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2" r:id="rId2"/>
    <p:sldId id="263" r:id="rId3"/>
    <p:sldId id="292" r:id="rId4"/>
    <p:sldId id="294" r:id="rId5"/>
    <p:sldId id="266" r:id="rId6"/>
    <p:sldId id="296" r:id="rId7"/>
    <p:sldId id="293" r:id="rId8"/>
    <p:sldId id="267" r:id="rId9"/>
    <p:sldId id="268" r:id="rId10"/>
    <p:sldId id="269" r:id="rId11"/>
    <p:sldId id="270" r:id="rId12"/>
    <p:sldId id="271" r:id="rId13"/>
    <p:sldId id="272" r:id="rId14"/>
    <p:sldId id="295" r:id="rId15"/>
    <p:sldId id="273" r:id="rId16"/>
    <p:sldId id="274" r:id="rId17"/>
    <p:sldId id="285" r:id="rId18"/>
    <p:sldId id="275" r:id="rId19"/>
    <p:sldId id="276" r:id="rId20"/>
    <p:sldId id="287" r:id="rId21"/>
    <p:sldId id="282" r:id="rId22"/>
    <p:sldId id="288" r:id="rId23"/>
    <p:sldId id="279" r:id="rId24"/>
    <p:sldId id="280" r:id="rId25"/>
    <p:sldId id="281" r:id="rId26"/>
    <p:sldId id="286"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00FA00"/>
    <a:srgbClr val="0432FF"/>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86" autoAdjust="0"/>
    <p:restoredTop sz="94660"/>
  </p:normalViewPr>
  <p:slideViewPr>
    <p:cSldViewPr snapToGrid="0" showGuides="1">
      <p:cViewPr varScale="1">
        <p:scale>
          <a:sx n="108" d="100"/>
          <a:sy n="108" d="100"/>
        </p:scale>
        <p:origin x="400" y="20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C3BA7-3C8B-4ECB-84D1-CB0FCA7A178C}" type="datetimeFigureOut">
              <a:rPr lang="en-AU" smtClean="0"/>
              <a:pPr/>
              <a:t>31/7/18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03901-A7CB-4CA4-998B-913D655893A3}" type="slidenum">
              <a:rPr lang="en-AU" smtClean="0"/>
              <a:pPr/>
              <a:t>‹#›</a:t>
            </a:fld>
            <a:endParaRPr lang="en-AU"/>
          </a:p>
        </p:txBody>
      </p:sp>
    </p:spTree>
    <p:extLst>
      <p:ext uri="{BB962C8B-B14F-4D97-AF65-F5344CB8AC3E}">
        <p14:creationId xmlns:p14="http://schemas.microsoft.com/office/powerpoint/2010/main" val="3391647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AU" altLang="x-none">
              <a:latin typeface="Times New Roman" charset="0"/>
              <a:ea typeface="ＭＳ Ｐゴシック" charset="-128"/>
              <a:cs typeface="Verdana" charset="0"/>
            </a:endParaRPr>
          </a:p>
        </p:txBody>
      </p:sp>
      <p:sp>
        <p:nvSpPr>
          <p:cNvPr id="174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fld id="{58AD2F89-8F0F-7E4F-B61C-08184CE92EDD}" type="slidenum">
              <a:rPr lang="en-US" altLang="x-none" sz="1200">
                <a:latin typeface="Times New Roman" charset="0"/>
              </a:rPr>
              <a:pPr/>
              <a:t>1</a:t>
            </a:fld>
            <a:endParaRPr lang="en-US" altLang="x-none" sz="1200">
              <a:latin typeface="Times New Roman" charset="0"/>
            </a:endParaRPr>
          </a:p>
        </p:txBody>
      </p:sp>
    </p:spTree>
    <p:extLst>
      <p:ext uri="{BB962C8B-B14F-4D97-AF65-F5344CB8AC3E}">
        <p14:creationId xmlns:p14="http://schemas.microsoft.com/office/powerpoint/2010/main" val="52090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cs typeface="Verdana" charset="0"/>
            </a:endParaRPr>
          </a:p>
        </p:txBody>
      </p:sp>
      <p:sp>
        <p:nvSpPr>
          <p:cNvPr id="194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fld id="{12EE514F-F572-AB44-B8CE-522AD20A0901}" type="slidenum">
              <a:rPr lang="en-US" altLang="x-none" sz="1200">
                <a:latin typeface="Times New Roman" charset="0"/>
              </a:rPr>
              <a:pPr/>
              <a:t>2</a:t>
            </a:fld>
            <a:endParaRPr lang="en-US" altLang="x-none" sz="1200">
              <a:latin typeface="Times New Roman" charset="0"/>
            </a:endParaRPr>
          </a:p>
        </p:txBody>
      </p:sp>
    </p:spTree>
    <p:extLst>
      <p:ext uri="{BB962C8B-B14F-4D97-AF65-F5344CB8AC3E}">
        <p14:creationId xmlns:p14="http://schemas.microsoft.com/office/powerpoint/2010/main" val="662616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cs typeface="Verdana" charset="0"/>
            </a:endParaRPr>
          </a:p>
        </p:txBody>
      </p:sp>
      <p:sp>
        <p:nvSpPr>
          <p:cNvPr id="194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fld id="{12EE514F-F572-AB44-B8CE-522AD20A0901}" type="slidenum">
              <a:rPr lang="en-US" altLang="x-none" sz="1200">
                <a:latin typeface="Times New Roman" charset="0"/>
              </a:rPr>
              <a:pPr/>
              <a:t>3</a:t>
            </a:fld>
            <a:endParaRPr lang="en-US" altLang="x-none" sz="1200">
              <a:latin typeface="Times New Roman" charset="0"/>
            </a:endParaRPr>
          </a:p>
        </p:txBody>
      </p:sp>
    </p:spTree>
    <p:extLst>
      <p:ext uri="{BB962C8B-B14F-4D97-AF65-F5344CB8AC3E}">
        <p14:creationId xmlns:p14="http://schemas.microsoft.com/office/powerpoint/2010/main" val="66261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cs typeface="Verdana" charset="0"/>
            </a:endParaRPr>
          </a:p>
        </p:txBody>
      </p:sp>
      <p:sp>
        <p:nvSpPr>
          <p:cNvPr id="194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fld id="{12EE514F-F572-AB44-B8CE-522AD20A0901}" type="slidenum">
              <a:rPr lang="en-US" altLang="x-none" sz="1200">
                <a:latin typeface="Times New Roman" charset="0"/>
              </a:rPr>
              <a:pPr/>
              <a:t>4</a:t>
            </a:fld>
            <a:endParaRPr lang="en-US" altLang="x-none" sz="1200">
              <a:latin typeface="Times New Roman" charset="0"/>
            </a:endParaRPr>
          </a:p>
        </p:txBody>
      </p:sp>
    </p:spTree>
    <p:extLst>
      <p:ext uri="{BB962C8B-B14F-4D97-AF65-F5344CB8AC3E}">
        <p14:creationId xmlns:p14="http://schemas.microsoft.com/office/powerpoint/2010/main" val="336662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cs typeface="Verdana" charset="0"/>
            </a:endParaRPr>
          </a:p>
        </p:txBody>
      </p:sp>
    </p:spTree>
    <p:extLst>
      <p:ext uri="{BB962C8B-B14F-4D97-AF65-F5344CB8AC3E}">
        <p14:creationId xmlns:p14="http://schemas.microsoft.com/office/powerpoint/2010/main" val="1027622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cs typeface="Verdana" charset="0"/>
            </a:endParaRPr>
          </a:p>
        </p:txBody>
      </p:sp>
    </p:spTree>
    <p:extLst>
      <p:ext uri="{BB962C8B-B14F-4D97-AF65-F5344CB8AC3E}">
        <p14:creationId xmlns:p14="http://schemas.microsoft.com/office/powerpoint/2010/main" val="413603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cs typeface="Verdana" charset="0"/>
            </a:endParaRPr>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fld id="{F507EBF8-807D-EF41-9BA3-96FD6EABCE8E}" type="slidenum">
              <a:rPr lang="en-US" altLang="x-none" sz="1200">
                <a:latin typeface="Times New Roman" charset="0"/>
              </a:rPr>
              <a:pPr/>
              <a:t>24</a:t>
            </a:fld>
            <a:endParaRPr lang="en-US" altLang="x-none" sz="1200">
              <a:latin typeface="Times New Roman" charset="0"/>
            </a:endParaRPr>
          </a:p>
        </p:txBody>
      </p:sp>
    </p:spTree>
    <p:extLst>
      <p:ext uri="{BB962C8B-B14F-4D97-AF65-F5344CB8AC3E}">
        <p14:creationId xmlns:p14="http://schemas.microsoft.com/office/powerpoint/2010/main" val="936756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AU" altLang="x-none">
              <a:latin typeface="Times New Roman" charset="0"/>
              <a:ea typeface="ＭＳ Ｐゴシック" charset="-128"/>
              <a:cs typeface="Verdana" charset="0"/>
            </a:endParaRPr>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fld id="{24EDAB15-D118-694A-A6AE-F3524552D93A}" type="slidenum">
              <a:rPr lang="en-US" altLang="x-none" sz="1200">
                <a:latin typeface="Times New Roman" charset="0"/>
              </a:rPr>
              <a:pPr/>
              <a:t>27</a:t>
            </a:fld>
            <a:endParaRPr lang="en-US" altLang="x-none" sz="1200">
              <a:latin typeface="Times New Roman" charset="0"/>
            </a:endParaRPr>
          </a:p>
        </p:txBody>
      </p:sp>
    </p:spTree>
    <p:extLst>
      <p:ext uri="{BB962C8B-B14F-4D97-AF65-F5344CB8AC3E}">
        <p14:creationId xmlns:p14="http://schemas.microsoft.com/office/powerpoint/2010/main" val="52367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23107" y="159837"/>
            <a:ext cx="9144000" cy="2387600"/>
          </a:xfrm>
        </p:spPr>
        <p:txBody>
          <a:bodyPr anchor="b">
            <a:normAutofit/>
          </a:bodyPr>
          <a:lstStyle>
            <a:lvl1pPr algn="l">
              <a:defRPr sz="4000"/>
            </a:lvl1pPr>
          </a:lstStyle>
          <a:p>
            <a:r>
              <a:rPr lang="en-US"/>
              <a:t>Click to edit Master title style</a:t>
            </a:r>
            <a:endParaRPr lang="en-AU"/>
          </a:p>
        </p:txBody>
      </p:sp>
      <p:sp>
        <p:nvSpPr>
          <p:cNvPr id="3" name="Subtitle 2"/>
          <p:cNvSpPr>
            <a:spLocks noGrp="1"/>
          </p:cNvSpPr>
          <p:nvPr>
            <p:ph type="subTitle" idx="1"/>
          </p:nvPr>
        </p:nvSpPr>
        <p:spPr>
          <a:xfrm>
            <a:off x="2701088" y="3638133"/>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B040698F-DBB5-4D55-92A2-5E03329B5653}" type="datetimeFigureOut">
              <a:rPr lang="en-AU" smtClean="0"/>
              <a:pPr/>
              <a:t>31/7/18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470971-7B02-4643-99CF-B4676C77F857}" type="slidenum">
              <a:rPr lang="en-AU" smtClean="0"/>
              <a:pPr/>
              <a:t>‹#›</a:t>
            </a:fld>
            <a:endParaRPr lang="en-AU"/>
          </a:p>
        </p:txBody>
      </p:sp>
    </p:spTree>
    <p:extLst>
      <p:ext uri="{BB962C8B-B14F-4D97-AF65-F5344CB8AC3E}">
        <p14:creationId xmlns:p14="http://schemas.microsoft.com/office/powerpoint/2010/main" val="112286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040698F-DBB5-4D55-92A2-5E03329B5653}" type="datetimeFigureOut">
              <a:rPr lang="en-AU" smtClean="0"/>
              <a:pPr/>
              <a:t>31/7/18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470971-7B02-4643-99CF-B4676C77F857}" type="slidenum">
              <a:rPr lang="en-AU" smtClean="0"/>
              <a:pPr/>
              <a:t>‹#›</a:t>
            </a:fld>
            <a:endParaRPr lang="en-AU"/>
          </a:p>
        </p:txBody>
      </p:sp>
    </p:spTree>
    <p:extLst>
      <p:ext uri="{BB962C8B-B14F-4D97-AF65-F5344CB8AC3E}">
        <p14:creationId xmlns:p14="http://schemas.microsoft.com/office/powerpoint/2010/main" val="125834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23106" y="1594852"/>
            <a:ext cx="5526509" cy="3909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352673" y="1597693"/>
            <a:ext cx="5492415" cy="39067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B040698F-DBB5-4D55-92A2-5E03329B5653}" type="datetimeFigureOut">
              <a:rPr lang="en-AU" smtClean="0"/>
              <a:pPr/>
              <a:t>31/7/18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B470971-7B02-4643-99CF-B4676C77F857}" type="slidenum">
              <a:rPr lang="en-AU" smtClean="0"/>
              <a:pPr/>
              <a:t>‹#›</a:t>
            </a:fld>
            <a:endParaRPr lang="en-AU"/>
          </a:p>
        </p:txBody>
      </p:sp>
    </p:spTree>
    <p:extLst>
      <p:ext uri="{BB962C8B-B14F-4D97-AF65-F5344CB8AC3E}">
        <p14:creationId xmlns:p14="http://schemas.microsoft.com/office/powerpoint/2010/main" val="248622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B040698F-DBB5-4D55-92A2-5E03329B5653}" type="datetimeFigureOut">
              <a:rPr lang="en-AU" smtClean="0"/>
              <a:pPr/>
              <a:t>31/7/18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B470971-7B02-4643-99CF-B4676C77F857}" type="slidenum">
              <a:rPr lang="en-AU" smtClean="0"/>
              <a:pPr/>
              <a:t>‹#›</a:t>
            </a:fld>
            <a:endParaRPr lang="en-AU"/>
          </a:p>
        </p:txBody>
      </p:sp>
    </p:spTree>
    <p:extLst>
      <p:ext uri="{BB962C8B-B14F-4D97-AF65-F5344CB8AC3E}">
        <p14:creationId xmlns:p14="http://schemas.microsoft.com/office/powerpoint/2010/main" val="412047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0698F-DBB5-4D55-92A2-5E03329B5653}" type="datetimeFigureOut">
              <a:rPr lang="en-AU" smtClean="0"/>
              <a:pPr/>
              <a:t>31/7/18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B470971-7B02-4643-99CF-B4676C77F857}" type="slidenum">
              <a:rPr lang="en-AU" smtClean="0"/>
              <a:pPr/>
              <a:t>‹#›</a:t>
            </a:fld>
            <a:endParaRPr lang="en-AU"/>
          </a:p>
        </p:txBody>
      </p:sp>
    </p:spTree>
    <p:extLst>
      <p:ext uri="{BB962C8B-B14F-4D97-AF65-F5344CB8AC3E}">
        <p14:creationId xmlns:p14="http://schemas.microsoft.com/office/powerpoint/2010/main" val="243460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3107" y="187325"/>
            <a:ext cx="4348918" cy="1600200"/>
          </a:xfrm>
        </p:spPr>
        <p:txBody>
          <a:bodyPr anchor="b">
            <a:normAutofit/>
          </a:bodyPr>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4954588" y="187325"/>
            <a:ext cx="6890500" cy="53291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423107" y="1894974"/>
            <a:ext cx="4348918" cy="36215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0698F-DBB5-4D55-92A2-5E03329B5653}" type="datetimeFigureOut">
              <a:rPr lang="en-AU" smtClean="0"/>
              <a:pPr/>
              <a:t>31/7/18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B470971-7B02-4643-99CF-B4676C77F857}" type="slidenum">
              <a:rPr lang="en-AU" smtClean="0"/>
              <a:pPr/>
              <a:t>‹#›</a:t>
            </a:fld>
            <a:endParaRPr lang="en-AU"/>
          </a:p>
        </p:txBody>
      </p:sp>
    </p:spTree>
    <p:extLst>
      <p:ext uri="{BB962C8B-B14F-4D97-AF65-F5344CB8AC3E}">
        <p14:creationId xmlns:p14="http://schemas.microsoft.com/office/powerpoint/2010/main" val="11500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6"/>
            <a:ext cx="9751483" cy="606425"/>
          </a:xfrm>
        </p:spPr>
        <p:txBody>
          <a:bodyPr/>
          <a:lstStyle/>
          <a:p>
            <a:r>
              <a:rPr lang="en-US"/>
              <a:t>Click to edit Master title style</a:t>
            </a:r>
            <a:endParaRPr lang="en-AU"/>
          </a:p>
        </p:txBody>
      </p:sp>
      <p:sp>
        <p:nvSpPr>
          <p:cNvPr id="3" name="Table Placeholder 2"/>
          <p:cNvSpPr>
            <a:spLocks noGrp="1"/>
          </p:cNvSpPr>
          <p:nvPr>
            <p:ph type="tbl" idx="1"/>
          </p:nvPr>
        </p:nvSpPr>
        <p:spPr>
          <a:xfrm>
            <a:off x="1871134" y="1125538"/>
            <a:ext cx="9751484" cy="5111750"/>
          </a:xfrm>
        </p:spPr>
        <p:txBody>
          <a:bodyPr/>
          <a:lstStyle/>
          <a:p>
            <a:pPr lvl="0"/>
            <a:endParaRPr lang="en-AU" noProof="0"/>
          </a:p>
        </p:txBody>
      </p:sp>
      <p:sp>
        <p:nvSpPr>
          <p:cNvPr id="4" name="Rectangle 15"/>
          <p:cNvSpPr>
            <a:spLocks noGrp="1" noChangeArrowheads="1"/>
          </p:cNvSpPr>
          <p:nvPr>
            <p:ph type="sldNum" sz="quarter" idx="10"/>
          </p:nvPr>
        </p:nvSpPr>
        <p:spPr>
          <a:ln/>
        </p:spPr>
        <p:txBody>
          <a:bodyPr/>
          <a:lstStyle>
            <a:lvl1pPr>
              <a:defRPr/>
            </a:lvl1pPr>
          </a:lstStyle>
          <a:p>
            <a:fld id="{85930265-2570-9241-8D12-A226A6411591}" type="slidenum">
              <a:rPr lang="en-US" altLang="x-none"/>
              <a:pPr/>
              <a:t>‹#›</a:t>
            </a:fld>
            <a:endParaRPr lang="en-US" altLang="x-none"/>
          </a:p>
        </p:txBody>
      </p:sp>
    </p:spTree>
    <p:extLst>
      <p:ext uri="{BB962C8B-B14F-4D97-AF65-F5344CB8AC3E}">
        <p14:creationId xmlns:p14="http://schemas.microsoft.com/office/powerpoint/2010/main" val="1922868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3107" y="160590"/>
            <a:ext cx="11421981"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23107" y="1621090"/>
            <a:ext cx="11421981" cy="37630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23107" y="557822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040698F-DBB5-4D55-92A2-5E03329B5653}" type="datetimeFigureOut">
              <a:rPr lang="en-AU" smtClean="0"/>
              <a:pPr/>
              <a:t>31/7/18</a:t>
            </a:fld>
            <a:endParaRPr lang="en-AU"/>
          </a:p>
        </p:txBody>
      </p:sp>
      <p:sp>
        <p:nvSpPr>
          <p:cNvPr id="5" name="Footer Placeholder 4"/>
          <p:cNvSpPr>
            <a:spLocks noGrp="1"/>
          </p:cNvSpPr>
          <p:nvPr>
            <p:ph type="ftr" sz="quarter" idx="3"/>
          </p:nvPr>
        </p:nvSpPr>
        <p:spPr>
          <a:xfrm>
            <a:off x="4537910" y="557822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9101888" y="557822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470971-7B02-4643-99CF-B4676C77F857}" type="slidenum">
              <a:rPr lang="en-AU" smtClean="0"/>
              <a:pPr/>
              <a:t>‹#›</a:t>
            </a:fld>
            <a:endParaRPr lang="en-AU"/>
          </a:p>
        </p:txBody>
      </p:sp>
      <p:sp>
        <p:nvSpPr>
          <p:cNvPr id="8" name="Rectangle 15"/>
          <p:cNvSpPr>
            <a:spLocks noChangeArrowheads="1"/>
          </p:cNvSpPr>
          <p:nvPr userDrawn="1"/>
        </p:nvSpPr>
        <p:spPr bwMode="auto">
          <a:xfrm>
            <a:off x="0" y="6017653"/>
            <a:ext cx="12192000" cy="840348"/>
          </a:xfrm>
          <a:prstGeom prst="rect">
            <a:avLst/>
          </a:prstGeom>
          <a:solidFill>
            <a:srgbClr val="B2B2B2"/>
          </a:solidFill>
          <a:ln w="9525">
            <a:noFill/>
            <a:miter lim="800000"/>
            <a:headEnd/>
            <a:tailEnd/>
          </a:ln>
          <a:effectLst/>
        </p:spPr>
        <p:txBody>
          <a:bodyPr wrap="none" anchor="ctr"/>
          <a:lstStyle/>
          <a:p>
            <a:endParaRPr lang="en-AU"/>
          </a:p>
        </p:txBody>
      </p:sp>
      <p:sp>
        <p:nvSpPr>
          <p:cNvPr id="9" name="Text Box 18"/>
          <p:cNvSpPr txBox="1">
            <a:spLocks noChangeArrowheads="1"/>
          </p:cNvSpPr>
          <p:nvPr userDrawn="1"/>
        </p:nvSpPr>
        <p:spPr bwMode="auto">
          <a:xfrm rot="16200000">
            <a:off x="-298110" y="6345844"/>
            <a:ext cx="901209" cy="184666"/>
          </a:xfrm>
          <a:prstGeom prst="rect">
            <a:avLst/>
          </a:prstGeom>
          <a:noFill/>
          <a:ln w="9525">
            <a:noFill/>
            <a:miter lim="800000"/>
            <a:headEnd/>
            <a:tailEnd/>
          </a:ln>
          <a:effectLst/>
        </p:spPr>
        <p:txBody>
          <a:bodyPr wrap="none">
            <a:spAutoFit/>
          </a:bodyPr>
          <a:lstStyle/>
          <a:p>
            <a:r>
              <a:rPr lang="en-AU" sz="600" dirty="0">
                <a:solidFill>
                  <a:srgbClr val="103566"/>
                </a:solidFill>
              </a:rPr>
              <a:t>CRICOS No. 00213J</a:t>
            </a:r>
          </a:p>
        </p:txBody>
      </p:sp>
      <p:grpSp>
        <p:nvGrpSpPr>
          <p:cNvPr id="10" name="Group 44"/>
          <p:cNvGrpSpPr/>
          <p:nvPr userDrawn="1"/>
        </p:nvGrpSpPr>
        <p:grpSpPr>
          <a:xfrm>
            <a:off x="8961825" y="6297498"/>
            <a:ext cx="2883264" cy="458233"/>
            <a:chOff x="6072188" y="6286500"/>
            <a:chExt cx="2667001" cy="423863"/>
          </a:xfrm>
        </p:grpSpPr>
        <p:sp>
          <p:nvSpPr>
            <p:cNvPr id="11" name="AutoShape 3"/>
            <p:cNvSpPr>
              <a:spLocks noChangeAspect="1" noChangeArrowheads="1" noTextEdit="1"/>
            </p:cNvSpPr>
            <p:nvPr userDrawn="1"/>
          </p:nvSpPr>
          <p:spPr bwMode="auto">
            <a:xfrm>
              <a:off x="6072188" y="6286500"/>
              <a:ext cx="2667000" cy="423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noEditPoints="1"/>
            </p:cNvSpPr>
            <p:nvPr userDrawn="1"/>
          </p:nvSpPr>
          <p:spPr bwMode="auto">
            <a:xfrm>
              <a:off x="6072188" y="6567488"/>
              <a:ext cx="68263" cy="76200"/>
            </a:xfrm>
            <a:custGeom>
              <a:avLst/>
              <a:gdLst/>
              <a:ahLst/>
              <a:cxnLst>
                <a:cxn ang="0">
                  <a:pos x="403" y="400"/>
                </a:cxn>
                <a:cxn ang="0">
                  <a:pos x="411" y="435"/>
                </a:cxn>
                <a:cxn ang="0">
                  <a:pos x="424" y="451"/>
                </a:cxn>
                <a:cxn ang="0">
                  <a:pos x="299" y="471"/>
                </a:cxn>
                <a:cxn ang="0">
                  <a:pos x="290" y="433"/>
                </a:cxn>
                <a:cxn ang="0">
                  <a:pos x="265" y="439"/>
                </a:cxn>
                <a:cxn ang="0">
                  <a:pos x="226" y="466"/>
                </a:cxn>
                <a:cxn ang="0">
                  <a:pos x="193" y="476"/>
                </a:cxn>
                <a:cxn ang="0">
                  <a:pos x="154" y="482"/>
                </a:cxn>
                <a:cxn ang="0">
                  <a:pos x="105" y="479"/>
                </a:cxn>
                <a:cxn ang="0">
                  <a:pos x="65" y="466"/>
                </a:cxn>
                <a:cxn ang="0">
                  <a:pos x="44" y="452"/>
                </a:cxn>
                <a:cxn ang="0">
                  <a:pos x="26" y="433"/>
                </a:cxn>
                <a:cxn ang="0">
                  <a:pos x="12" y="410"/>
                </a:cxn>
                <a:cxn ang="0">
                  <a:pos x="3" y="382"/>
                </a:cxn>
                <a:cxn ang="0">
                  <a:pos x="0" y="349"/>
                </a:cxn>
                <a:cxn ang="0">
                  <a:pos x="6" y="303"/>
                </a:cxn>
                <a:cxn ang="0">
                  <a:pos x="22" y="266"/>
                </a:cxn>
                <a:cxn ang="0">
                  <a:pos x="47" y="238"/>
                </a:cxn>
                <a:cxn ang="0">
                  <a:pos x="81" y="218"/>
                </a:cxn>
                <a:cxn ang="0">
                  <a:pos x="120" y="205"/>
                </a:cxn>
                <a:cxn ang="0">
                  <a:pos x="250" y="186"/>
                </a:cxn>
                <a:cxn ang="0">
                  <a:pos x="271" y="177"/>
                </a:cxn>
                <a:cxn ang="0">
                  <a:pos x="284" y="159"/>
                </a:cxn>
                <a:cxn ang="0">
                  <a:pos x="281" y="129"/>
                </a:cxn>
                <a:cxn ang="0">
                  <a:pos x="274" y="116"/>
                </a:cxn>
                <a:cxn ang="0">
                  <a:pos x="257" y="105"/>
                </a:cxn>
                <a:cxn ang="0">
                  <a:pos x="231" y="98"/>
                </a:cxn>
                <a:cxn ang="0">
                  <a:pos x="206" y="96"/>
                </a:cxn>
                <a:cxn ang="0">
                  <a:pos x="176" y="101"/>
                </a:cxn>
                <a:cxn ang="0">
                  <a:pos x="156" y="110"/>
                </a:cxn>
                <a:cxn ang="0">
                  <a:pos x="141" y="129"/>
                </a:cxn>
                <a:cxn ang="0">
                  <a:pos x="131" y="160"/>
                </a:cxn>
                <a:cxn ang="0">
                  <a:pos x="20" y="128"/>
                </a:cxn>
                <a:cxn ang="0">
                  <a:pos x="34" y="87"/>
                </a:cxn>
                <a:cxn ang="0">
                  <a:pos x="54" y="57"/>
                </a:cxn>
                <a:cxn ang="0">
                  <a:pos x="78" y="33"/>
                </a:cxn>
                <a:cxn ang="0">
                  <a:pos x="107" y="18"/>
                </a:cxn>
                <a:cxn ang="0">
                  <a:pos x="150" y="6"/>
                </a:cxn>
                <a:cxn ang="0">
                  <a:pos x="221" y="0"/>
                </a:cxn>
                <a:cxn ang="0">
                  <a:pos x="276" y="5"/>
                </a:cxn>
                <a:cxn ang="0">
                  <a:pos x="317" y="16"/>
                </a:cxn>
                <a:cxn ang="0">
                  <a:pos x="344" y="29"/>
                </a:cxn>
                <a:cxn ang="0">
                  <a:pos x="370" y="48"/>
                </a:cxn>
                <a:cxn ang="0">
                  <a:pos x="390" y="73"/>
                </a:cxn>
                <a:cxn ang="0">
                  <a:pos x="400" y="107"/>
                </a:cxn>
                <a:cxn ang="0">
                  <a:pos x="285" y="306"/>
                </a:cxn>
                <a:cxn ang="0">
                  <a:pos x="274" y="255"/>
                </a:cxn>
                <a:cxn ang="0">
                  <a:pos x="248" y="264"/>
                </a:cxn>
                <a:cxn ang="0">
                  <a:pos x="203" y="273"/>
                </a:cxn>
                <a:cxn ang="0">
                  <a:pos x="158" y="285"/>
                </a:cxn>
                <a:cxn ang="0">
                  <a:pos x="134" y="300"/>
                </a:cxn>
                <a:cxn ang="0">
                  <a:pos x="125" y="318"/>
                </a:cxn>
                <a:cxn ang="0">
                  <a:pos x="121" y="342"/>
                </a:cxn>
                <a:cxn ang="0">
                  <a:pos x="124" y="362"/>
                </a:cxn>
                <a:cxn ang="0">
                  <a:pos x="132" y="378"/>
                </a:cxn>
                <a:cxn ang="0">
                  <a:pos x="149" y="390"/>
                </a:cxn>
                <a:cxn ang="0">
                  <a:pos x="176" y="396"/>
                </a:cxn>
                <a:cxn ang="0">
                  <a:pos x="207" y="393"/>
                </a:cxn>
                <a:cxn ang="0">
                  <a:pos x="234" y="383"/>
                </a:cxn>
                <a:cxn ang="0">
                  <a:pos x="258" y="366"/>
                </a:cxn>
                <a:cxn ang="0">
                  <a:pos x="275" y="344"/>
                </a:cxn>
                <a:cxn ang="0">
                  <a:pos x="284" y="317"/>
                </a:cxn>
              </a:cxnLst>
              <a:rect l="0" t="0" r="r" b="b"/>
              <a:pathLst>
                <a:path w="429" h="482">
                  <a:moveTo>
                    <a:pt x="403" y="133"/>
                  </a:moveTo>
                  <a:lnTo>
                    <a:pt x="403" y="382"/>
                  </a:lnTo>
                  <a:lnTo>
                    <a:pt x="403" y="400"/>
                  </a:lnTo>
                  <a:lnTo>
                    <a:pt x="405" y="414"/>
                  </a:lnTo>
                  <a:lnTo>
                    <a:pt x="407" y="427"/>
                  </a:lnTo>
                  <a:lnTo>
                    <a:pt x="411" y="435"/>
                  </a:lnTo>
                  <a:lnTo>
                    <a:pt x="415" y="442"/>
                  </a:lnTo>
                  <a:lnTo>
                    <a:pt x="419" y="447"/>
                  </a:lnTo>
                  <a:lnTo>
                    <a:pt x="424" y="451"/>
                  </a:lnTo>
                  <a:lnTo>
                    <a:pt x="429" y="453"/>
                  </a:lnTo>
                  <a:lnTo>
                    <a:pt x="429" y="471"/>
                  </a:lnTo>
                  <a:lnTo>
                    <a:pt x="299" y="471"/>
                  </a:lnTo>
                  <a:lnTo>
                    <a:pt x="295" y="457"/>
                  </a:lnTo>
                  <a:lnTo>
                    <a:pt x="292" y="446"/>
                  </a:lnTo>
                  <a:lnTo>
                    <a:pt x="290" y="433"/>
                  </a:lnTo>
                  <a:lnTo>
                    <a:pt x="288" y="416"/>
                  </a:lnTo>
                  <a:lnTo>
                    <a:pt x="277" y="428"/>
                  </a:lnTo>
                  <a:lnTo>
                    <a:pt x="265" y="439"/>
                  </a:lnTo>
                  <a:lnTo>
                    <a:pt x="251" y="450"/>
                  </a:lnTo>
                  <a:lnTo>
                    <a:pt x="234" y="460"/>
                  </a:lnTo>
                  <a:lnTo>
                    <a:pt x="226" y="466"/>
                  </a:lnTo>
                  <a:lnTo>
                    <a:pt x="215" y="470"/>
                  </a:lnTo>
                  <a:lnTo>
                    <a:pt x="205" y="473"/>
                  </a:lnTo>
                  <a:lnTo>
                    <a:pt x="193" y="476"/>
                  </a:lnTo>
                  <a:lnTo>
                    <a:pt x="182" y="479"/>
                  </a:lnTo>
                  <a:lnTo>
                    <a:pt x="168" y="481"/>
                  </a:lnTo>
                  <a:lnTo>
                    <a:pt x="154" y="482"/>
                  </a:lnTo>
                  <a:lnTo>
                    <a:pt x="140" y="482"/>
                  </a:lnTo>
                  <a:lnTo>
                    <a:pt x="123" y="482"/>
                  </a:lnTo>
                  <a:lnTo>
                    <a:pt x="105" y="479"/>
                  </a:lnTo>
                  <a:lnTo>
                    <a:pt x="89" y="475"/>
                  </a:lnTo>
                  <a:lnTo>
                    <a:pt x="72" y="470"/>
                  </a:lnTo>
                  <a:lnTo>
                    <a:pt x="65" y="466"/>
                  </a:lnTo>
                  <a:lnTo>
                    <a:pt x="58" y="461"/>
                  </a:lnTo>
                  <a:lnTo>
                    <a:pt x="50" y="457"/>
                  </a:lnTo>
                  <a:lnTo>
                    <a:pt x="44" y="452"/>
                  </a:lnTo>
                  <a:lnTo>
                    <a:pt x="38" y="446"/>
                  </a:lnTo>
                  <a:lnTo>
                    <a:pt x="32" y="439"/>
                  </a:lnTo>
                  <a:lnTo>
                    <a:pt x="26" y="433"/>
                  </a:lnTo>
                  <a:lnTo>
                    <a:pt x="21" y="426"/>
                  </a:lnTo>
                  <a:lnTo>
                    <a:pt x="16" y="418"/>
                  </a:lnTo>
                  <a:lnTo>
                    <a:pt x="12" y="410"/>
                  </a:lnTo>
                  <a:lnTo>
                    <a:pt x="8" y="402"/>
                  </a:lnTo>
                  <a:lnTo>
                    <a:pt x="5" y="392"/>
                  </a:lnTo>
                  <a:lnTo>
                    <a:pt x="3" y="382"/>
                  </a:lnTo>
                  <a:lnTo>
                    <a:pt x="1" y="372"/>
                  </a:lnTo>
                  <a:lnTo>
                    <a:pt x="0" y="361"/>
                  </a:lnTo>
                  <a:lnTo>
                    <a:pt x="0" y="349"/>
                  </a:lnTo>
                  <a:lnTo>
                    <a:pt x="1" y="333"/>
                  </a:lnTo>
                  <a:lnTo>
                    <a:pt x="3" y="318"/>
                  </a:lnTo>
                  <a:lnTo>
                    <a:pt x="6" y="303"/>
                  </a:lnTo>
                  <a:lnTo>
                    <a:pt x="11" y="290"/>
                  </a:lnTo>
                  <a:lnTo>
                    <a:pt x="16" y="278"/>
                  </a:lnTo>
                  <a:lnTo>
                    <a:pt x="22" y="266"/>
                  </a:lnTo>
                  <a:lnTo>
                    <a:pt x="29" y="256"/>
                  </a:lnTo>
                  <a:lnTo>
                    <a:pt x="38" y="246"/>
                  </a:lnTo>
                  <a:lnTo>
                    <a:pt x="47" y="238"/>
                  </a:lnTo>
                  <a:lnTo>
                    <a:pt x="58" y="231"/>
                  </a:lnTo>
                  <a:lnTo>
                    <a:pt x="69" y="223"/>
                  </a:lnTo>
                  <a:lnTo>
                    <a:pt x="81" y="218"/>
                  </a:lnTo>
                  <a:lnTo>
                    <a:pt x="92" y="213"/>
                  </a:lnTo>
                  <a:lnTo>
                    <a:pt x="106" y="209"/>
                  </a:lnTo>
                  <a:lnTo>
                    <a:pt x="120" y="205"/>
                  </a:lnTo>
                  <a:lnTo>
                    <a:pt x="133" y="202"/>
                  </a:lnTo>
                  <a:lnTo>
                    <a:pt x="243" y="187"/>
                  </a:lnTo>
                  <a:lnTo>
                    <a:pt x="250" y="186"/>
                  </a:lnTo>
                  <a:lnTo>
                    <a:pt x="257" y="183"/>
                  </a:lnTo>
                  <a:lnTo>
                    <a:pt x="264" y="180"/>
                  </a:lnTo>
                  <a:lnTo>
                    <a:pt x="271" y="177"/>
                  </a:lnTo>
                  <a:lnTo>
                    <a:pt x="276" y="172"/>
                  </a:lnTo>
                  <a:lnTo>
                    <a:pt x="280" y="167"/>
                  </a:lnTo>
                  <a:lnTo>
                    <a:pt x="284" y="159"/>
                  </a:lnTo>
                  <a:lnTo>
                    <a:pt x="285" y="150"/>
                  </a:lnTo>
                  <a:lnTo>
                    <a:pt x="284" y="138"/>
                  </a:lnTo>
                  <a:lnTo>
                    <a:pt x="281" y="129"/>
                  </a:lnTo>
                  <a:lnTo>
                    <a:pt x="279" y="125"/>
                  </a:lnTo>
                  <a:lnTo>
                    <a:pt x="277" y="121"/>
                  </a:lnTo>
                  <a:lnTo>
                    <a:pt x="274" y="116"/>
                  </a:lnTo>
                  <a:lnTo>
                    <a:pt x="271" y="114"/>
                  </a:lnTo>
                  <a:lnTo>
                    <a:pt x="265" y="109"/>
                  </a:lnTo>
                  <a:lnTo>
                    <a:pt x="257" y="105"/>
                  </a:lnTo>
                  <a:lnTo>
                    <a:pt x="249" y="102"/>
                  </a:lnTo>
                  <a:lnTo>
                    <a:pt x="239" y="100"/>
                  </a:lnTo>
                  <a:lnTo>
                    <a:pt x="231" y="98"/>
                  </a:lnTo>
                  <a:lnTo>
                    <a:pt x="222" y="97"/>
                  </a:lnTo>
                  <a:lnTo>
                    <a:pt x="213" y="96"/>
                  </a:lnTo>
                  <a:lnTo>
                    <a:pt x="206" y="96"/>
                  </a:lnTo>
                  <a:lnTo>
                    <a:pt x="195" y="97"/>
                  </a:lnTo>
                  <a:lnTo>
                    <a:pt x="185" y="98"/>
                  </a:lnTo>
                  <a:lnTo>
                    <a:pt x="176" y="101"/>
                  </a:lnTo>
                  <a:lnTo>
                    <a:pt x="169" y="103"/>
                  </a:lnTo>
                  <a:lnTo>
                    <a:pt x="162" y="106"/>
                  </a:lnTo>
                  <a:lnTo>
                    <a:pt x="156" y="110"/>
                  </a:lnTo>
                  <a:lnTo>
                    <a:pt x="151" y="114"/>
                  </a:lnTo>
                  <a:lnTo>
                    <a:pt x="147" y="118"/>
                  </a:lnTo>
                  <a:lnTo>
                    <a:pt x="141" y="129"/>
                  </a:lnTo>
                  <a:lnTo>
                    <a:pt x="135" y="139"/>
                  </a:lnTo>
                  <a:lnTo>
                    <a:pt x="132" y="150"/>
                  </a:lnTo>
                  <a:lnTo>
                    <a:pt x="131" y="160"/>
                  </a:lnTo>
                  <a:lnTo>
                    <a:pt x="15" y="160"/>
                  </a:lnTo>
                  <a:lnTo>
                    <a:pt x="17" y="144"/>
                  </a:lnTo>
                  <a:lnTo>
                    <a:pt x="20" y="128"/>
                  </a:lnTo>
                  <a:lnTo>
                    <a:pt x="24" y="113"/>
                  </a:lnTo>
                  <a:lnTo>
                    <a:pt x="28" y="100"/>
                  </a:lnTo>
                  <a:lnTo>
                    <a:pt x="34" y="87"/>
                  </a:lnTo>
                  <a:lnTo>
                    <a:pt x="39" y="76"/>
                  </a:lnTo>
                  <a:lnTo>
                    <a:pt x="46" y="66"/>
                  </a:lnTo>
                  <a:lnTo>
                    <a:pt x="54" y="57"/>
                  </a:lnTo>
                  <a:lnTo>
                    <a:pt x="61" y="48"/>
                  </a:lnTo>
                  <a:lnTo>
                    <a:pt x="69" y="41"/>
                  </a:lnTo>
                  <a:lnTo>
                    <a:pt x="78" y="33"/>
                  </a:lnTo>
                  <a:lnTo>
                    <a:pt x="87" y="27"/>
                  </a:lnTo>
                  <a:lnTo>
                    <a:pt x="97" y="22"/>
                  </a:lnTo>
                  <a:lnTo>
                    <a:pt x="107" y="18"/>
                  </a:lnTo>
                  <a:lnTo>
                    <a:pt x="118" y="13"/>
                  </a:lnTo>
                  <a:lnTo>
                    <a:pt x="128" y="10"/>
                  </a:lnTo>
                  <a:lnTo>
                    <a:pt x="150" y="6"/>
                  </a:lnTo>
                  <a:lnTo>
                    <a:pt x="173" y="2"/>
                  </a:lnTo>
                  <a:lnTo>
                    <a:pt x="196" y="1"/>
                  </a:lnTo>
                  <a:lnTo>
                    <a:pt x="221" y="0"/>
                  </a:lnTo>
                  <a:lnTo>
                    <a:pt x="237" y="1"/>
                  </a:lnTo>
                  <a:lnTo>
                    <a:pt x="256" y="2"/>
                  </a:lnTo>
                  <a:lnTo>
                    <a:pt x="276" y="5"/>
                  </a:lnTo>
                  <a:lnTo>
                    <a:pt x="296" y="9"/>
                  </a:lnTo>
                  <a:lnTo>
                    <a:pt x="307" y="12"/>
                  </a:lnTo>
                  <a:lnTo>
                    <a:pt x="317" y="16"/>
                  </a:lnTo>
                  <a:lnTo>
                    <a:pt x="327" y="20"/>
                  </a:lnTo>
                  <a:lnTo>
                    <a:pt x="336" y="24"/>
                  </a:lnTo>
                  <a:lnTo>
                    <a:pt x="344" y="29"/>
                  </a:lnTo>
                  <a:lnTo>
                    <a:pt x="354" y="36"/>
                  </a:lnTo>
                  <a:lnTo>
                    <a:pt x="362" y="42"/>
                  </a:lnTo>
                  <a:lnTo>
                    <a:pt x="370" y="48"/>
                  </a:lnTo>
                  <a:lnTo>
                    <a:pt x="377" y="55"/>
                  </a:lnTo>
                  <a:lnTo>
                    <a:pt x="384" y="65"/>
                  </a:lnTo>
                  <a:lnTo>
                    <a:pt x="390" y="73"/>
                  </a:lnTo>
                  <a:lnTo>
                    <a:pt x="394" y="84"/>
                  </a:lnTo>
                  <a:lnTo>
                    <a:pt x="398" y="95"/>
                  </a:lnTo>
                  <a:lnTo>
                    <a:pt x="400" y="107"/>
                  </a:lnTo>
                  <a:lnTo>
                    <a:pt x="402" y="119"/>
                  </a:lnTo>
                  <a:lnTo>
                    <a:pt x="403" y="133"/>
                  </a:lnTo>
                  <a:close/>
                  <a:moveTo>
                    <a:pt x="285" y="306"/>
                  </a:moveTo>
                  <a:lnTo>
                    <a:pt x="285" y="247"/>
                  </a:lnTo>
                  <a:lnTo>
                    <a:pt x="280" y="251"/>
                  </a:lnTo>
                  <a:lnTo>
                    <a:pt x="274" y="255"/>
                  </a:lnTo>
                  <a:lnTo>
                    <a:pt x="267" y="258"/>
                  </a:lnTo>
                  <a:lnTo>
                    <a:pt x="258" y="261"/>
                  </a:lnTo>
                  <a:lnTo>
                    <a:pt x="248" y="264"/>
                  </a:lnTo>
                  <a:lnTo>
                    <a:pt x="235" y="266"/>
                  </a:lnTo>
                  <a:lnTo>
                    <a:pt x="221" y="269"/>
                  </a:lnTo>
                  <a:lnTo>
                    <a:pt x="203" y="273"/>
                  </a:lnTo>
                  <a:lnTo>
                    <a:pt x="186" y="276"/>
                  </a:lnTo>
                  <a:lnTo>
                    <a:pt x="171" y="280"/>
                  </a:lnTo>
                  <a:lnTo>
                    <a:pt x="158" y="285"/>
                  </a:lnTo>
                  <a:lnTo>
                    <a:pt x="145" y="292"/>
                  </a:lnTo>
                  <a:lnTo>
                    <a:pt x="140" y="295"/>
                  </a:lnTo>
                  <a:lnTo>
                    <a:pt x="134" y="300"/>
                  </a:lnTo>
                  <a:lnTo>
                    <a:pt x="130" y="305"/>
                  </a:lnTo>
                  <a:lnTo>
                    <a:pt x="127" y="310"/>
                  </a:lnTo>
                  <a:lnTo>
                    <a:pt x="125" y="318"/>
                  </a:lnTo>
                  <a:lnTo>
                    <a:pt x="123" y="325"/>
                  </a:lnTo>
                  <a:lnTo>
                    <a:pt x="122" y="332"/>
                  </a:lnTo>
                  <a:lnTo>
                    <a:pt x="121" y="342"/>
                  </a:lnTo>
                  <a:lnTo>
                    <a:pt x="122" y="349"/>
                  </a:lnTo>
                  <a:lnTo>
                    <a:pt x="123" y="356"/>
                  </a:lnTo>
                  <a:lnTo>
                    <a:pt x="124" y="362"/>
                  </a:lnTo>
                  <a:lnTo>
                    <a:pt x="126" y="368"/>
                  </a:lnTo>
                  <a:lnTo>
                    <a:pt x="129" y="373"/>
                  </a:lnTo>
                  <a:lnTo>
                    <a:pt x="132" y="378"/>
                  </a:lnTo>
                  <a:lnTo>
                    <a:pt x="135" y="382"/>
                  </a:lnTo>
                  <a:lnTo>
                    <a:pt x="140" y="385"/>
                  </a:lnTo>
                  <a:lnTo>
                    <a:pt x="149" y="390"/>
                  </a:lnTo>
                  <a:lnTo>
                    <a:pt x="159" y="394"/>
                  </a:lnTo>
                  <a:lnTo>
                    <a:pt x="168" y="396"/>
                  </a:lnTo>
                  <a:lnTo>
                    <a:pt x="176" y="396"/>
                  </a:lnTo>
                  <a:lnTo>
                    <a:pt x="187" y="396"/>
                  </a:lnTo>
                  <a:lnTo>
                    <a:pt x="197" y="395"/>
                  </a:lnTo>
                  <a:lnTo>
                    <a:pt x="207" y="393"/>
                  </a:lnTo>
                  <a:lnTo>
                    <a:pt x="216" y="390"/>
                  </a:lnTo>
                  <a:lnTo>
                    <a:pt x="226" y="387"/>
                  </a:lnTo>
                  <a:lnTo>
                    <a:pt x="234" y="383"/>
                  </a:lnTo>
                  <a:lnTo>
                    <a:pt x="243" y="379"/>
                  </a:lnTo>
                  <a:lnTo>
                    <a:pt x="251" y="372"/>
                  </a:lnTo>
                  <a:lnTo>
                    <a:pt x="258" y="366"/>
                  </a:lnTo>
                  <a:lnTo>
                    <a:pt x="265" y="360"/>
                  </a:lnTo>
                  <a:lnTo>
                    <a:pt x="271" y="352"/>
                  </a:lnTo>
                  <a:lnTo>
                    <a:pt x="275" y="344"/>
                  </a:lnTo>
                  <a:lnTo>
                    <a:pt x="279" y="336"/>
                  </a:lnTo>
                  <a:lnTo>
                    <a:pt x="282" y="326"/>
                  </a:lnTo>
                  <a:lnTo>
                    <a:pt x="284" y="317"/>
                  </a:lnTo>
                  <a:lnTo>
                    <a:pt x="285" y="30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Freeform 6"/>
            <p:cNvSpPr>
              <a:spLocks/>
            </p:cNvSpPr>
            <p:nvPr userDrawn="1"/>
          </p:nvSpPr>
          <p:spPr bwMode="auto">
            <a:xfrm>
              <a:off x="6191251" y="6569075"/>
              <a:ext cx="65088" cy="74613"/>
            </a:xfrm>
            <a:custGeom>
              <a:avLst/>
              <a:gdLst/>
              <a:ahLst/>
              <a:cxnLst>
                <a:cxn ang="0">
                  <a:pos x="413" y="459"/>
                </a:cxn>
                <a:cxn ang="0">
                  <a:pos x="297" y="394"/>
                </a:cxn>
                <a:cxn ang="0">
                  <a:pos x="290" y="403"/>
                </a:cxn>
                <a:cxn ang="0">
                  <a:pos x="278" y="420"/>
                </a:cxn>
                <a:cxn ang="0">
                  <a:pos x="263" y="434"/>
                </a:cxn>
                <a:cxn ang="0">
                  <a:pos x="248" y="446"/>
                </a:cxn>
                <a:cxn ang="0">
                  <a:pos x="231" y="456"/>
                </a:cxn>
                <a:cxn ang="0">
                  <a:pos x="211" y="463"/>
                </a:cxn>
                <a:cxn ang="0">
                  <a:pos x="190" y="467"/>
                </a:cxn>
                <a:cxn ang="0">
                  <a:pos x="168" y="471"/>
                </a:cxn>
                <a:cxn ang="0">
                  <a:pos x="139" y="471"/>
                </a:cxn>
                <a:cxn ang="0">
                  <a:pos x="108" y="465"/>
                </a:cxn>
                <a:cxn ang="0">
                  <a:pos x="80" y="455"/>
                </a:cxn>
                <a:cxn ang="0">
                  <a:pos x="54" y="440"/>
                </a:cxn>
                <a:cxn ang="0">
                  <a:pos x="33" y="419"/>
                </a:cxn>
                <a:cxn ang="0">
                  <a:pos x="18" y="393"/>
                </a:cxn>
                <a:cxn ang="0">
                  <a:pos x="6" y="361"/>
                </a:cxn>
                <a:cxn ang="0">
                  <a:pos x="1" y="323"/>
                </a:cxn>
                <a:cxn ang="0">
                  <a:pos x="0" y="0"/>
                </a:cxn>
                <a:cxn ang="0">
                  <a:pos x="121" y="285"/>
                </a:cxn>
                <a:cxn ang="0">
                  <a:pos x="123" y="308"/>
                </a:cxn>
                <a:cxn ang="0">
                  <a:pos x="128" y="328"/>
                </a:cxn>
                <a:cxn ang="0">
                  <a:pos x="135" y="343"/>
                </a:cxn>
                <a:cxn ang="0">
                  <a:pos x="146" y="353"/>
                </a:cxn>
                <a:cxn ang="0">
                  <a:pos x="158" y="360"/>
                </a:cxn>
                <a:cxn ang="0">
                  <a:pos x="171" y="366"/>
                </a:cxn>
                <a:cxn ang="0">
                  <a:pos x="185" y="369"/>
                </a:cxn>
                <a:cxn ang="0">
                  <a:pos x="199" y="369"/>
                </a:cxn>
                <a:cxn ang="0">
                  <a:pos x="219" y="367"/>
                </a:cxn>
                <a:cxn ang="0">
                  <a:pos x="241" y="360"/>
                </a:cxn>
                <a:cxn ang="0">
                  <a:pos x="260" y="348"/>
                </a:cxn>
                <a:cxn ang="0">
                  <a:pos x="277" y="328"/>
                </a:cxn>
                <a:cxn ang="0">
                  <a:pos x="283" y="316"/>
                </a:cxn>
                <a:cxn ang="0">
                  <a:pos x="289" y="301"/>
                </a:cxn>
                <a:cxn ang="0">
                  <a:pos x="292" y="265"/>
                </a:cxn>
                <a:cxn ang="0">
                  <a:pos x="413" y="0"/>
                </a:cxn>
              </a:cxnLst>
              <a:rect l="0" t="0" r="r" b="b"/>
              <a:pathLst>
                <a:path w="413" h="471">
                  <a:moveTo>
                    <a:pt x="413" y="0"/>
                  </a:moveTo>
                  <a:lnTo>
                    <a:pt x="413" y="459"/>
                  </a:lnTo>
                  <a:lnTo>
                    <a:pt x="297" y="459"/>
                  </a:lnTo>
                  <a:lnTo>
                    <a:pt x="297" y="394"/>
                  </a:lnTo>
                  <a:lnTo>
                    <a:pt x="296" y="394"/>
                  </a:lnTo>
                  <a:lnTo>
                    <a:pt x="290" y="403"/>
                  </a:lnTo>
                  <a:lnTo>
                    <a:pt x="284" y="412"/>
                  </a:lnTo>
                  <a:lnTo>
                    <a:pt x="278" y="420"/>
                  </a:lnTo>
                  <a:lnTo>
                    <a:pt x="271" y="427"/>
                  </a:lnTo>
                  <a:lnTo>
                    <a:pt x="263" y="434"/>
                  </a:lnTo>
                  <a:lnTo>
                    <a:pt x="256" y="440"/>
                  </a:lnTo>
                  <a:lnTo>
                    <a:pt x="248" y="446"/>
                  </a:lnTo>
                  <a:lnTo>
                    <a:pt x="239" y="451"/>
                  </a:lnTo>
                  <a:lnTo>
                    <a:pt x="231" y="456"/>
                  </a:lnTo>
                  <a:lnTo>
                    <a:pt x="221" y="459"/>
                  </a:lnTo>
                  <a:lnTo>
                    <a:pt x="211" y="463"/>
                  </a:lnTo>
                  <a:lnTo>
                    <a:pt x="201" y="465"/>
                  </a:lnTo>
                  <a:lnTo>
                    <a:pt x="190" y="467"/>
                  </a:lnTo>
                  <a:lnTo>
                    <a:pt x="179" y="469"/>
                  </a:lnTo>
                  <a:lnTo>
                    <a:pt x="168" y="471"/>
                  </a:lnTo>
                  <a:lnTo>
                    <a:pt x="156" y="471"/>
                  </a:lnTo>
                  <a:lnTo>
                    <a:pt x="139" y="471"/>
                  </a:lnTo>
                  <a:lnTo>
                    <a:pt x="123" y="468"/>
                  </a:lnTo>
                  <a:lnTo>
                    <a:pt x="108" y="465"/>
                  </a:lnTo>
                  <a:lnTo>
                    <a:pt x="93" y="461"/>
                  </a:lnTo>
                  <a:lnTo>
                    <a:pt x="80" y="455"/>
                  </a:lnTo>
                  <a:lnTo>
                    <a:pt x="67" y="448"/>
                  </a:lnTo>
                  <a:lnTo>
                    <a:pt x="54" y="440"/>
                  </a:lnTo>
                  <a:lnTo>
                    <a:pt x="44" y="431"/>
                  </a:lnTo>
                  <a:lnTo>
                    <a:pt x="33" y="419"/>
                  </a:lnTo>
                  <a:lnTo>
                    <a:pt x="25" y="407"/>
                  </a:lnTo>
                  <a:lnTo>
                    <a:pt x="18" y="393"/>
                  </a:lnTo>
                  <a:lnTo>
                    <a:pt x="11" y="378"/>
                  </a:lnTo>
                  <a:lnTo>
                    <a:pt x="6" y="361"/>
                  </a:lnTo>
                  <a:lnTo>
                    <a:pt x="3" y="343"/>
                  </a:lnTo>
                  <a:lnTo>
                    <a:pt x="1" y="323"/>
                  </a:lnTo>
                  <a:lnTo>
                    <a:pt x="0" y="302"/>
                  </a:lnTo>
                  <a:lnTo>
                    <a:pt x="0" y="0"/>
                  </a:lnTo>
                  <a:lnTo>
                    <a:pt x="121" y="0"/>
                  </a:lnTo>
                  <a:lnTo>
                    <a:pt x="121" y="285"/>
                  </a:lnTo>
                  <a:lnTo>
                    <a:pt x="122" y="297"/>
                  </a:lnTo>
                  <a:lnTo>
                    <a:pt x="123" y="308"/>
                  </a:lnTo>
                  <a:lnTo>
                    <a:pt x="125" y="318"/>
                  </a:lnTo>
                  <a:lnTo>
                    <a:pt x="128" y="328"/>
                  </a:lnTo>
                  <a:lnTo>
                    <a:pt x="131" y="336"/>
                  </a:lnTo>
                  <a:lnTo>
                    <a:pt x="135" y="343"/>
                  </a:lnTo>
                  <a:lnTo>
                    <a:pt x="140" y="349"/>
                  </a:lnTo>
                  <a:lnTo>
                    <a:pt x="146" y="353"/>
                  </a:lnTo>
                  <a:lnTo>
                    <a:pt x="152" y="357"/>
                  </a:lnTo>
                  <a:lnTo>
                    <a:pt x="158" y="360"/>
                  </a:lnTo>
                  <a:lnTo>
                    <a:pt x="165" y="363"/>
                  </a:lnTo>
                  <a:lnTo>
                    <a:pt x="171" y="366"/>
                  </a:lnTo>
                  <a:lnTo>
                    <a:pt x="178" y="368"/>
                  </a:lnTo>
                  <a:lnTo>
                    <a:pt x="185" y="369"/>
                  </a:lnTo>
                  <a:lnTo>
                    <a:pt x="192" y="369"/>
                  </a:lnTo>
                  <a:lnTo>
                    <a:pt x="199" y="369"/>
                  </a:lnTo>
                  <a:lnTo>
                    <a:pt x="210" y="369"/>
                  </a:lnTo>
                  <a:lnTo>
                    <a:pt x="219" y="367"/>
                  </a:lnTo>
                  <a:lnTo>
                    <a:pt x="230" y="365"/>
                  </a:lnTo>
                  <a:lnTo>
                    <a:pt x="241" y="360"/>
                  </a:lnTo>
                  <a:lnTo>
                    <a:pt x="251" y="355"/>
                  </a:lnTo>
                  <a:lnTo>
                    <a:pt x="260" y="348"/>
                  </a:lnTo>
                  <a:lnTo>
                    <a:pt x="269" y="339"/>
                  </a:lnTo>
                  <a:lnTo>
                    <a:pt x="277" y="328"/>
                  </a:lnTo>
                  <a:lnTo>
                    <a:pt x="280" y="323"/>
                  </a:lnTo>
                  <a:lnTo>
                    <a:pt x="283" y="316"/>
                  </a:lnTo>
                  <a:lnTo>
                    <a:pt x="285" y="309"/>
                  </a:lnTo>
                  <a:lnTo>
                    <a:pt x="289" y="301"/>
                  </a:lnTo>
                  <a:lnTo>
                    <a:pt x="291" y="284"/>
                  </a:lnTo>
                  <a:lnTo>
                    <a:pt x="292" y="265"/>
                  </a:lnTo>
                  <a:lnTo>
                    <a:pt x="292" y="0"/>
                  </a:lnTo>
                  <a:lnTo>
                    <a:pt x="41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4" name="Freeform 7"/>
            <p:cNvSpPr>
              <a:spLocks/>
            </p:cNvSpPr>
            <p:nvPr userDrawn="1"/>
          </p:nvSpPr>
          <p:spPr bwMode="auto">
            <a:xfrm>
              <a:off x="6275388" y="6567488"/>
              <a:ext cx="65088" cy="74613"/>
            </a:xfrm>
            <a:custGeom>
              <a:avLst/>
              <a:gdLst/>
              <a:ahLst/>
              <a:cxnLst>
                <a:cxn ang="0">
                  <a:pos x="415" y="471"/>
                </a:cxn>
                <a:cxn ang="0">
                  <a:pos x="294" y="192"/>
                </a:cxn>
                <a:cxn ang="0">
                  <a:pos x="294" y="174"/>
                </a:cxn>
                <a:cxn ang="0">
                  <a:pos x="291" y="154"/>
                </a:cxn>
                <a:cxn ang="0">
                  <a:pos x="283" y="134"/>
                </a:cxn>
                <a:cxn ang="0">
                  <a:pos x="271" y="117"/>
                </a:cxn>
                <a:cxn ang="0">
                  <a:pos x="260" y="111"/>
                </a:cxn>
                <a:cxn ang="0">
                  <a:pos x="249" y="106"/>
                </a:cxn>
                <a:cxn ang="0">
                  <a:pos x="233" y="103"/>
                </a:cxn>
                <a:cxn ang="0">
                  <a:pos x="216" y="102"/>
                </a:cxn>
                <a:cxn ang="0">
                  <a:pos x="196" y="104"/>
                </a:cxn>
                <a:cxn ang="0">
                  <a:pos x="178" y="109"/>
                </a:cxn>
                <a:cxn ang="0">
                  <a:pos x="163" y="117"/>
                </a:cxn>
                <a:cxn ang="0">
                  <a:pos x="148" y="129"/>
                </a:cxn>
                <a:cxn ang="0">
                  <a:pos x="136" y="144"/>
                </a:cxn>
                <a:cxn ang="0">
                  <a:pos x="128" y="161"/>
                </a:cxn>
                <a:cxn ang="0">
                  <a:pos x="123" y="184"/>
                </a:cxn>
                <a:cxn ang="0">
                  <a:pos x="121" y="208"/>
                </a:cxn>
                <a:cxn ang="0">
                  <a:pos x="0" y="471"/>
                </a:cxn>
                <a:cxn ang="0">
                  <a:pos x="115" y="12"/>
                </a:cxn>
                <a:cxn ang="0">
                  <a:pos x="117" y="80"/>
                </a:cxn>
                <a:cxn ang="0">
                  <a:pos x="127" y="64"/>
                </a:cxn>
                <a:cxn ang="0">
                  <a:pos x="141" y="47"/>
                </a:cxn>
                <a:cxn ang="0">
                  <a:pos x="159" y="29"/>
                </a:cxn>
                <a:cxn ang="0">
                  <a:pos x="185" y="15"/>
                </a:cxn>
                <a:cxn ang="0">
                  <a:pos x="199" y="8"/>
                </a:cxn>
                <a:cxn ang="0">
                  <a:pos x="216" y="4"/>
                </a:cxn>
                <a:cxn ang="0">
                  <a:pos x="255" y="0"/>
                </a:cxn>
                <a:cxn ang="0">
                  <a:pos x="289" y="3"/>
                </a:cxn>
                <a:cxn ang="0">
                  <a:pos x="318" y="10"/>
                </a:cxn>
                <a:cxn ang="0">
                  <a:pos x="345" y="22"/>
                </a:cxn>
                <a:cxn ang="0">
                  <a:pos x="369" y="39"/>
                </a:cxn>
                <a:cxn ang="0">
                  <a:pos x="388" y="61"/>
                </a:cxn>
                <a:cxn ang="0">
                  <a:pos x="403" y="87"/>
                </a:cxn>
                <a:cxn ang="0">
                  <a:pos x="411" y="118"/>
                </a:cxn>
                <a:cxn ang="0">
                  <a:pos x="415" y="153"/>
                </a:cxn>
              </a:cxnLst>
              <a:rect l="0" t="0" r="r" b="b"/>
              <a:pathLst>
                <a:path w="415" h="471">
                  <a:moveTo>
                    <a:pt x="415" y="153"/>
                  </a:moveTo>
                  <a:lnTo>
                    <a:pt x="415" y="471"/>
                  </a:lnTo>
                  <a:lnTo>
                    <a:pt x="294" y="471"/>
                  </a:lnTo>
                  <a:lnTo>
                    <a:pt x="294" y="192"/>
                  </a:lnTo>
                  <a:lnTo>
                    <a:pt x="294" y="184"/>
                  </a:lnTo>
                  <a:lnTo>
                    <a:pt x="294" y="174"/>
                  </a:lnTo>
                  <a:lnTo>
                    <a:pt x="293" y="165"/>
                  </a:lnTo>
                  <a:lnTo>
                    <a:pt x="291" y="154"/>
                  </a:lnTo>
                  <a:lnTo>
                    <a:pt x="289" y="144"/>
                  </a:lnTo>
                  <a:lnTo>
                    <a:pt x="283" y="134"/>
                  </a:lnTo>
                  <a:lnTo>
                    <a:pt x="278" y="126"/>
                  </a:lnTo>
                  <a:lnTo>
                    <a:pt x="271" y="117"/>
                  </a:lnTo>
                  <a:lnTo>
                    <a:pt x="265" y="114"/>
                  </a:lnTo>
                  <a:lnTo>
                    <a:pt x="260" y="111"/>
                  </a:lnTo>
                  <a:lnTo>
                    <a:pt x="255" y="108"/>
                  </a:lnTo>
                  <a:lnTo>
                    <a:pt x="249" y="106"/>
                  </a:lnTo>
                  <a:lnTo>
                    <a:pt x="241" y="105"/>
                  </a:lnTo>
                  <a:lnTo>
                    <a:pt x="233" y="103"/>
                  </a:lnTo>
                  <a:lnTo>
                    <a:pt x="225" y="103"/>
                  </a:lnTo>
                  <a:lnTo>
                    <a:pt x="216" y="102"/>
                  </a:lnTo>
                  <a:lnTo>
                    <a:pt x="206" y="103"/>
                  </a:lnTo>
                  <a:lnTo>
                    <a:pt x="196" y="104"/>
                  </a:lnTo>
                  <a:lnTo>
                    <a:pt x="187" y="106"/>
                  </a:lnTo>
                  <a:lnTo>
                    <a:pt x="178" y="109"/>
                  </a:lnTo>
                  <a:lnTo>
                    <a:pt x="170" y="112"/>
                  </a:lnTo>
                  <a:lnTo>
                    <a:pt x="163" y="117"/>
                  </a:lnTo>
                  <a:lnTo>
                    <a:pt x="155" y="123"/>
                  </a:lnTo>
                  <a:lnTo>
                    <a:pt x="148" y="129"/>
                  </a:lnTo>
                  <a:lnTo>
                    <a:pt x="142" y="136"/>
                  </a:lnTo>
                  <a:lnTo>
                    <a:pt x="136" y="144"/>
                  </a:lnTo>
                  <a:lnTo>
                    <a:pt x="132" y="152"/>
                  </a:lnTo>
                  <a:lnTo>
                    <a:pt x="128" y="161"/>
                  </a:lnTo>
                  <a:lnTo>
                    <a:pt x="125" y="172"/>
                  </a:lnTo>
                  <a:lnTo>
                    <a:pt x="123" y="184"/>
                  </a:lnTo>
                  <a:lnTo>
                    <a:pt x="122" y="195"/>
                  </a:lnTo>
                  <a:lnTo>
                    <a:pt x="121" y="208"/>
                  </a:lnTo>
                  <a:lnTo>
                    <a:pt x="121" y="471"/>
                  </a:lnTo>
                  <a:lnTo>
                    <a:pt x="0" y="471"/>
                  </a:lnTo>
                  <a:lnTo>
                    <a:pt x="0" y="12"/>
                  </a:lnTo>
                  <a:lnTo>
                    <a:pt x="115" y="12"/>
                  </a:lnTo>
                  <a:lnTo>
                    <a:pt x="115" y="80"/>
                  </a:lnTo>
                  <a:lnTo>
                    <a:pt x="117" y="80"/>
                  </a:lnTo>
                  <a:lnTo>
                    <a:pt x="122" y="72"/>
                  </a:lnTo>
                  <a:lnTo>
                    <a:pt x="127" y="64"/>
                  </a:lnTo>
                  <a:lnTo>
                    <a:pt x="133" y="56"/>
                  </a:lnTo>
                  <a:lnTo>
                    <a:pt x="141" y="47"/>
                  </a:lnTo>
                  <a:lnTo>
                    <a:pt x="150" y="38"/>
                  </a:lnTo>
                  <a:lnTo>
                    <a:pt x="159" y="29"/>
                  </a:lnTo>
                  <a:lnTo>
                    <a:pt x="171" y="22"/>
                  </a:lnTo>
                  <a:lnTo>
                    <a:pt x="185" y="15"/>
                  </a:lnTo>
                  <a:lnTo>
                    <a:pt x="192" y="11"/>
                  </a:lnTo>
                  <a:lnTo>
                    <a:pt x="199" y="8"/>
                  </a:lnTo>
                  <a:lnTo>
                    <a:pt x="208" y="6"/>
                  </a:lnTo>
                  <a:lnTo>
                    <a:pt x="216" y="4"/>
                  </a:lnTo>
                  <a:lnTo>
                    <a:pt x="235" y="1"/>
                  </a:lnTo>
                  <a:lnTo>
                    <a:pt x="255" y="0"/>
                  </a:lnTo>
                  <a:lnTo>
                    <a:pt x="272" y="1"/>
                  </a:lnTo>
                  <a:lnTo>
                    <a:pt x="289" y="3"/>
                  </a:lnTo>
                  <a:lnTo>
                    <a:pt x="303" y="5"/>
                  </a:lnTo>
                  <a:lnTo>
                    <a:pt x="318" y="10"/>
                  </a:lnTo>
                  <a:lnTo>
                    <a:pt x="332" y="16"/>
                  </a:lnTo>
                  <a:lnTo>
                    <a:pt x="345" y="22"/>
                  </a:lnTo>
                  <a:lnTo>
                    <a:pt x="358" y="30"/>
                  </a:lnTo>
                  <a:lnTo>
                    <a:pt x="369" y="39"/>
                  </a:lnTo>
                  <a:lnTo>
                    <a:pt x="379" y="49"/>
                  </a:lnTo>
                  <a:lnTo>
                    <a:pt x="388" y="61"/>
                  </a:lnTo>
                  <a:lnTo>
                    <a:pt x="397" y="73"/>
                  </a:lnTo>
                  <a:lnTo>
                    <a:pt x="403" y="87"/>
                  </a:lnTo>
                  <a:lnTo>
                    <a:pt x="408" y="102"/>
                  </a:lnTo>
                  <a:lnTo>
                    <a:pt x="411" y="118"/>
                  </a:lnTo>
                  <a:lnTo>
                    <a:pt x="414" y="135"/>
                  </a:lnTo>
                  <a:lnTo>
                    <a:pt x="415" y="15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5" name="Freeform 8"/>
            <p:cNvSpPr>
              <a:spLocks noEditPoints="1"/>
            </p:cNvSpPr>
            <p:nvPr userDrawn="1"/>
          </p:nvSpPr>
          <p:spPr bwMode="auto">
            <a:xfrm>
              <a:off x="6359526" y="6543675"/>
              <a:ext cx="19050" cy="98425"/>
            </a:xfrm>
            <a:custGeom>
              <a:avLst/>
              <a:gdLst/>
              <a:ahLst/>
              <a:cxnLst>
                <a:cxn ang="0">
                  <a:pos x="0" y="166"/>
                </a:cxn>
                <a:cxn ang="0">
                  <a:pos x="122" y="166"/>
                </a:cxn>
                <a:cxn ang="0">
                  <a:pos x="122" y="625"/>
                </a:cxn>
                <a:cxn ang="0">
                  <a:pos x="0" y="625"/>
                </a:cxn>
                <a:cxn ang="0">
                  <a:pos x="0" y="166"/>
                </a:cxn>
                <a:cxn ang="0">
                  <a:pos x="122" y="112"/>
                </a:cxn>
                <a:cxn ang="0">
                  <a:pos x="1" y="112"/>
                </a:cxn>
                <a:cxn ang="0">
                  <a:pos x="1" y="0"/>
                </a:cxn>
                <a:cxn ang="0">
                  <a:pos x="122" y="0"/>
                </a:cxn>
                <a:cxn ang="0">
                  <a:pos x="122" y="112"/>
                </a:cxn>
              </a:cxnLst>
              <a:rect l="0" t="0" r="r" b="b"/>
              <a:pathLst>
                <a:path w="122" h="625">
                  <a:moveTo>
                    <a:pt x="0" y="166"/>
                  </a:moveTo>
                  <a:lnTo>
                    <a:pt x="122" y="166"/>
                  </a:lnTo>
                  <a:lnTo>
                    <a:pt x="122" y="625"/>
                  </a:lnTo>
                  <a:lnTo>
                    <a:pt x="0" y="625"/>
                  </a:lnTo>
                  <a:lnTo>
                    <a:pt x="0" y="166"/>
                  </a:lnTo>
                  <a:close/>
                  <a:moveTo>
                    <a:pt x="122" y="112"/>
                  </a:moveTo>
                  <a:lnTo>
                    <a:pt x="1" y="112"/>
                  </a:lnTo>
                  <a:lnTo>
                    <a:pt x="1" y="0"/>
                  </a:lnTo>
                  <a:lnTo>
                    <a:pt x="122" y="0"/>
                  </a:lnTo>
                  <a:lnTo>
                    <a:pt x="122" y="11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9"/>
            <p:cNvSpPr>
              <a:spLocks/>
            </p:cNvSpPr>
            <p:nvPr userDrawn="1"/>
          </p:nvSpPr>
          <p:spPr bwMode="auto">
            <a:xfrm>
              <a:off x="6389688" y="6569075"/>
              <a:ext cx="73025" cy="73025"/>
            </a:xfrm>
            <a:custGeom>
              <a:avLst/>
              <a:gdLst/>
              <a:ahLst/>
              <a:cxnLst>
                <a:cxn ang="0">
                  <a:pos x="457" y="0"/>
                </a:cxn>
                <a:cxn ang="0">
                  <a:pos x="292" y="459"/>
                </a:cxn>
                <a:cxn ang="0">
                  <a:pos x="165" y="459"/>
                </a:cxn>
                <a:cxn ang="0">
                  <a:pos x="0" y="0"/>
                </a:cxn>
                <a:cxn ang="0">
                  <a:pos x="135" y="0"/>
                </a:cxn>
                <a:cxn ang="0">
                  <a:pos x="229" y="338"/>
                </a:cxn>
                <a:cxn ang="0">
                  <a:pos x="231" y="338"/>
                </a:cxn>
                <a:cxn ang="0">
                  <a:pos x="329" y="0"/>
                </a:cxn>
                <a:cxn ang="0">
                  <a:pos x="457" y="0"/>
                </a:cxn>
              </a:cxnLst>
              <a:rect l="0" t="0" r="r" b="b"/>
              <a:pathLst>
                <a:path w="457" h="459">
                  <a:moveTo>
                    <a:pt x="457" y="0"/>
                  </a:moveTo>
                  <a:lnTo>
                    <a:pt x="292" y="459"/>
                  </a:lnTo>
                  <a:lnTo>
                    <a:pt x="165" y="459"/>
                  </a:lnTo>
                  <a:lnTo>
                    <a:pt x="0" y="0"/>
                  </a:lnTo>
                  <a:lnTo>
                    <a:pt x="135" y="0"/>
                  </a:lnTo>
                  <a:lnTo>
                    <a:pt x="229" y="338"/>
                  </a:lnTo>
                  <a:lnTo>
                    <a:pt x="231" y="338"/>
                  </a:lnTo>
                  <a:lnTo>
                    <a:pt x="329" y="0"/>
                  </a:lnTo>
                  <a:lnTo>
                    <a:pt x="45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7" name="Freeform 10"/>
            <p:cNvSpPr>
              <a:spLocks noEditPoints="1"/>
            </p:cNvSpPr>
            <p:nvPr userDrawn="1"/>
          </p:nvSpPr>
          <p:spPr bwMode="auto">
            <a:xfrm>
              <a:off x="6467476" y="6567488"/>
              <a:ext cx="68263" cy="76200"/>
            </a:xfrm>
            <a:custGeom>
              <a:avLst/>
              <a:gdLst/>
              <a:ahLst/>
              <a:cxnLst>
                <a:cxn ang="0">
                  <a:pos x="426" y="349"/>
                </a:cxn>
                <a:cxn ang="0">
                  <a:pos x="410" y="385"/>
                </a:cxn>
                <a:cxn ang="0">
                  <a:pos x="389" y="415"/>
                </a:cxn>
                <a:cxn ang="0">
                  <a:pos x="365" y="438"/>
                </a:cxn>
                <a:cxn ang="0">
                  <a:pos x="338" y="456"/>
                </a:cxn>
                <a:cxn ang="0">
                  <a:pos x="309" y="469"/>
                </a:cxn>
                <a:cxn ang="0">
                  <a:pos x="248" y="482"/>
                </a:cxn>
                <a:cxn ang="0">
                  <a:pos x="197" y="481"/>
                </a:cxn>
                <a:cxn ang="0">
                  <a:pos x="153" y="474"/>
                </a:cxn>
                <a:cxn ang="0">
                  <a:pos x="112" y="459"/>
                </a:cxn>
                <a:cxn ang="0">
                  <a:pos x="76" y="437"/>
                </a:cxn>
                <a:cxn ang="0">
                  <a:pos x="47" y="407"/>
                </a:cxn>
                <a:cxn ang="0">
                  <a:pos x="24" y="366"/>
                </a:cxn>
                <a:cxn ang="0">
                  <a:pos x="8" y="316"/>
                </a:cxn>
                <a:cxn ang="0">
                  <a:pos x="1" y="255"/>
                </a:cxn>
                <a:cxn ang="0">
                  <a:pos x="2" y="207"/>
                </a:cxn>
                <a:cxn ang="0">
                  <a:pos x="10" y="153"/>
                </a:cxn>
                <a:cxn ang="0">
                  <a:pos x="34" y="95"/>
                </a:cxn>
                <a:cxn ang="0">
                  <a:pos x="54" y="67"/>
                </a:cxn>
                <a:cxn ang="0">
                  <a:pos x="80" y="43"/>
                </a:cxn>
                <a:cxn ang="0">
                  <a:pos x="113" y="22"/>
                </a:cxn>
                <a:cxn ang="0">
                  <a:pos x="153" y="7"/>
                </a:cxn>
                <a:cxn ang="0">
                  <a:pos x="202" y="1"/>
                </a:cxn>
                <a:cxn ang="0">
                  <a:pos x="243" y="1"/>
                </a:cxn>
                <a:cxn ang="0">
                  <a:pos x="280" y="7"/>
                </a:cxn>
                <a:cxn ang="0">
                  <a:pos x="317" y="19"/>
                </a:cxn>
                <a:cxn ang="0">
                  <a:pos x="351" y="39"/>
                </a:cxn>
                <a:cxn ang="0">
                  <a:pos x="382" y="69"/>
                </a:cxn>
                <a:cxn ang="0">
                  <a:pos x="408" y="109"/>
                </a:cxn>
                <a:cxn ang="0">
                  <a:pos x="426" y="161"/>
                </a:cxn>
                <a:cxn ang="0">
                  <a:pos x="435" y="228"/>
                </a:cxn>
                <a:cxn ang="0">
                  <a:pos x="121" y="274"/>
                </a:cxn>
                <a:cxn ang="0">
                  <a:pos x="126" y="306"/>
                </a:cxn>
                <a:cxn ang="0">
                  <a:pos x="139" y="343"/>
                </a:cxn>
                <a:cxn ang="0">
                  <a:pos x="164" y="369"/>
                </a:cxn>
                <a:cxn ang="0">
                  <a:pos x="187" y="381"/>
                </a:cxn>
                <a:cxn ang="0">
                  <a:pos x="217" y="386"/>
                </a:cxn>
                <a:cxn ang="0">
                  <a:pos x="254" y="383"/>
                </a:cxn>
                <a:cxn ang="0">
                  <a:pos x="282" y="370"/>
                </a:cxn>
                <a:cxn ang="0">
                  <a:pos x="295" y="358"/>
                </a:cxn>
                <a:cxn ang="0">
                  <a:pos x="304" y="342"/>
                </a:cxn>
                <a:cxn ang="0">
                  <a:pos x="311" y="196"/>
                </a:cxn>
                <a:cxn ang="0">
                  <a:pos x="304" y="159"/>
                </a:cxn>
                <a:cxn ang="0">
                  <a:pos x="289" y="132"/>
                </a:cxn>
                <a:cxn ang="0">
                  <a:pos x="269" y="114"/>
                </a:cxn>
                <a:cxn ang="0">
                  <a:pos x="248" y="104"/>
                </a:cxn>
                <a:cxn ang="0">
                  <a:pos x="226" y="100"/>
                </a:cxn>
                <a:cxn ang="0">
                  <a:pos x="198" y="101"/>
                </a:cxn>
                <a:cxn ang="0">
                  <a:pos x="173" y="109"/>
                </a:cxn>
                <a:cxn ang="0">
                  <a:pos x="153" y="125"/>
                </a:cxn>
                <a:cxn ang="0">
                  <a:pos x="138" y="147"/>
                </a:cxn>
                <a:cxn ang="0">
                  <a:pos x="128" y="174"/>
                </a:cxn>
              </a:cxnLst>
              <a:rect l="0" t="0" r="r" b="b"/>
              <a:pathLst>
                <a:path w="435" h="482">
                  <a:moveTo>
                    <a:pt x="306" y="337"/>
                  </a:moveTo>
                  <a:lnTo>
                    <a:pt x="431" y="337"/>
                  </a:lnTo>
                  <a:lnTo>
                    <a:pt x="426" y="349"/>
                  </a:lnTo>
                  <a:lnTo>
                    <a:pt x="422" y="362"/>
                  </a:lnTo>
                  <a:lnTo>
                    <a:pt x="416" y="374"/>
                  </a:lnTo>
                  <a:lnTo>
                    <a:pt x="410" y="385"/>
                  </a:lnTo>
                  <a:lnTo>
                    <a:pt x="404" y="395"/>
                  </a:lnTo>
                  <a:lnTo>
                    <a:pt x="396" y="406"/>
                  </a:lnTo>
                  <a:lnTo>
                    <a:pt x="389" y="415"/>
                  </a:lnTo>
                  <a:lnTo>
                    <a:pt x="382" y="424"/>
                  </a:lnTo>
                  <a:lnTo>
                    <a:pt x="373" y="431"/>
                  </a:lnTo>
                  <a:lnTo>
                    <a:pt x="365" y="438"/>
                  </a:lnTo>
                  <a:lnTo>
                    <a:pt x="357" y="445"/>
                  </a:lnTo>
                  <a:lnTo>
                    <a:pt x="347" y="451"/>
                  </a:lnTo>
                  <a:lnTo>
                    <a:pt x="338" y="456"/>
                  </a:lnTo>
                  <a:lnTo>
                    <a:pt x="328" y="461"/>
                  </a:lnTo>
                  <a:lnTo>
                    <a:pt x="319" y="466"/>
                  </a:lnTo>
                  <a:lnTo>
                    <a:pt x="309" y="469"/>
                  </a:lnTo>
                  <a:lnTo>
                    <a:pt x="288" y="475"/>
                  </a:lnTo>
                  <a:lnTo>
                    <a:pt x="268" y="479"/>
                  </a:lnTo>
                  <a:lnTo>
                    <a:pt x="248" y="482"/>
                  </a:lnTo>
                  <a:lnTo>
                    <a:pt x="228" y="482"/>
                  </a:lnTo>
                  <a:lnTo>
                    <a:pt x="213" y="482"/>
                  </a:lnTo>
                  <a:lnTo>
                    <a:pt x="197" y="481"/>
                  </a:lnTo>
                  <a:lnTo>
                    <a:pt x="181" y="479"/>
                  </a:lnTo>
                  <a:lnTo>
                    <a:pt x="166" y="477"/>
                  </a:lnTo>
                  <a:lnTo>
                    <a:pt x="153" y="474"/>
                  </a:lnTo>
                  <a:lnTo>
                    <a:pt x="138" y="470"/>
                  </a:lnTo>
                  <a:lnTo>
                    <a:pt x="124" y="466"/>
                  </a:lnTo>
                  <a:lnTo>
                    <a:pt x="112" y="459"/>
                  </a:lnTo>
                  <a:lnTo>
                    <a:pt x="99" y="453"/>
                  </a:lnTo>
                  <a:lnTo>
                    <a:pt x="88" y="446"/>
                  </a:lnTo>
                  <a:lnTo>
                    <a:pt x="76" y="437"/>
                  </a:lnTo>
                  <a:lnTo>
                    <a:pt x="66" y="428"/>
                  </a:lnTo>
                  <a:lnTo>
                    <a:pt x="56" y="417"/>
                  </a:lnTo>
                  <a:lnTo>
                    <a:pt x="47" y="407"/>
                  </a:lnTo>
                  <a:lnTo>
                    <a:pt x="38" y="394"/>
                  </a:lnTo>
                  <a:lnTo>
                    <a:pt x="31" y="381"/>
                  </a:lnTo>
                  <a:lnTo>
                    <a:pt x="24" y="366"/>
                  </a:lnTo>
                  <a:lnTo>
                    <a:pt x="17" y="351"/>
                  </a:lnTo>
                  <a:lnTo>
                    <a:pt x="12" y="335"/>
                  </a:lnTo>
                  <a:lnTo>
                    <a:pt x="8" y="316"/>
                  </a:lnTo>
                  <a:lnTo>
                    <a:pt x="5" y="297"/>
                  </a:lnTo>
                  <a:lnTo>
                    <a:pt x="3" y="277"/>
                  </a:lnTo>
                  <a:lnTo>
                    <a:pt x="1" y="255"/>
                  </a:lnTo>
                  <a:lnTo>
                    <a:pt x="0" y="232"/>
                  </a:lnTo>
                  <a:lnTo>
                    <a:pt x="1" y="220"/>
                  </a:lnTo>
                  <a:lnTo>
                    <a:pt x="2" y="207"/>
                  </a:lnTo>
                  <a:lnTo>
                    <a:pt x="4" y="190"/>
                  </a:lnTo>
                  <a:lnTo>
                    <a:pt x="6" y="172"/>
                  </a:lnTo>
                  <a:lnTo>
                    <a:pt x="10" y="153"/>
                  </a:lnTo>
                  <a:lnTo>
                    <a:pt x="16" y="134"/>
                  </a:lnTo>
                  <a:lnTo>
                    <a:pt x="25" y="115"/>
                  </a:lnTo>
                  <a:lnTo>
                    <a:pt x="34" y="95"/>
                  </a:lnTo>
                  <a:lnTo>
                    <a:pt x="40" y="86"/>
                  </a:lnTo>
                  <a:lnTo>
                    <a:pt x="47" y="76"/>
                  </a:lnTo>
                  <a:lnTo>
                    <a:pt x="54" y="67"/>
                  </a:lnTo>
                  <a:lnTo>
                    <a:pt x="63" y="59"/>
                  </a:lnTo>
                  <a:lnTo>
                    <a:pt x="71" y="50"/>
                  </a:lnTo>
                  <a:lnTo>
                    <a:pt x="80" y="43"/>
                  </a:lnTo>
                  <a:lnTo>
                    <a:pt x="90" y="36"/>
                  </a:lnTo>
                  <a:lnTo>
                    <a:pt x="100" y="28"/>
                  </a:lnTo>
                  <a:lnTo>
                    <a:pt x="113" y="22"/>
                  </a:lnTo>
                  <a:lnTo>
                    <a:pt x="124" y="17"/>
                  </a:lnTo>
                  <a:lnTo>
                    <a:pt x="138" y="11"/>
                  </a:lnTo>
                  <a:lnTo>
                    <a:pt x="153" y="7"/>
                  </a:lnTo>
                  <a:lnTo>
                    <a:pt x="169" y="4"/>
                  </a:lnTo>
                  <a:lnTo>
                    <a:pt x="184" y="2"/>
                  </a:lnTo>
                  <a:lnTo>
                    <a:pt x="202" y="1"/>
                  </a:lnTo>
                  <a:lnTo>
                    <a:pt x="220" y="0"/>
                  </a:lnTo>
                  <a:lnTo>
                    <a:pt x="232" y="0"/>
                  </a:lnTo>
                  <a:lnTo>
                    <a:pt x="243" y="1"/>
                  </a:lnTo>
                  <a:lnTo>
                    <a:pt x="256" y="2"/>
                  </a:lnTo>
                  <a:lnTo>
                    <a:pt x="267" y="4"/>
                  </a:lnTo>
                  <a:lnTo>
                    <a:pt x="280" y="7"/>
                  </a:lnTo>
                  <a:lnTo>
                    <a:pt x="291" y="10"/>
                  </a:lnTo>
                  <a:lnTo>
                    <a:pt x="304" y="15"/>
                  </a:lnTo>
                  <a:lnTo>
                    <a:pt x="317" y="19"/>
                  </a:lnTo>
                  <a:lnTo>
                    <a:pt x="328" y="24"/>
                  </a:lnTo>
                  <a:lnTo>
                    <a:pt x="340" y="31"/>
                  </a:lnTo>
                  <a:lnTo>
                    <a:pt x="351" y="39"/>
                  </a:lnTo>
                  <a:lnTo>
                    <a:pt x="362" y="48"/>
                  </a:lnTo>
                  <a:lnTo>
                    <a:pt x="372" y="58"/>
                  </a:lnTo>
                  <a:lnTo>
                    <a:pt x="382" y="69"/>
                  </a:lnTo>
                  <a:lnTo>
                    <a:pt x="391" y="81"/>
                  </a:lnTo>
                  <a:lnTo>
                    <a:pt x="400" y="94"/>
                  </a:lnTo>
                  <a:lnTo>
                    <a:pt x="408" y="109"/>
                  </a:lnTo>
                  <a:lnTo>
                    <a:pt x="415" y="125"/>
                  </a:lnTo>
                  <a:lnTo>
                    <a:pt x="421" y="143"/>
                  </a:lnTo>
                  <a:lnTo>
                    <a:pt x="426" y="161"/>
                  </a:lnTo>
                  <a:lnTo>
                    <a:pt x="430" y="181"/>
                  </a:lnTo>
                  <a:lnTo>
                    <a:pt x="433" y="203"/>
                  </a:lnTo>
                  <a:lnTo>
                    <a:pt x="435" y="228"/>
                  </a:lnTo>
                  <a:lnTo>
                    <a:pt x="435" y="253"/>
                  </a:lnTo>
                  <a:lnTo>
                    <a:pt x="435" y="274"/>
                  </a:lnTo>
                  <a:lnTo>
                    <a:pt x="121" y="274"/>
                  </a:lnTo>
                  <a:lnTo>
                    <a:pt x="121" y="284"/>
                  </a:lnTo>
                  <a:lnTo>
                    <a:pt x="123" y="295"/>
                  </a:lnTo>
                  <a:lnTo>
                    <a:pt x="126" y="306"/>
                  </a:lnTo>
                  <a:lnTo>
                    <a:pt x="129" y="319"/>
                  </a:lnTo>
                  <a:lnTo>
                    <a:pt x="133" y="331"/>
                  </a:lnTo>
                  <a:lnTo>
                    <a:pt x="139" y="343"/>
                  </a:lnTo>
                  <a:lnTo>
                    <a:pt x="148" y="354"/>
                  </a:lnTo>
                  <a:lnTo>
                    <a:pt x="158" y="365"/>
                  </a:lnTo>
                  <a:lnTo>
                    <a:pt x="164" y="369"/>
                  </a:lnTo>
                  <a:lnTo>
                    <a:pt x="171" y="373"/>
                  </a:lnTo>
                  <a:lnTo>
                    <a:pt x="179" y="378"/>
                  </a:lnTo>
                  <a:lnTo>
                    <a:pt x="187" y="381"/>
                  </a:lnTo>
                  <a:lnTo>
                    <a:pt x="196" y="383"/>
                  </a:lnTo>
                  <a:lnTo>
                    <a:pt x="206" y="385"/>
                  </a:lnTo>
                  <a:lnTo>
                    <a:pt x="217" y="386"/>
                  </a:lnTo>
                  <a:lnTo>
                    <a:pt x="228" y="386"/>
                  </a:lnTo>
                  <a:lnTo>
                    <a:pt x="241" y="385"/>
                  </a:lnTo>
                  <a:lnTo>
                    <a:pt x="254" y="383"/>
                  </a:lnTo>
                  <a:lnTo>
                    <a:pt x="265" y="379"/>
                  </a:lnTo>
                  <a:lnTo>
                    <a:pt x="277" y="373"/>
                  </a:lnTo>
                  <a:lnTo>
                    <a:pt x="282" y="370"/>
                  </a:lnTo>
                  <a:lnTo>
                    <a:pt x="286" y="366"/>
                  </a:lnTo>
                  <a:lnTo>
                    <a:pt x="291" y="362"/>
                  </a:lnTo>
                  <a:lnTo>
                    <a:pt x="295" y="358"/>
                  </a:lnTo>
                  <a:lnTo>
                    <a:pt x="299" y="353"/>
                  </a:lnTo>
                  <a:lnTo>
                    <a:pt x="302" y="348"/>
                  </a:lnTo>
                  <a:lnTo>
                    <a:pt x="304" y="342"/>
                  </a:lnTo>
                  <a:lnTo>
                    <a:pt x="306" y="337"/>
                  </a:lnTo>
                  <a:close/>
                  <a:moveTo>
                    <a:pt x="124" y="196"/>
                  </a:moveTo>
                  <a:lnTo>
                    <a:pt x="311" y="196"/>
                  </a:lnTo>
                  <a:lnTo>
                    <a:pt x="309" y="182"/>
                  </a:lnTo>
                  <a:lnTo>
                    <a:pt x="307" y="171"/>
                  </a:lnTo>
                  <a:lnTo>
                    <a:pt x="304" y="159"/>
                  </a:lnTo>
                  <a:lnTo>
                    <a:pt x="300" y="149"/>
                  </a:lnTo>
                  <a:lnTo>
                    <a:pt x="295" y="140"/>
                  </a:lnTo>
                  <a:lnTo>
                    <a:pt x="289" y="132"/>
                  </a:lnTo>
                  <a:lnTo>
                    <a:pt x="284" y="126"/>
                  </a:lnTo>
                  <a:lnTo>
                    <a:pt x="277" y="119"/>
                  </a:lnTo>
                  <a:lnTo>
                    <a:pt x="269" y="114"/>
                  </a:lnTo>
                  <a:lnTo>
                    <a:pt x="263" y="110"/>
                  </a:lnTo>
                  <a:lnTo>
                    <a:pt x="256" y="107"/>
                  </a:lnTo>
                  <a:lnTo>
                    <a:pt x="248" y="104"/>
                  </a:lnTo>
                  <a:lnTo>
                    <a:pt x="241" y="102"/>
                  </a:lnTo>
                  <a:lnTo>
                    <a:pt x="234" y="100"/>
                  </a:lnTo>
                  <a:lnTo>
                    <a:pt x="226" y="100"/>
                  </a:lnTo>
                  <a:lnTo>
                    <a:pt x="218" y="100"/>
                  </a:lnTo>
                  <a:lnTo>
                    <a:pt x="208" y="100"/>
                  </a:lnTo>
                  <a:lnTo>
                    <a:pt x="198" y="101"/>
                  </a:lnTo>
                  <a:lnTo>
                    <a:pt x="190" y="103"/>
                  </a:lnTo>
                  <a:lnTo>
                    <a:pt x="180" y="106"/>
                  </a:lnTo>
                  <a:lnTo>
                    <a:pt x="173" y="109"/>
                  </a:lnTo>
                  <a:lnTo>
                    <a:pt x="165" y="113"/>
                  </a:lnTo>
                  <a:lnTo>
                    <a:pt x="159" y="118"/>
                  </a:lnTo>
                  <a:lnTo>
                    <a:pt x="153" y="125"/>
                  </a:lnTo>
                  <a:lnTo>
                    <a:pt x="147" y="131"/>
                  </a:lnTo>
                  <a:lnTo>
                    <a:pt x="142" y="138"/>
                  </a:lnTo>
                  <a:lnTo>
                    <a:pt x="138" y="147"/>
                  </a:lnTo>
                  <a:lnTo>
                    <a:pt x="134" y="155"/>
                  </a:lnTo>
                  <a:lnTo>
                    <a:pt x="131" y="165"/>
                  </a:lnTo>
                  <a:lnTo>
                    <a:pt x="128" y="174"/>
                  </a:lnTo>
                  <a:lnTo>
                    <a:pt x="126" y="185"/>
                  </a:lnTo>
                  <a:lnTo>
                    <a:pt x="124" y="19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8" name="Freeform 11"/>
            <p:cNvSpPr>
              <a:spLocks/>
            </p:cNvSpPr>
            <p:nvPr userDrawn="1"/>
          </p:nvSpPr>
          <p:spPr bwMode="auto">
            <a:xfrm>
              <a:off x="6548438" y="6567488"/>
              <a:ext cx="42863" cy="74613"/>
            </a:xfrm>
            <a:custGeom>
              <a:avLst/>
              <a:gdLst/>
              <a:ahLst/>
              <a:cxnLst>
                <a:cxn ang="0">
                  <a:pos x="0" y="471"/>
                </a:cxn>
                <a:cxn ang="0">
                  <a:pos x="0" y="12"/>
                </a:cxn>
                <a:cxn ang="0">
                  <a:pos x="116" y="12"/>
                </a:cxn>
                <a:cxn ang="0">
                  <a:pos x="116" y="91"/>
                </a:cxn>
                <a:cxn ang="0">
                  <a:pos x="117" y="91"/>
                </a:cxn>
                <a:cxn ang="0">
                  <a:pos x="126" y="74"/>
                </a:cxn>
                <a:cxn ang="0">
                  <a:pos x="137" y="58"/>
                </a:cxn>
                <a:cxn ang="0">
                  <a:pos x="149" y="42"/>
                </a:cxn>
                <a:cxn ang="0">
                  <a:pos x="162" y="28"/>
                </a:cxn>
                <a:cxn ang="0">
                  <a:pos x="169" y="22"/>
                </a:cxn>
                <a:cxn ang="0">
                  <a:pos x="177" y="17"/>
                </a:cxn>
                <a:cxn ang="0">
                  <a:pos x="186" y="11"/>
                </a:cxn>
                <a:cxn ang="0">
                  <a:pos x="195" y="8"/>
                </a:cxn>
                <a:cxn ang="0">
                  <a:pos x="207" y="5"/>
                </a:cxn>
                <a:cxn ang="0">
                  <a:pos x="217" y="2"/>
                </a:cxn>
                <a:cxn ang="0">
                  <a:pos x="230" y="1"/>
                </a:cxn>
                <a:cxn ang="0">
                  <a:pos x="243" y="0"/>
                </a:cxn>
                <a:cxn ang="0">
                  <a:pos x="254" y="1"/>
                </a:cxn>
                <a:cxn ang="0">
                  <a:pos x="267" y="2"/>
                </a:cxn>
                <a:cxn ang="0">
                  <a:pos x="267" y="125"/>
                </a:cxn>
                <a:cxn ang="0">
                  <a:pos x="258" y="124"/>
                </a:cxn>
                <a:cxn ang="0">
                  <a:pos x="249" y="123"/>
                </a:cxn>
                <a:cxn ang="0">
                  <a:pos x="240" y="123"/>
                </a:cxn>
                <a:cxn ang="0">
                  <a:pos x="232" y="123"/>
                </a:cxn>
                <a:cxn ang="0">
                  <a:pos x="221" y="123"/>
                </a:cxn>
                <a:cxn ang="0">
                  <a:pos x="210" y="124"/>
                </a:cxn>
                <a:cxn ang="0">
                  <a:pos x="200" y="125"/>
                </a:cxn>
                <a:cxn ang="0">
                  <a:pos x="191" y="127"/>
                </a:cxn>
                <a:cxn ang="0">
                  <a:pos x="183" y="129"/>
                </a:cxn>
                <a:cxn ang="0">
                  <a:pos x="174" y="132"/>
                </a:cxn>
                <a:cxn ang="0">
                  <a:pos x="167" y="135"/>
                </a:cxn>
                <a:cxn ang="0">
                  <a:pos x="161" y="139"/>
                </a:cxn>
                <a:cxn ang="0">
                  <a:pos x="150" y="148"/>
                </a:cxn>
                <a:cxn ang="0">
                  <a:pos x="141" y="158"/>
                </a:cxn>
                <a:cxn ang="0">
                  <a:pos x="137" y="164"/>
                </a:cxn>
                <a:cxn ang="0">
                  <a:pos x="133" y="169"/>
                </a:cxn>
                <a:cxn ang="0">
                  <a:pos x="130" y="175"/>
                </a:cxn>
                <a:cxn ang="0">
                  <a:pos x="128" y="181"/>
                </a:cxn>
                <a:cxn ang="0">
                  <a:pos x="125" y="194"/>
                </a:cxn>
                <a:cxn ang="0">
                  <a:pos x="122" y="207"/>
                </a:cxn>
                <a:cxn ang="0">
                  <a:pos x="121" y="219"/>
                </a:cxn>
                <a:cxn ang="0">
                  <a:pos x="121" y="232"/>
                </a:cxn>
                <a:cxn ang="0">
                  <a:pos x="121" y="471"/>
                </a:cxn>
                <a:cxn ang="0">
                  <a:pos x="0" y="471"/>
                </a:cxn>
              </a:cxnLst>
              <a:rect l="0" t="0" r="r" b="b"/>
              <a:pathLst>
                <a:path w="267" h="471">
                  <a:moveTo>
                    <a:pt x="0" y="471"/>
                  </a:moveTo>
                  <a:lnTo>
                    <a:pt x="0" y="12"/>
                  </a:lnTo>
                  <a:lnTo>
                    <a:pt x="116" y="12"/>
                  </a:lnTo>
                  <a:lnTo>
                    <a:pt x="116" y="91"/>
                  </a:lnTo>
                  <a:lnTo>
                    <a:pt x="117" y="91"/>
                  </a:lnTo>
                  <a:lnTo>
                    <a:pt x="126" y="74"/>
                  </a:lnTo>
                  <a:lnTo>
                    <a:pt x="137" y="58"/>
                  </a:lnTo>
                  <a:lnTo>
                    <a:pt x="149" y="42"/>
                  </a:lnTo>
                  <a:lnTo>
                    <a:pt x="162" y="28"/>
                  </a:lnTo>
                  <a:lnTo>
                    <a:pt x="169" y="22"/>
                  </a:lnTo>
                  <a:lnTo>
                    <a:pt x="177" y="17"/>
                  </a:lnTo>
                  <a:lnTo>
                    <a:pt x="186" y="11"/>
                  </a:lnTo>
                  <a:lnTo>
                    <a:pt x="195" y="8"/>
                  </a:lnTo>
                  <a:lnTo>
                    <a:pt x="207" y="5"/>
                  </a:lnTo>
                  <a:lnTo>
                    <a:pt x="217" y="2"/>
                  </a:lnTo>
                  <a:lnTo>
                    <a:pt x="230" y="1"/>
                  </a:lnTo>
                  <a:lnTo>
                    <a:pt x="243" y="0"/>
                  </a:lnTo>
                  <a:lnTo>
                    <a:pt x="254" y="1"/>
                  </a:lnTo>
                  <a:lnTo>
                    <a:pt x="267" y="2"/>
                  </a:lnTo>
                  <a:lnTo>
                    <a:pt x="267" y="125"/>
                  </a:lnTo>
                  <a:lnTo>
                    <a:pt x="258" y="124"/>
                  </a:lnTo>
                  <a:lnTo>
                    <a:pt x="249" y="123"/>
                  </a:lnTo>
                  <a:lnTo>
                    <a:pt x="240" y="123"/>
                  </a:lnTo>
                  <a:lnTo>
                    <a:pt x="232" y="123"/>
                  </a:lnTo>
                  <a:lnTo>
                    <a:pt x="221" y="123"/>
                  </a:lnTo>
                  <a:lnTo>
                    <a:pt x="210" y="124"/>
                  </a:lnTo>
                  <a:lnTo>
                    <a:pt x="200" y="125"/>
                  </a:lnTo>
                  <a:lnTo>
                    <a:pt x="191" y="127"/>
                  </a:lnTo>
                  <a:lnTo>
                    <a:pt x="183" y="129"/>
                  </a:lnTo>
                  <a:lnTo>
                    <a:pt x="174" y="132"/>
                  </a:lnTo>
                  <a:lnTo>
                    <a:pt x="167" y="135"/>
                  </a:lnTo>
                  <a:lnTo>
                    <a:pt x="161" y="139"/>
                  </a:lnTo>
                  <a:lnTo>
                    <a:pt x="150" y="148"/>
                  </a:lnTo>
                  <a:lnTo>
                    <a:pt x="141" y="158"/>
                  </a:lnTo>
                  <a:lnTo>
                    <a:pt x="137" y="164"/>
                  </a:lnTo>
                  <a:lnTo>
                    <a:pt x="133" y="169"/>
                  </a:lnTo>
                  <a:lnTo>
                    <a:pt x="130" y="175"/>
                  </a:lnTo>
                  <a:lnTo>
                    <a:pt x="128" y="181"/>
                  </a:lnTo>
                  <a:lnTo>
                    <a:pt x="125" y="194"/>
                  </a:lnTo>
                  <a:lnTo>
                    <a:pt x="122" y="207"/>
                  </a:lnTo>
                  <a:lnTo>
                    <a:pt x="121" y="219"/>
                  </a:lnTo>
                  <a:lnTo>
                    <a:pt x="121" y="232"/>
                  </a:lnTo>
                  <a:lnTo>
                    <a:pt x="121" y="471"/>
                  </a:lnTo>
                  <a:lnTo>
                    <a:pt x="0" y="47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12"/>
            <p:cNvSpPr>
              <a:spLocks/>
            </p:cNvSpPr>
            <p:nvPr userDrawn="1"/>
          </p:nvSpPr>
          <p:spPr bwMode="auto">
            <a:xfrm>
              <a:off x="6596063" y="6567488"/>
              <a:ext cx="66675" cy="76200"/>
            </a:xfrm>
            <a:custGeom>
              <a:avLst/>
              <a:gdLst/>
              <a:ahLst/>
              <a:cxnLst>
                <a:cxn ang="0">
                  <a:pos x="285" y="130"/>
                </a:cxn>
                <a:cxn ang="0">
                  <a:pos x="263" y="103"/>
                </a:cxn>
                <a:cxn ang="0">
                  <a:pos x="230" y="93"/>
                </a:cxn>
                <a:cxn ang="0">
                  <a:pos x="169" y="96"/>
                </a:cxn>
                <a:cxn ang="0">
                  <a:pos x="147" y="107"/>
                </a:cxn>
                <a:cxn ang="0">
                  <a:pos x="134" y="136"/>
                </a:cxn>
                <a:cxn ang="0">
                  <a:pos x="143" y="154"/>
                </a:cxn>
                <a:cxn ang="0">
                  <a:pos x="164" y="168"/>
                </a:cxn>
                <a:cxn ang="0">
                  <a:pos x="235" y="186"/>
                </a:cxn>
                <a:cxn ang="0">
                  <a:pos x="320" y="207"/>
                </a:cxn>
                <a:cxn ang="0">
                  <a:pos x="360" y="223"/>
                </a:cxn>
                <a:cxn ang="0">
                  <a:pos x="392" y="247"/>
                </a:cxn>
                <a:cxn ang="0">
                  <a:pos x="414" y="281"/>
                </a:cxn>
                <a:cxn ang="0">
                  <a:pos x="422" y="325"/>
                </a:cxn>
                <a:cxn ang="0">
                  <a:pos x="416" y="370"/>
                </a:cxn>
                <a:cxn ang="0">
                  <a:pos x="400" y="406"/>
                </a:cxn>
                <a:cxn ang="0">
                  <a:pos x="377" y="434"/>
                </a:cxn>
                <a:cxn ang="0">
                  <a:pos x="348" y="454"/>
                </a:cxn>
                <a:cxn ang="0">
                  <a:pos x="282" y="477"/>
                </a:cxn>
                <a:cxn ang="0">
                  <a:pos x="221" y="484"/>
                </a:cxn>
                <a:cxn ang="0">
                  <a:pos x="118" y="469"/>
                </a:cxn>
                <a:cxn ang="0">
                  <a:pos x="72" y="450"/>
                </a:cxn>
                <a:cxn ang="0">
                  <a:pos x="36" y="420"/>
                </a:cxn>
                <a:cxn ang="0">
                  <a:pos x="11" y="379"/>
                </a:cxn>
                <a:cxn ang="0">
                  <a:pos x="0" y="324"/>
                </a:cxn>
                <a:cxn ang="0">
                  <a:pos x="127" y="345"/>
                </a:cxn>
                <a:cxn ang="0">
                  <a:pos x="141" y="368"/>
                </a:cxn>
                <a:cxn ang="0">
                  <a:pos x="167" y="384"/>
                </a:cxn>
                <a:cxn ang="0">
                  <a:pos x="211" y="391"/>
                </a:cxn>
                <a:cxn ang="0">
                  <a:pos x="254" y="389"/>
                </a:cxn>
                <a:cxn ang="0">
                  <a:pos x="281" y="379"/>
                </a:cxn>
                <a:cxn ang="0">
                  <a:pos x="300" y="351"/>
                </a:cxn>
                <a:cxn ang="0">
                  <a:pos x="296" y="329"/>
                </a:cxn>
                <a:cxn ang="0">
                  <a:pos x="278" y="315"/>
                </a:cxn>
                <a:cxn ang="0">
                  <a:pos x="221" y="297"/>
                </a:cxn>
                <a:cxn ang="0">
                  <a:pos x="138" y="279"/>
                </a:cxn>
                <a:cxn ang="0">
                  <a:pos x="87" y="261"/>
                </a:cxn>
                <a:cxn ang="0">
                  <a:pos x="54" y="238"/>
                </a:cxn>
                <a:cxn ang="0">
                  <a:pos x="28" y="208"/>
                </a:cxn>
                <a:cxn ang="0">
                  <a:pos x="17" y="166"/>
                </a:cxn>
                <a:cxn ang="0">
                  <a:pos x="18" y="128"/>
                </a:cxn>
                <a:cxn ang="0">
                  <a:pos x="37" y="75"/>
                </a:cxn>
                <a:cxn ang="0">
                  <a:pos x="63" y="45"/>
                </a:cxn>
                <a:cxn ang="0">
                  <a:pos x="101" y="20"/>
                </a:cxn>
                <a:cxn ang="0">
                  <a:pos x="152" y="4"/>
                </a:cxn>
                <a:cxn ang="0">
                  <a:pos x="225" y="1"/>
                </a:cxn>
                <a:cxn ang="0">
                  <a:pos x="305" y="15"/>
                </a:cxn>
                <a:cxn ang="0">
                  <a:pos x="344" y="33"/>
                </a:cxn>
                <a:cxn ang="0">
                  <a:pos x="378" y="64"/>
                </a:cxn>
                <a:cxn ang="0">
                  <a:pos x="400" y="108"/>
                </a:cxn>
              </a:cxnLst>
              <a:rect l="0" t="0" r="r" b="b"/>
              <a:pathLst>
                <a:path w="422" h="484">
                  <a:moveTo>
                    <a:pt x="408" y="152"/>
                  </a:moveTo>
                  <a:lnTo>
                    <a:pt x="290" y="152"/>
                  </a:lnTo>
                  <a:lnTo>
                    <a:pt x="288" y="140"/>
                  </a:lnTo>
                  <a:lnTo>
                    <a:pt x="285" y="130"/>
                  </a:lnTo>
                  <a:lnTo>
                    <a:pt x="278" y="121"/>
                  </a:lnTo>
                  <a:lnTo>
                    <a:pt x="272" y="111"/>
                  </a:lnTo>
                  <a:lnTo>
                    <a:pt x="268" y="107"/>
                  </a:lnTo>
                  <a:lnTo>
                    <a:pt x="263" y="103"/>
                  </a:lnTo>
                  <a:lnTo>
                    <a:pt x="255" y="100"/>
                  </a:lnTo>
                  <a:lnTo>
                    <a:pt x="248" y="97"/>
                  </a:lnTo>
                  <a:lnTo>
                    <a:pt x="239" y="95"/>
                  </a:lnTo>
                  <a:lnTo>
                    <a:pt x="230" y="93"/>
                  </a:lnTo>
                  <a:lnTo>
                    <a:pt x="219" y="92"/>
                  </a:lnTo>
                  <a:lnTo>
                    <a:pt x="209" y="92"/>
                  </a:lnTo>
                  <a:lnTo>
                    <a:pt x="187" y="93"/>
                  </a:lnTo>
                  <a:lnTo>
                    <a:pt x="169" y="96"/>
                  </a:lnTo>
                  <a:lnTo>
                    <a:pt x="162" y="98"/>
                  </a:lnTo>
                  <a:lnTo>
                    <a:pt x="156" y="101"/>
                  </a:lnTo>
                  <a:lnTo>
                    <a:pt x="151" y="104"/>
                  </a:lnTo>
                  <a:lnTo>
                    <a:pt x="147" y="107"/>
                  </a:lnTo>
                  <a:lnTo>
                    <a:pt x="141" y="114"/>
                  </a:lnTo>
                  <a:lnTo>
                    <a:pt x="137" y="121"/>
                  </a:lnTo>
                  <a:lnTo>
                    <a:pt x="134" y="129"/>
                  </a:lnTo>
                  <a:lnTo>
                    <a:pt x="134" y="136"/>
                  </a:lnTo>
                  <a:lnTo>
                    <a:pt x="135" y="141"/>
                  </a:lnTo>
                  <a:lnTo>
                    <a:pt x="137" y="146"/>
                  </a:lnTo>
                  <a:lnTo>
                    <a:pt x="139" y="151"/>
                  </a:lnTo>
                  <a:lnTo>
                    <a:pt x="143" y="154"/>
                  </a:lnTo>
                  <a:lnTo>
                    <a:pt x="147" y="158"/>
                  </a:lnTo>
                  <a:lnTo>
                    <a:pt x="151" y="161"/>
                  </a:lnTo>
                  <a:lnTo>
                    <a:pt x="158" y="165"/>
                  </a:lnTo>
                  <a:lnTo>
                    <a:pt x="164" y="168"/>
                  </a:lnTo>
                  <a:lnTo>
                    <a:pt x="180" y="172"/>
                  </a:lnTo>
                  <a:lnTo>
                    <a:pt x="196" y="177"/>
                  </a:lnTo>
                  <a:lnTo>
                    <a:pt x="215" y="181"/>
                  </a:lnTo>
                  <a:lnTo>
                    <a:pt x="235" y="186"/>
                  </a:lnTo>
                  <a:lnTo>
                    <a:pt x="257" y="190"/>
                  </a:lnTo>
                  <a:lnTo>
                    <a:pt x="278" y="194"/>
                  </a:lnTo>
                  <a:lnTo>
                    <a:pt x="299" y="200"/>
                  </a:lnTo>
                  <a:lnTo>
                    <a:pt x="320" y="207"/>
                  </a:lnTo>
                  <a:lnTo>
                    <a:pt x="331" y="210"/>
                  </a:lnTo>
                  <a:lnTo>
                    <a:pt x="341" y="214"/>
                  </a:lnTo>
                  <a:lnTo>
                    <a:pt x="351" y="218"/>
                  </a:lnTo>
                  <a:lnTo>
                    <a:pt x="360" y="223"/>
                  </a:lnTo>
                  <a:lnTo>
                    <a:pt x="369" y="229"/>
                  </a:lnTo>
                  <a:lnTo>
                    <a:pt x="377" y="235"/>
                  </a:lnTo>
                  <a:lnTo>
                    <a:pt x="384" y="241"/>
                  </a:lnTo>
                  <a:lnTo>
                    <a:pt x="392" y="247"/>
                  </a:lnTo>
                  <a:lnTo>
                    <a:pt x="399" y="255"/>
                  </a:lnTo>
                  <a:lnTo>
                    <a:pt x="404" y="263"/>
                  </a:lnTo>
                  <a:lnTo>
                    <a:pt x="410" y="272"/>
                  </a:lnTo>
                  <a:lnTo>
                    <a:pt x="414" y="281"/>
                  </a:lnTo>
                  <a:lnTo>
                    <a:pt x="417" y="290"/>
                  </a:lnTo>
                  <a:lnTo>
                    <a:pt x="419" y="302"/>
                  </a:lnTo>
                  <a:lnTo>
                    <a:pt x="421" y="314"/>
                  </a:lnTo>
                  <a:lnTo>
                    <a:pt x="422" y="325"/>
                  </a:lnTo>
                  <a:lnTo>
                    <a:pt x="421" y="338"/>
                  </a:lnTo>
                  <a:lnTo>
                    <a:pt x="420" y="349"/>
                  </a:lnTo>
                  <a:lnTo>
                    <a:pt x="418" y="360"/>
                  </a:lnTo>
                  <a:lnTo>
                    <a:pt x="416" y="370"/>
                  </a:lnTo>
                  <a:lnTo>
                    <a:pt x="413" y="381"/>
                  </a:lnTo>
                  <a:lnTo>
                    <a:pt x="410" y="389"/>
                  </a:lnTo>
                  <a:lnTo>
                    <a:pt x="405" y="399"/>
                  </a:lnTo>
                  <a:lnTo>
                    <a:pt x="400" y="406"/>
                  </a:lnTo>
                  <a:lnTo>
                    <a:pt x="395" y="414"/>
                  </a:lnTo>
                  <a:lnTo>
                    <a:pt x="390" y="421"/>
                  </a:lnTo>
                  <a:lnTo>
                    <a:pt x="383" y="428"/>
                  </a:lnTo>
                  <a:lnTo>
                    <a:pt x="377" y="434"/>
                  </a:lnTo>
                  <a:lnTo>
                    <a:pt x="371" y="439"/>
                  </a:lnTo>
                  <a:lnTo>
                    <a:pt x="363" y="445"/>
                  </a:lnTo>
                  <a:lnTo>
                    <a:pt x="356" y="450"/>
                  </a:lnTo>
                  <a:lnTo>
                    <a:pt x="348" y="454"/>
                  </a:lnTo>
                  <a:lnTo>
                    <a:pt x="332" y="463"/>
                  </a:lnTo>
                  <a:lnTo>
                    <a:pt x="316" y="469"/>
                  </a:lnTo>
                  <a:lnTo>
                    <a:pt x="299" y="473"/>
                  </a:lnTo>
                  <a:lnTo>
                    <a:pt x="282" y="477"/>
                  </a:lnTo>
                  <a:lnTo>
                    <a:pt x="266" y="480"/>
                  </a:lnTo>
                  <a:lnTo>
                    <a:pt x="250" y="481"/>
                  </a:lnTo>
                  <a:lnTo>
                    <a:pt x="235" y="482"/>
                  </a:lnTo>
                  <a:lnTo>
                    <a:pt x="221" y="484"/>
                  </a:lnTo>
                  <a:lnTo>
                    <a:pt x="194" y="482"/>
                  </a:lnTo>
                  <a:lnTo>
                    <a:pt x="168" y="480"/>
                  </a:lnTo>
                  <a:lnTo>
                    <a:pt x="143" y="475"/>
                  </a:lnTo>
                  <a:lnTo>
                    <a:pt x="118" y="469"/>
                  </a:lnTo>
                  <a:lnTo>
                    <a:pt x="106" y="466"/>
                  </a:lnTo>
                  <a:lnTo>
                    <a:pt x="95" y="460"/>
                  </a:lnTo>
                  <a:lnTo>
                    <a:pt x="83" y="455"/>
                  </a:lnTo>
                  <a:lnTo>
                    <a:pt x="72" y="450"/>
                  </a:lnTo>
                  <a:lnTo>
                    <a:pt x="62" y="444"/>
                  </a:lnTo>
                  <a:lnTo>
                    <a:pt x="53" y="436"/>
                  </a:lnTo>
                  <a:lnTo>
                    <a:pt x="44" y="428"/>
                  </a:lnTo>
                  <a:lnTo>
                    <a:pt x="36" y="420"/>
                  </a:lnTo>
                  <a:lnTo>
                    <a:pt x="27" y="411"/>
                  </a:lnTo>
                  <a:lnTo>
                    <a:pt x="21" y="401"/>
                  </a:lnTo>
                  <a:lnTo>
                    <a:pt x="15" y="390"/>
                  </a:lnTo>
                  <a:lnTo>
                    <a:pt x="11" y="379"/>
                  </a:lnTo>
                  <a:lnTo>
                    <a:pt x="6" y="366"/>
                  </a:lnTo>
                  <a:lnTo>
                    <a:pt x="3" y="353"/>
                  </a:lnTo>
                  <a:lnTo>
                    <a:pt x="1" y="339"/>
                  </a:lnTo>
                  <a:lnTo>
                    <a:pt x="0" y="324"/>
                  </a:lnTo>
                  <a:lnTo>
                    <a:pt x="124" y="324"/>
                  </a:lnTo>
                  <a:lnTo>
                    <a:pt x="124" y="331"/>
                  </a:lnTo>
                  <a:lnTo>
                    <a:pt x="125" y="339"/>
                  </a:lnTo>
                  <a:lnTo>
                    <a:pt x="127" y="345"/>
                  </a:lnTo>
                  <a:lnTo>
                    <a:pt x="129" y="351"/>
                  </a:lnTo>
                  <a:lnTo>
                    <a:pt x="132" y="358"/>
                  </a:lnTo>
                  <a:lnTo>
                    <a:pt x="135" y="363"/>
                  </a:lnTo>
                  <a:lnTo>
                    <a:pt x="141" y="368"/>
                  </a:lnTo>
                  <a:lnTo>
                    <a:pt x="146" y="372"/>
                  </a:lnTo>
                  <a:lnTo>
                    <a:pt x="152" y="376"/>
                  </a:lnTo>
                  <a:lnTo>
                    <a:pt x="159" y="381"/>
                  </a:lnTo>
                  <a:lnTo>
                    <a:pt x="167" y="384"/>
                  </a:lnTo>
                  <a:lnTo>
                    <a:pt x="176" y="387"/>
                  </a:lnTo>
                  <a:lnTo>
                    <a:pt x="187" y="389"/>
                  </a:lnTo>
                  <a:lnTo>
                    <a:pt x="198" y="390"/>
                  </a:lnTo>
                  <a:lnTo>
                    <a:pt x="211" y="391"/>
                  </a:lnTo>
                  <a:lnTo>
                    <a:pt x="224" y="392"/>
                  </a:lnTo>
                  <a:lnTo>
                    <a:pt x="235" y="391"/>
                  </a:lnTo>
                  <a:lnTo>
                    <a:pt x="245" y="390"/>
                  </a:lnTo>
                  <a:lnTo>
                    <a:pt x="254" y="389"/>
                  </a:lnTo>
                  <a:lnTo>
                    <a:pt x="263" y="387"/>
                  </a:lnTo>
                  <a:lnTo>
                    <a:pt x="270" y="385"/>
                  </a:lnTo>
                  <a:lnTo>
                    <a:pt x="276" y="382"/>
                  </a:lnTo>
                  <a:lnTo>
                    <a:pt x="281" y="379"/>
                  </a:lnTo>
                  <a:lnTo>
                    <a:pt x="286" y="374"/>
                  </a:lnTo>
                  <a:lnTo>
                    <a:pt x="293" y="367"/>
                  </a:lnTo>
                  <a:lnTo>
                    <a:pt x="297" y="359"/>
                  </a:lnTo>
                  <a:lnTo>
                    <a:pt x="300" y="351"/>
                  </a:lnTo>
                  <a:lnTo>
                    <a:pt x="301" y="344"/>
                  </a:lnTo>
                  <a:lnTo>
                    <a:pt x="300" y="339"/>
                  </a:lnTo>
                  <a:lnTo>
                    <a:pt x="298" y="333"/>
                  </a:lnTo>
                  <a:lnTo>
                    <a:pt x="296" y="329"/>
                  </a:lnTo>
                  <a:lnTo>
                    <a:pt x="293" y="325"/>
                  </a:lnTo>
                  <a:lnTo>
                    <a:pt x="289" y="321"/>
                  </a:lnTo>
                  <a:lnTo>
                    <a:pt x="284" y="318"/>
                  </a:lnTo>
                  <a:lnTo>
                    <a:pt x="278" y="315"/>
                  </a:lnTo>
                  <a:lnTo>
                    <a:pt x="271" y="311"/>
                  </a:lnTo>
                  <a:lnTo>
                    <a:pt x="256" y="306"/>
                  </a:lnTo>
                  <a:lnTo>
                    <a:pt x="239" y="302"/>
                  </a:lnTo>
                  <a:lnTo>
                    <a:pt x="221" y="297"/>
                  </a:lnTo>
                  <a:lnTo>
                    <a:pt x="201" y="294"/>
                  </a:lnTo>
                  <a:lnTo>
                    <a:pt x="180" y="289"/>
                  </a:lnTo>
                  <a:lnTo>
                    <a:pt x="159" y="284"/>
                  </a:lnTo>
                  <a:lnTo>
                    <a:pt x="138" y="279"/>
                  </a:lnTo>
                  <a:lnTo>
                    <a:pt x="117" y="273"/>
                  </a:lnTo>
                  <a:lnTo>
                    <a:pt x="106" y="269"/>
                  </a:lnTo>
                  <a:lnTo>
                    <a:pt x="97" y="265"/>
                  </a:lnTo>
                  <a:lnTo>
                    <a:pt x="87" y="261"/>
                  </a:lnTo>
                  <a:lnTo>
                    <a:pt x="78" y="256"/>
                  </a:lnTo>
                  <a:lnTo>
                    <a:pt x="69" y="251"/>
                  </a:lnTo>
                  <a:lnTo>
                    <a:pt x="61" y="244"/>
                  </a:lnTo>
                  <a:lnTo>
                    <a:pt x="54" y="238"/>
                  </a:lnTo>
                  <a:lnTo>
                    <a:pt x="46" y="232"/>
                  </a:lnTo>
                  <a:lnTo>
                    <a:pt x="39" y="224"/>
                  </a:lnTo>
                  <a:lnTo>
                    <a:pt x="34" y="217"/>
                  </a:lnTo>
                  <a:lnTo>
                    <a:pt x="28" y="208"/>
                  </a:lnTo>
                  <a:lnTo>
                    <a:pt x="24" y="198"/>
                  </a:lnTo>
                  <a:lnTo>
                    <a:pt x="21" y="189"/>
                  </a:lnTo>
                  <a:lnTo>
                    <a:pt x="19" y="177"/>
                  </a:lnTo>
                  <a:lnTo>
                    <a:pt x="17" y="166"/>
                  </a:lnTo>
                  <a:lnTo>
                    <a:pt x="16" y="153"/>
                  </a:lnTo>
                  <a:lnTo>
                    <a:pt x="16" y="145"/>
                  </a:lnTo>
                  <a:lnTo>
                    <a:pt x="17" y="136"/>
                  </a:lnTo>
                  <a:lnTo>
                    <a:pt x="18" y="128"/>
                  </a:lnTo>
                  <a:lnTo>
                    <a:pt x="20" y="118"/>
                  </a:lnTo>
                  <a:lnTo>
                    <a:pt x="25" y="102"/>
                  </a:lnTo>
                  <a:lnTo>
                    <a:pt x="33" y="84"/>
                  </a:lnTo>
                  <a:lnTo>
                    <a:pt x="37" y="75"/>
                  </a:lnTo>
                  <a:lnTo>
                    <a:pt x="42" y="67"/>
                  </a:lnTo>
                  <a:lnTo>
                    <a:pt x="48" y="60"/>
                  </a:lnTo>
                  <a:lnTo>
                    <a:pt x="56" y="52"/>
                  </a:lnTo>
                  <a:lnTo>
                    <a:pt x="63" y="45"/>
                  </a:lnTo>
                  <a:lnTo>
                    <a:pt x="71" y="38"/>
                  </a:lnTo>
                  <a:lnTo>
                    <a:pt x="80" y="31"/>
                  </a:lnTo>
                  <a:lnTo>
                    <a:pt x="90" y="25"/>
                  </a:lnTo>
                  <a:lnTo>
                    <a:pt x="101" y="20"/>
                  </a:lnTo>
                  <a:lnTo>
                    <a:pt x="112" y="15"/>
                  </a:lnTo>
                  <a:lnTo>
                    <a:pt x="125" y="10"/>
                  </a:lnTo>
                  <a:lnTo>
                    <a:pt x="139" y="7"/>
                  </a:lnTo>
                  <a:lnTo>
                    <a:pt x="152" y="4"/>
                  </a:lnTo>
                  <a:lnTo>
                    <a:pt x="168" y="2"/>
                  </a:lnTo>
                  <a:lnTo>
                    <a:pt x="185" y="1"/>
                  </a:lnTo>
                  <a:lnTo>
                    <a:pt x="202" y="0"/>
                  </a:lnTo>
                  <a:lnTo>
                    <a:pt x="225" y="1"/>
                  </a:lnTo>
                  <a:lnTo>
                    <a:pt x="248" y="3"/>
                  </a:lnTo>
                  <a:lnTo>
                    <a:pt x="270" y="6"/>
                  </a:lnTo>
                  <a:lnTo>
                    <a:pt x="293" y="11"/>
                  </a:lnTo>
                  <a:lnTo>
                    <a:pt x="305" y="15"/>
                  </a:lnTo>
                  <a:lnTo>
                    <a:pt x="315" y="18"/>
                  </a:lnTo>
                  <a:lnTo>
                    <a:pt x="326" y="23"/>
                  </a:lnTo>
                  <a:lnTo>
                    <a:pt x="335" y="28"/>
                  </a:lnTo>
                  <a:lnTo>
                    <a:pt x="344" y="33"/>
                  </a:lnTo>
                  <a:lnTo>
                    <a:pt x="354" y="40"/>
                  </a:lnTo>
                  <a:lnTo>
                    <a:pt x="362" y="47"/>
                  </a:lnTo>
                  <a:lnTo>
                    <a:pt x="371" y="55"/>
                  </a:lnTo>
                  <a:lnTo>
                    <a:pt x="378" y="64"/>
                  </a:lnTo>
                  <a:lnTo>
                    <a:pt x="384" y="73"/>
                  </a:lnTo>
                  <a:lnTo>
                    <a:pt x="391" y="84"/>
                  </a:lnTo>
                  <a:lnTo>
                    <a:pt x="396" y="95"/>
                  </a:lnTo>
                  <a:lnTo>
                    <a:pt x="400" y="108"/>
                  </a:lnTo>
                  <a:lnTo>
                    <a:pt x="403" y="122"/>
                  </a:lnTo>
                  <a:lnTo>
                    <a:pt x="406" y="136"/>
                  </a:lnTo>
                  <a:lnTo>
                    <a:pt x="408"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 name="Freeform 13"/>
            <p:cNvSpPr>
              <a:spLocks noEditPoints="1"/>
            </p:cNvSpPr>
            <p:nvPr userDrawn="1"/>
          </p:nvSpPr>
          <p:spPr bwMode="auto">
            <a:xfrm>
              <a:off x="6677026" y="6543675"/>
              <a:ext cx="19050" cy="98425"/>
            </a:xfrm>
            <a:custGeom>
              <a:avLst/>
              <a:gdLst/>
              <a:ahLst/>
              <a:cxnLst>
                <a:cxn ang="0">
                  <a:pos x="0" y="166"/>
                </a:cxn>
                <a:cxn ang="0">
                  <a:pos x="121" y="166"/>
                </a:cxn>
                <a:cxn ang="0">
                  <a:pos x="121" y="625"/>
                </a:cxn>
                <a:cxn ang="0">
                  <a:pos x="0" y="625"/>
                </a:cxn>
                <a:cxn ang="0">
                  <a:pos x="0" y="166"/>
                </a:cxn>
                <a:cxn ang="0">
                  <a:pos x="121" y="112"/>
                </a:cxn>
                <a:cxn ang="0">
                  <a:pos x="0" y="112"/>
                </a:cxn>
                <a:cxn ang="0">
                  <a:pos x="0" y="0"/>
                </a:cxn>
                <a:cxn ang="0">
                  <a:pos x="121" y="0"/>
                </a:cxn>
                <a:cxn ang="0">
                  <a:pos x="121" y="112"/>
                </a:cxn>
              </a:cxnLst>
              <a:rect l="0" t="0" r="r" b="b"/>
              <a:pathLst>
                <a:path w="121" h="625">
                  <a:moveTo>
                    <a:pt x="0" y="166"/>
                  </a:moveTo>
                  <a:lnTo>
                    <a:pt x="121" y="166"/>
                  </a:lnTo>
                  <a:lnTo>
                    <a:pt x="121" y="625"/>
                  </a:lnTo>
                  <a:lnTo>
                    <a:pt x="0" y="625"/>
                  </a:lnTo>
                  <a:lnTo>
                    <a:pt x="0" y="166"/>
                  </a:lnTo>
                  <a:close/>
                  <a:moveTo>
                    <a:pt x="121" y="112"/>
                  </a:moveTo>
                  <a:lnTo>
                    <a:pt x="0" y="112"/>
                  </a:lnTo>
                  <a:lnTo>
                    <a:pt x="0" y="0"/>
                  </a:lnTo>
                  <a:lnTo>
                    <a:pt x="121" y="0"/>
                  </a:lnTo>
                  <a:lnTo>
                    <a:pt x="121" y="11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1" name="Freeform 14"/>
            <p:cNvSpPr>
              <a:spLocks/>
            </p:cNvSpPr>
            <p:nvPr userDrawn="1"/>
          </p:nvSpPr>
          <p:spPr bwMode="auto">
            <a:xfrm>
              <a:off x="6707188" y="6550025"/>
              <a:ext cx="41275" cy="93663"/>
            </a:xfrm>
            <a:custGeom>
              <a:avLst/>
              <a:gdLst/>
              <a:ahLst/>
              <a:cxnLst>
                <a:cxn ang="0">
                  <a:pos x="183" y="0"/>
                </a:cxn>
                <a:cxn ang="0">
                  <a:pos x="183" y="124"/>
                </a:cxn>
                <a:cxn ang="0">
                  <a:pos x="258" y="124"/>
                </a:cxn>
                <a:cxn ang="0">
                  <a:pos x="258" y="211"/>
                </a:cxn>
                <a:cxn ang="0">
                  <a:pos x="183" y="211"/>
                </a:cxn>
                <a:cxn ang="0">
                  <a:pos x="183" y="459"/>
                </a:cxn>
                <a:cxn ang="0">
                  <a:pos x="183" y="469"/>
                </a:cxn>
                <a:cxn ang="0">
                  <a:pos x="184" y="477"/>
                </a:cxn>
                <a:cxn ang="0">
                  <a:pos x="186" y="483"/>
                </a:cxn>
                <a:cxn ang="0">
                  <a:pos x="189" y="489"/>
                </a:cxn>
                <a:cxn ang="0">
                  <a:pos x="193" y="491"/>
                </a:cxn>
                <a:cxn ang="0">
                  <a:pos x="196" y="492"/>
                </a:cxn>
                <a:cxn ang="0">
                  <a:pos x="200" y="494"/>
                </a:cxn>
                <a:cxn ang="0">
                  <a:pos x="204" y="495"/>
                </a:cxn>
                <a:cxn ang="0">
                  <a:pos x="217" y="496"/>
                </a:cxn>
                <a:cxn ang="0">
                  <a:pos x="234" y="497"/>
                </a:cxn>
                <a:cxn ang="0">
                  <a:pos x="245" y="496"/>
                </a:cxn>
                <a:cxn ang="0">
                  <a:pos x="258" y="495"/>
                </a:cxn>
                <a:cxn ang="0">
                  <a:pos x="258" y="586"/>
                </a:cxn>
                <a:cxn ang="0">
                  <a:pos x="244" y="587"/>
                </a:cxn>
                <a:cxn ang="0">
                  <a:pos x="229" y="587"/>
                </a:cxn>
                <a:cxn ang="0">
                  <a:pos x="216" y="588"/>
                </a:cxn>
                <a:cxn ang="0">
                  <a:pos x="201" y="588"/>
                </a:cxn>
                <a:cxn ang="0">
                  <a:pos x="185" y="588"/>
                </a:cxn>
                <a:cxn ang="0">
                  <a:pos x="161" y="587"/>
                </a:cxn>
                <a:cxn ang="0">
                  <a:pos x="140" y="585"/>
                </a:cxn>
                <a:cxn ang="0">
                  <a:pos x="131" y="583"/>
                </a:cxn>
                <a:cxn ang="0">
                  <a:pos x="122" y="581"/>
                </a:cxn>
                <a:cxn ang="0">
                  <a:pos x="115" y="579"/>
                </a:cxn>
                <a:cxn ang="0">
                  <a:pos x="108" y="576"/>
                </a:cxn>
                <a:cxn ang="0">
                  <a:pos x="101" y="572"/>
                </a:cxn>
                <a:cxn ang="0">
                  <a:pos x="95" y="568"/>
                </a:cxn>
                <a:cxn ang="0">
                  <a:pos x="90" y="565"/>
                </a:cxn>
                <a:cxn ang="0">
                  <a:pos x="84" y="561"/>
                </a:cxn>
                <a:cxn ang="0">
                  <a:pos x="80" y="557"/>
                </a:cxn>
                <a:cxn ang="0">
                  <a:pos x="77" y="551"/>
                </a:cxn>
                <a:cxn ang="0">
                  <a:pos x="74" y="546"/>
                </a:cxn>
                <a:cxn ang="0">
                  <a:pos x="71" y="541"/>
                </a:cxn>
                <a:cxn ang="0">
                  <a:pos x="67" y="529"/>
                </a:cxn>
                <a:cxn ang="0">
                  <a:pos x="64" y="517"/>
                </a:cxn>
                <a:cxn ang="0">
                  <a:pos x="62" y="503"/>
                </a:cxn>
                <a:cxn ang="0">
                  <a:pos x="62" y="489"/>
                </a:cxn>
                <a:cxn ang="0">
                  <a:pos x="62" y="211"/>
                </a:cxn>
                <a:cxn ang="0">
                  <a:pos x="0" y="211"/>
                </a:cxn>
                <a:cxn ang="0">
                  <a:pos x="0" y="124"/>
                </a:cxn>
                <a:cxn ang="0">
                  <a:pos x="62" y="124"/>
                </a:cxn>
                <a:cxn ang="0">
                  <a:pos x="62" y="0"/>
                </a:cxn>
                <a:cxn ang="0">
                  <a:pos x="183" y="0"/>
                </a:cxn>
              </a:cxnLst>
              <a:rect l="0" t="0" r="r" b="b"/>
              <a:pathLst>
                <a:path w="258" h="588">
                  <a:moveTo>
                    <a:pt x="183" y="0"/>
                  </a:moveTo>
                  <a:lnTo>
                    <a:pt x="183" y="124"/>
                  </a:lnTo>
                  <a:lnTo>
                    <a:pt x="258" y="124"/>
                  </a:lnTo>
                  <a:lnTo>
                    <a:pt x="258" y="211"/>
                  </a:lnTo>
                  <a:lnTo>
                    <a:pt x="183" y="211"/>
                  </a:lnTo>
                  <a:lnTo>
                    <a:pt x="183" y="459"/>
                  </a:lnTo>
                  <a:lnTo>
                    <a:pt x="183" y="469"/>
                  </a:lnTo>
                  <a:lnTo>
                    <a:pt x="184" y="477"/>
                  </a:lnTo>
                  <a:lnTo>
                    <a:pt x="186" y="483"/>
                  </a:lnTo>
                  <a:lnTo>
                    <a:pt x="189" y="489"/>
                  </a:lnTo>
                  <a:lnTo>
                    <a:pt x="193" y="491"/>
                  </a:lnTo>
                  <a:lnTo>
                    <a:pt x="196" y="492"/>
                  </a:lnTo>
                  <a:lnTo>
                    <a:pt x="200" y="494"/>
                  </a:lnTo>
                  <a:lnTo>
                    <a:pt x="204" y="495"/>
                  </a:lnTo>
                  <a:lnTo>
                    <a:pt x="217" y="496"/>
                  </a:lnTo>
                  <a:lnTo>
                    <a:pt x="234" y="497"/>
                  </a:lnTo>
                  <a:lnTo>
                    <a:pt x="245" y="496"/>
                  </a:lnTo>
                  <a:lnTo>
                    <a:pt x="258" y="495"/>
                  </a:lnTo>
                  <a:lnTo>
                    <a:pt x="258" y="586"/>
                  </a:lnTo>
                  <a:lnTo>
                    <a:pt x="244" y="587"/>
                  </a:lnTo>
                  <a:lnTo>
                    <a:pt x="229" y="587"/>
                  </a:lnTo>
                  <a:lnTo>
                    <a:pt x="216" y="588"/>
                  </a:lnTo>
                  <a:lnTo>
                    <a:pt x="201" y="588"/>
                  </a:lnTo>
                  <a:lnTo>
                    <a:pt x="185" y="588"/>
                  </a:lnTo>
                  <a:lnTo>
                    <a:pt x="161" y="587"/>
                  </a:lnTo>
                  <a:lnTo>
                    <a:pt x="140" y="585"/>
                  </a:lnTo>
                  <a:lnTo>
                    <a:pt x="131" y="583"/>
                  </a:lnTo>
                  <a:lnTo>
                    <a:pt x="122" y="581"/>
                  </a:lnTo>
                  <a:lnTo>
                    <a:pt x="115" y="579"/>
                  </a:lnTo>
                  <a:lnTo>
                    <a:pt x="108" y="576"/>
                  </a:lnTo>
                  <a:lnTo>
                    <a:pt x="101" y="572"/>
                  </a:lnTo>
                  <a:lnTo>
                    <a:pt x="95" y="568"/>
                  </a:lnTo>
                  <a:lnTo>
                    <a:pt x="90" y="565"/>
                  </a:lnTo>
                  <a:lnTo>
                    <a:pt x="84" y="561"/>
                  </a:lnTo>
                  <a:lnTo>
                    <a:pt x="80" y="557"/>
                  </a:lnTo>
                  <a:lnTo>
                    <a:pt x="77" y="551"/>
                  </a:lnTo>
                  <a:lnTo>
                    <a:pt x="74" y="546"/>
                  </a:lnTo>
                  <a:lnTo>
                    <a:pt x="71" y="541"/>
                  </a:lnTo>
                  <a:lnTo>
                    <a:pt x="67" y="529"/>
                  </a:lnTo>
                  <a:lnTo>
                    <a:pt x="64" y="517"/>
                  </a:lnTo>
                  <a:lnTo>
                    <a:pt x="62" y="503"/>
                  </a:lnTo>
                  <a:lnTo>
                    <a:pt x="62" y="489"/>
                  </a:lnTo>
                  <a:lnTo>
                    <a:pt x="62" y="211"/>
                  </a:lnTo>
                  <a:lnTo>
                    <a:pt x="0" y="211"/>
                  </a:lnTo>
                  <a:lnTo>
                    <a:pt x="0" y="124"/>
                  </a:lnTo>
                  <a:lnTo>
                    <a:pt x="62" y="124"/>
                  </a:lnTo>
                  <a:lnTo>
                    <a:pt x="62" y="0"/>
                  </a:lnTo>
                  <a:lnTo>
                    <a:pt x="18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2" name="Freeform 15"/>
            <p:cNvSpPr>
              <a:spLocks/>
            </p:cNvSpPr>
            <p:nvPr userDrawn="1"/>
          </p:nvSpPr>
          <p:spPr bwMode="auto">
            <a:xfrm>
              <a:off x="6753226" y="6569075"/>
              <a:ext cx="71438" cy="103188"/>
            </a:xfrm>
            <a:custGeom>
              <a:avLst/>
              <a:gdLst/>
              <a:ahLst/>
              <a:cxnLst>
                <a:cxn ang="0">
                  <a:pos x="457" y="0"/>
                </a:cxn>
                <a:cxn ang="0">
                  <a:pos x="298" y="451"/>
                </a:cxn>
                <a:cxn ang="0">
                  <a:pos x="286" y="490"/>
                </a:cxn>
                <a:cxn ang="0">
                  <a:pos x="273" y="524"/>
                </a:cxn>
                <a:cxn ang="0">
                  <a:pos x="262" y="553"/>
                </a:cxn>
                <a:cxn ang="0">
                  <a:pos x="251" y="576"/>
                </a:cxn>
                <a:cxn ang="0">
                  <a:pos x="246" y="586"/>
                </a:cxn>
                <a:cxn ang="0">
                  <a:pos x="240" y="595"/>
                </a:cxn>
                <a:cxn ang="0">
                  <a:pos x="234" y="604"/>
                </a:cxn>
                <a:cxn ang="0">
                  <a:pos x="228" y="611"/>
                </a:cxn>
                <a:cxn ang="0">
                  <a:pos x="222" y="617"/>
                </a:cxn>
                <a:cxn ang="0">
                  <a:pos x="215" y="623"/>
                </a:cxn>
                <a:cxn ang="0">
                  <a:pos x="208" y="628"/>
                </a:cxn>
                <a:cxn ang="0">
                  <a:pos x="202" y="631"/>
                </a:cxn>
                <a:cxn ang="0">
                  <a:pos x="193" y="634"/>
                </a:cxn>
                <a:cxn ang="0">
                  <a:pos x="185" y="637"/>
                </a:cxn>
                <a:cxn ang="0">
                  <a:pos x="177" y="639"/>
                </a:cxn>
                <a:cxn ang="0">
                  <a:pos x="167" y="640"/>
                </a:cxn>
                <a:cxn ang="0">
                  <a:pos x="145" y="643"/>
                </a:cxn>
                <a:cxn ang="0">
                  <a:pos x="121" y="644"/>
                </a:cxn>
                <a:cxn ang="0">
                  <a:pos x="108" y="644"/>
                </a:cxn>
                <a:cxn ang="0">
                  <a:pos x="95" y="643"/>
                </a:cxn>
                <a:cxn ang="0">
                  <a:pos x="80" y="643"/>
                </a:cxn>
                <a:cxn ang="0">
                  <a:pos x="66" y="642"/>
                </a:cxn>
                <a:cxn ang="0">
                  <a:pos x="66" y="545"/>
                </a:cxn>
                <a:cxn ang="0">
                  <a:pos x="77" y="546"/>
                </a:cxn>
                <a:cxn ang="0">
                  <a:pos x="90" y="547"/>
                </a:cxn>
                <a:cxn ang="0">
                  <a:pos x="105" y="547"/>
                </a:cxn>
                <a:cxn ang="0">
                  <a:pos x="120" y="545"/>
                </a:cxn>
                <a:cxn ang="0">
                  <a:pos x="126" y="543"/>
                </a:cxn>
                <a:cxn ang="0">
                  <a:pos x="131" y="541"/>
                </a:cxn>
                <a:cxn ang="0">
                  <a:pos x="137" y="539"/>
                </a:cxn>
                <a:cxn ang="0">
                  <a:pos x="142" y="536"/>
                </a:cxn>
                <a:cxn ang="0">
                  <a:pos x="146" y="532"/>
                </a:cxn>
                <a:cxn ang="0">
                  <a:pos x="151" y="527"/>
                </a:cxn>
                <a:cxn ang="0">
                  <a:pos x="154" y="522"/>
                </a:cxn>
                <a:cxn ang="0">
                  <a:pos x="159" y="516"/>
                </a:cxn>
                <a:cxn ang="0">
                  <a:pos x="162" y="507"/>
                </a:cxn>
                <a:cxn ang="0">
                  <a:pos x="165" y="499"/>
                </a:cxn>
                <a:cxn ang="0">
                  <a:pos x="167" y="488"/>
                </a:cxn>
                <a:cxn ang="0">
                  <a:pos x="169" y="478"/>
                </a:cxn>
                <a:cxn ang="0">
                  <a:pos x="0" y="0"/>
                </a:cxn>
                <a:cxn ang="0">
                  <a:pos x="135" y="0"/>
                </a:cxn>
                <a:cxn ang="0">
                  <a:pos x="233" y="338"/>
                </a:cxn>
                <a:cxn ang="0">
                  <a:pos x="235" y="338"/>
                </a:cxn>
                <a:cxn ang="0">
                  <a:pos x="329" y="0"/>
                </a:cxn>
                <a:cxn ang="0">
                  <a:pos x="457" y="0"/>
                </a:cxn>
              </a:cxnLst>
              <a:rect l="0" t="0" r="r" b="b"/>
              <a:pathLst>
                <a:path w="457" h="644">
                  <a:moveTo>
                    <a:pt x="457" y="0"/>
                  </a:moveTo>
                  <a:lnTo>
                    <a:pt x="298" y="451"/>
                  </a:lnTo>
                  <a:lnTo>
                    <a:pt x="286" y="490"/>
                  </a:lnTo>
                  <a:lnTo>
                    <a:pt x="273" y="524"/>
                  </a:lnTo>
                  <a:lnTo>
                    <a:pt x="262" y="553"/>
                  </a:lnTo>
                  <a:lnTo>
                    <a:pt x="251" y="576"/>
                  </a:lnTo>
                  <a:lnTo>
                    <a:pt x="246" y="586"/>
                  </a:lnTo>
                  <a:lnTo>
                    <a:pt x="240" y="595"/>
                  </a:lnTo>
                  <a:lnTo>
                    <a:pt x="234" y="604"/>
                  </a:lnTo>
                  <a:lnTo>
                    <a:pt x="228" y="611"/>
                  </a:lnTo>
                  <a:lnTo>
                    <a:pt x="222" y="617"/>
                  </a:lnTo>
                  <a:lnTo>
                    <a:pt x="215" y="623"/>
                  </a:lnTo>
                  <a:lnTo>
                    <a:pt x="208" y="628"/>
                  </a:lnTo>
                  <a:lnTo>
                    <a:pt x="202" y="631"/>
                  </a:lnTo>
                  <a:lnTo>
                    <a:pt x="193" y="634"/>
                  </a:lnTo>
                  <a:lnTo>
                    <a:pt x="185" y="637"/>
                  </a:lnTo>
                  <a:lnTo>
                    <a:pt x="177" y="639"/>
                  </a:lnTo>
                  <a:lnTo>
                    <a:pt x="167" y="640"/>
                  </a:lnTo>
                  <a:lnTo>
                    <a:pt x="145" y="643"/>
                  </a:lnTo>
                  <a:lnTo>
                    <a:pt x="121" y="644"/>
                  </a:lnTo>
                  <a:lnTo>
                    <a:pt x="108" y="644"/>
                  </a:lnTo>
                  <a:lnTo>
                    <a:pt x="95" y="643"/>
                  </a:lnTo>
                  <a:lnTo>
                    <a:pt x="80" y="643"/>
                  </a:lnTo>
                  <a:lnTo>
                    <a:pt x="66" y="642"/>
                  </a:lnTo>
                  <a:lnTo>
                    <a:pt x="66" y="545"/>
                  </a:lnTo>
                  <a:lnTo>
                    <a:pt x="77" y="546"/>
                  </a:lnTo>
                  <a:lnTo>
                    <a:pt x="90" y="547"/>
                  </a:lnTo>
                  <a:lnTo>
                    <a:pt x="105" y="547"/>
                  </a:lnTo>
                  <a:lnTo>
                    <a:pt x="120" y="545"/>
                  </a:lnTo>
                  <a:lnTo>
                    <a:pt x="126" y="543"/>
                  </a:lnTo>
                  <a:lnTo>
                    <a:pt x="131" y="541"/>
                  </a:lnTo>
                  <a:lnTo>
                    <a:pt x="137" y="539"/>
                  </a:lnTo>
                  <a:lnTo>
                    <a:pt x="142" y="536"/>
                  </a:lnTo>
                  <a:lnTo>
                    <a:pt x="146" y="532"/>
                  </a:lnTo>
                  <a:lnTo>
                    <a:pt x="151" y="527"/>
                  </a:lnTo>
                  <a:lnTo>
                    <a:pt x="154" y="522"/>
                  </a:lnTo>
                  <a:lnTo>
                    <a:pt x="159" y="516"/>
                  </a:lnTo>
                  <a:lnTo>
                    <a:pt x="162" y="507"/>
                  </a:lnTo>
                  <a:lnTo>
                    <a:pt x="165" y="499"/>
                  </a:lnTo>
                  <a:lnTo>
                    <a:pt x="167" y="488"/>
                  </a:lnTo>
                  <a:lnTo>
                    <a:pt x="169" y="478"/>
                  </a:lnTo>
                  <a:lnTo>
                    <a:pt x="0" y="0"/>
                  </a:lnTo>
                  <a:lnTo>
                    <a:pt x="135" y="0"/>
                  </a:lnTo>
                  <a:lnTo>
                    <a:pt x="233" y="338"/>
                  </a:lnTo>
                  <a:lnTo>
                    <a:pt x="235" y="338"/>
                  </a:lnTo>
                  <a:lnTo>
                    <a:pt x="329" y="0"/>
                  </a:lnTo>
                  <a:lnTo>
                    <a:pt x="45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3" name="Freeform 16"/>
            <p:cNvSpPr>
              <a:spLocks/>
            </p:cNvSpPr>
            <p:nvPr userDrawn="1"/>
          </p:nvSpPr>
          <p:spPr bwMode="auto">
            <a:xfrm>
              <a:off x="6867526" y="6542088"/>
              <a:ext cx="41275" cy="100013"/>
            </a:xfrm>
            <a:custGeom>
              <a:avLst/>
              <a:gdLst/>
              <a:ahLst/>
              <a:cxnLst>
                <a:cxn ang="0">
                  <a:pos x="187" y="253"/>
                </a:cxn>
                <a:cxn ang="0">
                  <a:pos x="187" y="626"/>
                </a:cxn>
                <a:cxn ang="0">
                  <a:pos x="67" y="626"/>
                </a:cxn>
                <a:cxn ang="0">
                  <a:pos x="67" y="253"/>
                </a:cxn>
                <a:cxn ang="0">
                  <a:pos x="0" y="253"/>
                </a:cxn>
                <a:cxn ang="0">
                  <a:pos x="0" y="167"/>
                </a:cxn>
                <a:cxn ang="0">
                  <a:pos x="67" y="167"/>
                </a:cxn>
                <a:cxn ang="0">
                  <a:pos x="67" y="131"/>
                </a:cxn>
                <a:cxn ang="0">
                  <a:pos x="67" y="113"/>
                </a:cxn>
                <a:cxn ang="0">
                  <a:pos x="69" y="97"/>
                </a:cxn>
                <a:cxn ang="0">
                  <a:pos x="72" y="84"/>
                </a:cxn>
                <a:cxn ang="0">
                  <a:pos x="76" y="70"/>
                </a:cxn>
                <a:cxn ang="0">
                  <a:pos x="81" y="58"/>
                </a:cxn>
                <a:cxn ang="0">
                  <a:pos x="86" y="47"/>
                </a:cxn>
                <a:cxn ang="0">
                  <a:pos x="94" y="37"/>
                </a:cxn>
                <a:cxn ang="0">
                  <a:pos x="102" y="29"/>
                </a:cxn>
                <a:cxn ang="0">
                  <a:pos x="112" y="23"/>
                </a:cxn>
                <a:cxn ang="0">
                  <a:pos x="122" y="16"/>
                </a:cxn>
                <a:cxn ang="0">
                  <a:pos x="133" y="11"/>
                </a:cxn>
                <a:cxn ang="0">
                  <a:pos x="145" y="7"/>
                </a:cxn>
                <a:cxn ang="0">
                  <a:pos x="158" y="4"/>
                </a:cxn>
                <a:cxn ang="0">
                  <a:pos x="172" y="1"/>
                </a:cxn>
                <a:cxn ang="0">
                  <a:pos x="185" y="0"/>
                </a:cxn>
                <a:cxn ang="0">
                  <a:pos x="201" y="0"/>
                </a:cxn>
                <a:cxn ang="0">
                  <a:pos x="214" y="0"/>
                </a:cxn>
                <a:cxn ang="0">
                  <a:pos x="224" y="0"/>
                </a:cxn>
                <a:cxn ang="0">
                  <a:pos x="233" y="0"/>
                </a:cxn>
                <a:cxn ang="0">
                  <a:pos x="242" y="0"/>
                </a:cxn>
                <a:cxn ang="0">
                  <a:pos x="254" y="1"/>
                </a:cxn>
                <a:cxn ang="0">
                  <a:pos x="263" y="1"/>
                </a:cxn>
                <a:cxn ang="0">
                  <a:pos x="263" y="98"/>
                </a:cxn>
                <a:cxn ang="0">
                  <a:pos x="229" y="98"/>
                </a:cxn>
                <a:cxn ang="0">
                  <a:pos x="216" y="99"/>
                </a:cxn>
                <a:cxn ang="0">
                  <a:pos x="205" y="101"/>
                </a:cxn>
                <a:cxn ang="0">
                  <a:pos x="201" y="102"/>
                </a:cxn>
                <a:cxn ang="0">
                  <a:pos x="198" y="105"/>
                </a:cxn>
                <a:cxn ang="0">
                  <a:pos x="195" y="107"/>
                </a:cxn>
                <a:cxn ang="0">
                  <a:pos x="193" y="110"/>
                </a:cxn>
                <a:cxn ang="0">
                  <a:pos x="189" y="116"/>
                </a:cxn>
                <a:cxn ang="0">
                  <a:pos x="188" y="125"/>
                </a:cxn>
                <a:cxn ang="0">
                  <a:pos x="187" y="136"/>
                </a:cxn>
                <a:cxn ang="0">
                  <a:pos x="187" y="150"/>
                </a:cxn>
                <a:cxn ang="0">
                  <a:pos x="187" y="167"/>
                </a:cxn>
                <a:cxn ang="0">
                  <a:pos x="266" y="167"/>
                </a:cxn>
                <a:cxn ang="0">
                  <a:pos x="266" y="253"/>
                </a:cxn>
                <a:cxn ang="0">
                  <a:pos x="187" y="253"/>
                </a:cxn>
              </a:cxnLst>
              <a:rect l="0" t="0" r="r" b="b"/>
              <a:pathLst>
                <a:path w="266" h="626">
                  <a:moveTo>
                    <a:pt x="187" y="253"/>
                  </a:moveTo>
                  <a:lnTo>
                    <a:pt x="187" y="626"/>
                  </a:lnTo>
                  <a:lnTo>
                    <a:pt x="67" y="626"/>
                  </a:lnTo>
                  <a:lnTo>
                    <a:pt x="67" y="253"/>
                  </a:lnTo>
                  <a:lnTo>
                    <a:pt x="0" y="253"/>
                  </a:lnTo>
                  <a:lnTo>
                    <a:pt x="0" y="167"/>
                  </a:lnTo>
                  <a:lnTo>
                    <a:pt x="67" y="167"/>
                  </a:lnTo>
                  <a:lnTo>
                    <a:pt x="67" y="131"/>
                  </a:lnTo>
                  <a:lnTo>
                    <a:pt x="67" y="113"/>
                  </a:lnTo>
                  <a:lnTo>
                    <a:pt x="69" y="97"/>
                  </a:lnTo>
                  <a:lnTo>
                    <a:pt x="72" y="84"/>
                  </a:lnTo>
                  <a:lnTo>
                    <a:pt x="76" y="70"/>
                  </a:lnTo>
                  <a:lnTo>
                    <a:pt x="81" y="58"/>
                  </a:lnTo>
                  <a:lnTo>
                    <a:pt x="86" y="47"/>
                  </a:lnTo>
                  <a:lnTo>
                    <a:pt x="94" y="37"/>
                  </a:lnTo>
                  <a:lnTo>
                    <a:pt x="102" y="29"/>
                  </a:lnTo>
                  <a:lnTo>
                    <a:pt x="112" y="23"/>
                  </a:lnTo>
                  <a:lnTo>
                    <a:pt x="122" y="16"/>
                  </a:lnTo>
                  <a:lnTo>
                    <a:pt x="133" y="11"/>
                  </a:lnTo>
                  <a:lnTo>
                    <a:pt x="145" y="7"/>
                  </a:lnTo>
                  <a:lnTo>
                    <a:pt x="158" y="4"/>
                  </a:lnTo>
                  <a:lnTo>
                    <a:pt x="172" y="1"/>
                  </a:lnTo>
                  <a:lnTo>
                    <a:pt x="185" y="0"/>
                  </a:lnTo>
                  <a:lnTo>
                    <a:pt x="201" y="0"/>
                  </a:lnTo>
                  <a:lnTo>
                    <a:pt x="214" y="0"/>
                  </a:lnTo>
                  <a:lnTo>
                    <a:pt x="224" y="0"/>
                  </a:lnTo>
                  <a:lnTo>
                    <a:pt x="233" y="0"/>
                  </a:lnTo>
                  <a:lnTo>
                    <a:pt x="242" y="0"/>
                  </a:lnTo>
                  <a:lnTo>
                    <a:pt x="254" y="1"/>
                  </a:lnTo>
                  <a:lnTo>
                    <a:pt x="263" y="1"/>
                  </a:lnTo>
                  <a:lnTo>
                    <a:pt x="263" y="98"/>
                  </a:lnTo>
                  <a:lnTo>
                    <a:pt x="229" y="98"/>
                  </a:lnTo>
                  <a:lnTo>
                    <a:pt x="216" y="99"/>
                  </a:lnTo>
                  <a:lnTo>
                    <a:pt x="205" y="101"/>
                  </a:lnTo>
                  <a:lnTo>
                    <a:pt x="201" y="102"/>
                  </a:lnTo>
                  <a:lnTo>
                    <a:pt x="198" y="105"/>
                  </a:lnTo>
                  <a:lnTo>
                    <a:pt x="195" y="107"/>
                  </a:lnTo>
                  <a:lnTo>
                    <a:pt x="193" y="110"/>
                  </a:lnTo>
                  <a:lnTo>
                    <a:pt x="189" y="116"/>
                  </a:lnTo>
                  <a:lnTo>
                    <a:pt x="188" y="125"/>
                  </a:lnTo>
                  <a:lnTo>
                    <a:pt x="187" y="136"/>
                  </a:lnTo>
                  <a:lnTo>
                    <a:pt x="187" y="150"/>
                  </a:lnTo>
                  <a:lnTo>
                    <a:pt x="187" y="167"/>
                  </a:lnTo>
                  <a:lnTo>
                    <a:pt x="266" y="167"/>
                  </a:lnTo>
                  <a:lnTo>
                    <a:pt x="266" y="253"/>
                  </a:lnTo>
                  <a:lnTo>
                    <a:pt x="187" y="25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4" name="Freeform 17"/>
            <p:cNvSpPr>
              <a:spLocks noEditPoints="1"/>
            </p:cNvSpPr>
            <p:nvPr userDrawn="1"/>
          </p:nvSpPr>
          <p:spPr bwMode="auto">
            <a:xfrm>
              <a:off x="6913563" y="6567488"/>
              <a:ext cx="74613" cy="76200"/>
            </a:xfrm>
            <a:custGeom>
              <a:avLst/>
              <a:gdLst/>
              <a:ahLst/>
              <a:cxnLst>
                <a:cxn ang="0">
                  <a:pos x="467" y="281"/>
                </a:cxn>
                <a:cxn ang="0">
                  <a:pos x="456" y="334"/>
                </a:cxn>
                <a:cxn ang="0">
                  <a:pos x="436" y="378"/>
                </a:cxn>
                <a:cxn ang="0">
                  <a:pos x="409" y="413"/>
                </a:cxn>
                <a:cxn ang="0">
                  <a:pos x="376" y="443"/>
                </a:cxn>
                <a:cxn ang="0">
                  <a:pos x="337" y="463"/>
                </a:cxn>
                <a:cxn ang="0">
                  <a:pos x="295" y="476"/>
                </a:cxn>
                <a:cxn ang="0">
                  <a:pos x="250" y="483"/>
                </a:cxn>
                <a:cxn ang="0">
                  <a:pos x="204" y="481"/>
                </a:cxn>
                <a:cxn ang="0">
                  <a:pos x="161" y="473"/>
                </a:cxn>
                <a:cxn ang="0">
                  <a:pos x="119" y="457"/>
                </a:cxn>
                <a:cxn ang="0">
                  <a:pos x="82" y="433"/>
                </a:cxn>
                <a:cxn ang="0">
                  <a:pos x="52" y="403"/>
                </a:cxn>
                <a:cxn ang="0">
                  <a:pos x="26" y="364"/>
                </a:cxn>
                <a:cxn ang="0">
                  <a:pos x="9" y="317"/>
                </a:cxn>
                <a:cxn ang="0">
                  <a:pos x="1" y="261"/>
                </a:cxn>
                <a:cxn ang="0">
                  <a:pos x="2" y="201"/>
                </a:cxn>
                <a:cxn ang="0">
                  <a:pos x="14" y="150"/>
                </a:cxn>
                <a:cxn ang="0">
                  <a:pos x="34" y="105"/>
                </a:cxn>
                <a:cxn ang="0">
                  <a:pos x="61" y="69"/>
                </a:cxn>
                <a:cxn ang="0">
                  <a:pos x="94" y="41"/>
                </a:cxn>
                <a:cxn ang="0">
                  <a:pos x="133" y="20"/>
                </a:cxn>
                <a:cxn ang="0">
                  <a:pos x="175" y="6"/>
                </a:cxn>
                <a:cxn ang="0">
                  <a:pos x="220" y="0"/>
                </a:cxn>
                <a:cxn ang="0">
                  <a:pos x="266" y="2"/>
                </a:cxn>
                <a:cxn ang="0">
                  <a:pos x="310" y="10"/>
                </a:cxn>
                <a:cxn ang="0">
                  <a:pos x="351" y="26"/>
                </a:cxn>
                <a:cxn ang="0">
                  <a:pos x="388" y="49"/>
                </a:cxn>
                <a:cxn ang="0">
                  <a:pos x="419" y="81"/>
                </a:cxn>
                <a:cxn ang="0">
                  <a:pos x="444" y="120"/>
                </a:cxn>
                <a:cxn ang="0">
                  <a:pos x="461" y="166"/>
                </a:cxn>
                <a:cxn ang="0">
                  <a:pos x="469" y="221"/>
                </a:cxn>
                <a:cxn ang="0">
                  <a:pos x="346" y="227"/>
                </a:cxn>
                <a:cxn ang="0">
                  <a:pos x="337" y="179"/>
                </a:cxn>
                <a:cxn ang="0">
                  <a:pos x="329" y="156"/>
                </a:cxn>
                <a:cxn ang="0">
                  <a:pos x="316" y="136"/>
                </a:cxn>
                <a:cxn ang="0">
                  <a:pos x="298" y="120"/>
                </a:cxn>
                <a:cxn ang="0">
                  <a:pos x="275" y="108"/>
                </a:cxn>
                <a:cxn ang="0">
                  <a:pos x="246" y="103"/>
                </a:cxn>
                <a:cxn ang="0">
                  <a:pos x="213" y="104"/>
                </a:cxn>
                <a:cxn ang="0">
                  <a:pos x="186" y="111"/>
                </a:cxn>
                <a:cxn ang="0">
                  <a:pos x="165" y="125"/>
                </a:cxn>
                <a:cxn ang="0">
                  <a:pos x="149" y="143"/>
                </a:cxn>
                <a:cxn ang="0">
                  <a:pos x="138" y="164"/>
                </a:cxn>
                <a:cxn ang="0">
                  <a:pos x="128" y="195"/>
                </a:cxn>
                <a:cxn ang="0">
                  <a:pos x="124" y="241"/>
                </a:cxn>
                <a:cxn ang="0">
                  <a:pos x="128" y="287"/>
                </a:cxn>
                <a:cxn ang="0">
                  <a:pos x="138" y="319"/>
                </a:cxn>
                <a:cxn ang="0">
                  <a:pos x="149" y="340"/>
                </a:cxn>
                <a:cxn ang="0">
                  <a:pos x="165" y="358"/>
                </a:cxn>
                <a:cxn ang="0">
                  <a:pos x="186" y="371"/>
                </a:cxn>
                <a:cxn ang="0">
                  <a:pos x="213" y="380"/>
                </a:cxn>
                <a:cxn ang="0">
                  <a:pos x="246" y="381"/>
                </a:cxn>
                <a:cxn ang="0">
                  <a:pos x="275" y="374"/>
                </a:cxn>
                <a:cxn ang="0">
                  <a:pos x="298" y="363"/>
                </a:cxn>
                <a:cxn ang="0">
                  <a:pos x="316" y="346"/>
                </a:cxn>
                <a:cxn ang="0">
                  <a:pos x="329" y="326"/>
                </a:cxn>
                <a:cxn ang="0">
                  <a:pos x="337" y="304"/>
                </a:cxn>
                <a:cxn ang="0">
                  <a:pos x="346" y="257"/>
                </a:cxn>
              </a:cxnLst>
              <a:rect l="0" t="0" r="r" b="b"/>
              <a:pathLst>
                <a:path w="470" h="483">
                  <a:moveTo>
                    <a:pt x="470" y="241"/>
                  </a:moveTo>
                  <a:lnTo>
                    <a:pt x="469" y="261"/>
                  </a:lnTo>
                  <a:lnTo>
                    <a:pt x="467" y="281"/>
                  </a:lnTo>
                  <a:lnTo>
                    <a:pt x="464" y="299"/>
                  </a:lnTo>
                  <a:lnTo>
                    <a:pt x="461" y="317"/>
                  </a:lnTo>
                  <a:lnTo>
                    <a:pt x="456" y="334"/>
                  </a:lnTo>
                  <a:lnTo>
                    <a:pt x="451" y="349"/>
                  </a:lnTo>
                  <a:lnTo>
                    <a:pt x="444" y="364"/>
                  </a:lnTo>
                  <a:lnTo>
                    <a:pt x="436" y="378"/>
                  </a:lnTo>
                  <a:lnTo>
                    <a:pt x="428" y="390"/>
                  </a:lnTo>
                  <a:lnTo>
                    <a:pt x="419" y="403"/>
                  </a:lnTo>
                  <a:lnTo>
                    <a:pt x="409" y="413"/>
                  </a:lnTo>
                  <a:lnTo>
                    <a:pt x="398" y="424"/>
                  </a:lnTo>
                  <a:lnTo>
                    <a:pt x="388" y="433"/>
                  </a:lnTo>
                  <a:lnTo>
                    <a:pt x="376" y="443"/>
                  </a:lnTo>
                  <a:lnTo>
                    <a:pt x="364" y="450"/>
                  </a:lnTo>
                  <a:lnTo>
                    <a:pt x="351" y="457"/>
                  </a:lnTo>
                  <a:lnTo>
                    <a:pt x="337" y="463"/>
                  </a:lnTo>
                  <a:lnTo>
                    <a:pt x="324" y="468"/>
                  </a:lnTo>
                  <a:lnTo>
                    <a:pt x="310" y="473"/>
                  </a:lnTo>
                  <a:lnTo>
                    <a:pt x="295" y="476"/>
                  </a:lnTo>
                  <a:lnTo>
                    <a:pt x="281" y="479"/>
                  </a:lnTo>
                  <a:lnTo>
                    <a:pt x="266" y="481"/>
                  </a:lnTo>
                  <a:lnTo>
                    <a:pt x="250" y="483"/>
                  </a:lnTo>
                  <a:lnTo>
                    <a:pt x="235" y="483"/>
                  </a:lnTo>
                  <a:lnTo>
                    <a:pt x="220" y="483"/>
                  </a:lnTo>
                  <a:lnTo>
                    <a:pt x="204" y="481"/>
                  </a:lnTo>
                  <a:lnTo>
                    <a:pt x="189" y="479"/>
                  </a:lnTo>
                  <a:lnTo>
                    <a:pt x="175" y="476"/>
                  </a:lnTo>
                  <a:lnTo>
                    <a:pt x="161" y="473"/>
                  </a:lnTo>
                  <a:lnTo>
                    <a:pt x="146" y="468"/>
                  </a:lnTo>
                  <a:lnTo>
                    <a:pt x="133" y="463"/>
                  </a:lnTo>
                  <a:lnTo>
                    <a:pt x="119" y="457"/>
                  </a:lnTo>
                  <a:lnTo>
                    <a:pt x="106" y="450"/>
                  </a:lnTo>
                  <a:lnTo>
                    <a:pt x="94" y="443"/>
                  </a:lnTo>
                  <a:lnTo>
                    <a:pt x="82" y="433"/>
                  </a:lnTo>
                  <a:lnTo>
                    <a:pt x="72" y="424"/>
                  </a:lnTo>
                  <a:lnTo>
                    <a:pt x="61" y="413"/>
                  </a:lnTo>
                  <a:lnTo>
                    <a:pt x="52" y="403"/>
                  </a:lnTo>
                  <a:lnTo>
                    <a:pt x="42" y="390"/>
                  </a:lnTo>
                  <a:lnTo>
                    <a:pt x="34" y="378"/>
                  </a:lnTo>
                  <a:lnTo>
                    <a:pt x="26" y="364"/>
                  </a:lnTo>
                  <a:lnTo>
                    <a:pt x="19" y="349"/>
                  </a:lnTo>
                  <a:lnTo>
                    <a:pt x="14" y="334"/>
                  </a:lnTo>
                  <a:lnTo>
                    <a:pt x="9" y="317"/>
                  </a:lnTo>
                  <a:lnTo>
                    <a:pt x="5" y="299"/>
                  </a:lnTo>
                  <a:lnTo>
                    <a:pt x="2" y="281"/>
                  </a:lnTo>
                  <a:lnTo>
                    <a:pt x="1" y="261"/>
                  </a:lnTo>
                  <a:lnTo>
                    <a:pt x="0" y="241"/>
                  </a:lnTo>
                  <a:lnTo>
                    <a:pt x="1" y="221"/>
                  </a:lnTo>
                  <a:lnTo>
                    <a:pt x="2" y="201"/>
                  </a:lnTo>
                  <a:lnTo>
                    <a:pt x="5" y="184"/>
                  </a:lnTo>
                  <a:lnTo>
                    <a:pt x="9" y="166"/>
                  </a:lnTo>
                  <a:lnTo>
                    <a:pt x="14" y="150"/>
                  </a:lnTo>
                  <a:lnTo>
                    <a:pt x="19" y="134"/>
                  </a:lnTo>
                  <a:lnTo>
                    <a:pt x="26" y="120"/>
                  </a:lnTo>
                  <a:lnTo>
                    <a:pt x="34" y="105"/>
                  </a:lnTo>
                  <a:lnTo>
                    <a:pt x="42" y="92"/>
                  </a:lnTo>
                  <a:lnTo>
                    <a:pt x="52" y="81"/>
                  </a:lnTo>
                  <a:lnTo>
                    <a:pt x="61" y="69"/>
                  </a:lnTo>
                  <a:lnTo>
                    <a:pt x="72" y="59"/>
                  </a:lnTo>
                  <a:lnTo>
                    <a:pt x="82" y="49"/>
                  </a:lnTo>
                  <a:lnTo>
                    <a:pt x="94" y="41"/>
                  </a:lnTo>
                  <a:lnTo>
                    <a:pt x="106" y="32"/>
                  </a:lnTo>
                  <a:lnTo>
                    <a:pt x="119" y="26"/>
                  </a:lnTo>
                  <a:lnTo>
                    <a:pt x="133" y="20"/>
                  </a:lnTo>
                  <a:lnTo>
                    <a:pt x="146" y="15"/>
                  </a:lnTo>
                  <a:lnTo>
                    <a:pt x="161" y="10"/>
                  </a:lnTo>
                  <a:lnTo>
                    <a:pt x="175" y="6"/>
                  </a:lnTo>
                  <a:lnTo>
                    <a:pt x="189" y="3"/>
                  </a:lnTo>
                  <a:lnTo>
                    <a:pt x="204" y="2"/>
                  </a:lnTo>
                  <a:lnTo>
                    <a:pt x="220" y="0"/>
                  </a:lnTo>
                  <a:lnTo>
                    <a:pt x="235" y="0"/>
                  </a:lnTo>
                  <a:lnTo>
                    <a:pt x="250" y="0"/>
                  </a:lnTo>
                  <a:lnTo>
                    <a:pt x="266" y="2"/>
                  </a:lnTo>
                  <a:lnTo>
                    <a:pt x="281" y="3"/>
                  </a:lnTo>
                  <a:lnTo>
                    <a:pt x="295" y="6"/>
                  </a:lnTo>
                  <a:lnTo>
                    <a:pt x="310" y="10"/>
                  </a:lnTo>
                  <a:lnTo>
                    <a:pt x="324" y="15"/>
                  </a:lnTo>
                  <a:lnTo>
                    <a:pt x="337" y="20"/>
                  </a:lnTo>
                  <a:lnTo>
                    <a:pt x="351" y="26"/>
                  </a:lnTo>
                  <a:lnTo>
                    <a:pt x="364" y="32"/>
                  </a:lnTo>
                  <a:lnTo>
                    <a:pt x="376" y="41"/>
                  </a:lnTo>
                  <a:lnTo>
                    <a:pt x="388" y="49"/>
                  </a:lnTo>
                  <a:lnTo>
                    <a:pt x="398" y="59"/>
                  </a:lnTo>
                  <a:lnTo>
                    <a:pt x="409" y="69"/>
                  </a:lnTo>
                  <a:lnTo>
                    <a:pt x="419" y="81"/>
                  </a:lnTo>
                  <a:lnTo>
                    <a:pt x="428" y="92"/>
                  </a:lnTo>
                  <a:lnTo>
                    <a:pt x="436" y="105"/>
                  </a:lnTo>
                  <a:lnTo>
                    <a:pt x="444" y="120"/>
                  </a:lnTo>
                  <a:lnTo>
                    <a:pt x="451" y="134"/>
                  </a:lnTo>
                  <a:lnTo>
                    <a:pt x="456" y="150"/>
                  </a:lnTo>
                  <a:lnTo>
                    <a:pt x="461" y="166"/>
                  </a:lnTo>
                  <a:lnTo>
                    <a:pt x="464" y="184"/>
                  </a:lnTo>
                  <a:lnTo>
                    <a:pt x="467" y="201"/>
                  </a:lnTo>
                  <a:lnTo>
                    <a:pt x="469" y="221"/>
                  </a:lnTo>
                  <a:lnTo>
                    <a:pt x="470" y="241"/>
                  </a:lnTo>
                  <a:close/>
                  <a:moveTo>
                    <a:pt x="346" y="241"/>
                  </a:moveTo>
                  <a:lnTo>
                    <a:pt x="346" y="227"/>
                  </a:lnTo>
                  <a:lnTo>
                    <a:pt x="344" y="211"/>
                  </a:lnTo>
                  <a:lnTo>
                    <a:pt x="341" y="195"/>
                  </a:lnTo>
                  <a:lnTo>
                    <a:pt x="337" y="179"/>
                  </a:lnTo>
                  <a:lnTo>
                    <a:pt x="335" y="171"/>
                  </a:lnTo>
                  <a:lnTo>
                    <a:pt x="332" y="164"/>
                  </a:lnTo>
                  <a:lnTo>
                    <a:pt x="329" y="156"/>
                  </a:lnTo>
                  <a:lnTo>
                    <a:pt x="326" y="150"/>
                  </a:lnTo>
                  <a:lnTo>
                    <a:pt x="320" y="143"/>
                  </a:lnTo>
                  <a:lnTo>
                    <a:pt x="316" y="136"/>
                  </a:lnTo>
                  <a:lnTo>
                    <a:pt x="311" y="131"/>
                  </a:lnTo>
                  <a:lnTo>
                    <a:pt x="305" y="125"/>
                  </a:lnTo>
                  <a:lnTo>
                    <a:pt x="298" y="120"/>
                  </a:lnTo>
                  <a:lnTo>
                    <a:pt x="292" y="115"/>
                  </a:lnTo>
                  <a:lnTo>
                    <a:pt x="284" y="111"/>
                  </a:lnTo>
                  <a:lnTo>
                    <a:pt x="275" y="108"/>
                  </a:lnTo>
                  <a:lnTo>
                    <a:pt x="267" y="106"/>
                  </a:lnTo>
                  <a:lnTo>
                    <a:pt x="256" y="104"/>
                  </a:lnTo>
                  <a:lnTo>
                    <a:pt x="246" y="103"/>
                  </a:lnTo>
                  <a:lnTo>
                    <a:pt x="235" y="102"/>
                  </a:lnTo>
                  <a:lnTo>
                    <a:pt x="224" y="103"/>
                  </a:lnTo>
                  <a:lnTo>
                    <a:pt x="213" y="104"/>
                  </a:lnTo>
                  <a:lnTo>
                    <a:pt x="204" y="106"/>
                  </a:lnTo>
                  <a:lnTo>
                    <a:pt x="194" y="108"/>
                  </a:lnTo>
                  <a:lnTo>
                    <a:pt x="186" y="111"/>
                  </a:lnTo>
                  <a:lnTo>
                    <a:pt x="179" y="115"/>
                  </a:lnTo>
                  <a:lnTo>
                    <a:pt x="171" y="120"/>
                  </a:lnTo>
                  <a:lnTo>
                    <a:pt x="165" y="125"/>
                  </a:lnTo>
                  <a:lnTo>
                    <a:pt x="159" y="131"/>
                  </a:lnTo>
                  <a:lnTo>
                    <a:pt x="154" y="136"/>
                  </a:lnTo>
                  <a:lnTo>
                    <a:pt x="149" y="143"/>
                  </a:lnTo>
                  <a:lnTo>
                    <a:pt x="145" y="150"/>
                  </a:lnTo>
                  <a:lnTo>
                    <a:pt x="141" y="156"/>
                  </a:lnTo>
                  <a:lnTo>
                    <a:pt x="138" y="164"/>
                  </a:lnTo>
                  <a:lnTo>
                    <a:pt x="135" y="171"/>
                  </a:lnTo>
                  <a:lnTo>
                    <a:pt x="133" y="179"/>
                  </a:lnTo>
                  <a:lnTo>
                    <a:pt x="128" y="195"/>
                  </a:lnTo>
                  <a:lnTo>
                    <a:pt x="126" y="211"/>
                  </a:lnTo>
                  <a:lnTo>
                    <a:pt x="125" y="227"/>
                  </a:lnTo>
                  <a:lnTo>
                    <a:pt x="124" y="241"/>
                  </a:lnTo>
                  <a:lnTo>
                    <a:pt x="125" y="257"/>
                  </a:lnTo>
                  <a:lnTo>
                    <a:pt x="126" y="272"/>
                  </a:lnTo>
                  <a:lnTo>
                    <a:pt x="128" y="287"/>
                  </a:lnTo>
                  <a:lnTo>
                    <a:pt x="133" y="304"/>
                  </a:lnTo>
                  <a:lnTo>
                    <a:pt x="135" y="311"/>
                  </a:lnTo>
                  <a:lnTo>
                    <a:pt x="138" y="319"/>
                  </a:lnTo>
                  <a:lnTo>
                    <a:pt x="141" y="326"/>
                  </a:lnTo>
                  <a:lnTo>
                    <a:pt x="145" y="334"/>
                  </a:lnTo>
                  <a:lnTo>
                    <a:pt x="149" y="340"/>
                  </a:lnTo>
                  <a:lnTo>
                    <a:pt x="154" y="346"/>
                  </a:lnTo>
                  <a:lnTo>
                    <a:pt x="159" y="352"/>
                  </a:lnTo>
                  <a:lnTo>
                    <a:pt x="165" y="358"/>
                  </a:lnTo>
                  <a:lnTo>
                    <a:pt x="171" y="363"/>
                  </a:lnTo>
                  <a:lnTo>
                    <a:pt x="179" y="367"/>
                  </a:lnTo>
                  <a:lnTo>
                    <a:pt x="186" y="371"/>
                  </a:lnTo>
                  <a:lnTo>
                    <a:pt x="194" y="374"/>
                  </a:lnTo>
                  <a:lnTo>
                    <a:pt x="204" y="378"/>
                  </a:lnTo>
                  <a:lnTo>
                    <a:pt x="213" y="380"/>
                  </a:lnTo>
                  <a:lnTo>
                    <a:pt x="224" y="381"/>
                  </a:lnTo>
                  <a:lnTo>
                    <a:pt x="235" y="381"/>
                  </a:lnTo>
                  <a:lnTo>
                    <a:pt x="246" y="381"/>
                  </a:lnTo>
                  <a:lnTo>
                    <a:pt x="256" y="380"/>
                  </a:lnTo>
                  <a:lnTo>
                    <a:pt x="267" y="378"/>
                  </a:lnTo>
                  <a:lnTo>
                    <a:pt x="275" y="374"/>
                  </a:lnTo>
                  <a:lnTo>
                    <a:pt x="284" y="371"/>
                  </a:lnTo>
                  <a:lnTo>
                    <a:pt x="292" y="367"/>
                  </a:lnTo>
                  <a:lnTo>
                    <a:pt x="298" y="363"/>
                  </a:lnTo>
                  <a:lnTo>
                    <a:pt x="305" y="358"/>
                  </a:lnTo>
                  <a:lnTo>
                    <a:pt x="311" y="352"/>
                  </a:lnTo>
                  <a:lnTo>
                    <a:pt x="316" y="346"/>
                  </a:lnTo>
                  <a:lnTo>
                    <a:pt x="320" y="340"/>
                  </a:lnTo>
                  <a:lnTo>
                    <a:pt x="326" y="334"/>
                  </a:lnTo>
                  <a:lnTo>
                    <a:pt x="329" y="326"/>
                  </a:lnTo>
                  <a:lnTo>
                    <a:pt x="332" y="319"/>
                  </a:lnTo>
                  <a:lnTo>
                    <a:pt x="335" y="311"/>
                  </a:lnTo>
                  <a:lnTo>
                    <a:pt x="337" y="304"/>
                  </a:lnTo>
                  <a:lnTo>
                    <a:pt x="341" y="287"/>
                  </a:lnTo>
                  <a:lnTo>
                    <a:pt x="344" y="272"/>
                  </a:lnTo>
                  <a:lnTo>
                    <a:pt x="346" y="257"/>
                  </a:lnTo>
                  <a:lnTo>
                    <a:pt x="346" y="24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5" name="Freeform 18"/>
            <p:cNvSpPr>
              <a:spLocks/>
            </p:cNvSpPr>
            <p:nvPr userDrawn="1"/>
          </p:nvSpPr>
          <p:spPr bwMode="auto">
            <a:xfrm>
              <a:off x="7000876" y="6567488"/>
              <a:ext cx="42863" cy="74613"/>
            </a:xfrm>
            <a:custGeom>
              <a:avLst/>
              <a:gdLst/>
              <a:ahLst/>
              <a:cxnLst>
                <a:cxn ang="0">
                  <a:pos x="0" y="471"/>
                </a:cxn>
                <a:cxn ang="0">
                  <a:pos x="0" y="12"/>
                </a:cxn>
                <a:cxn ang="0">
                  <a:pos x="115" y="12"/>
                </a:cxn>
                <a:cxn ang="0">
                  <a:pos x="115" y="91"/>
                </a:cxn>
                <a:cxn ang="0">
                  <a:pos x="117" y="91"/>
                </a:cxn>
                <a:cxn ang="0">
                  <a:pos x="127" y="74"/>
                </a:cxn>
                <a:cxn ang="0">
                  <a:pos x="137" y="58"/>
                </a:cxn>
                <a:cxn ang="0">
                  <a:pos x="149" y="42"/>
                </a:cxn>
                <a:cxn ang="0">
                  <a:pos x="162" y="28"/>
                </a:cxn>
                <a:cxn ang="0">
                  <a:pos x="169" y="22"/>
                </a:cxn>
                <a:cxn ang="0">
                  <a:pos x="177" y="17"/>
                </a:cxn>
                <a:cxn ang="0">
                  <a:pos x="186" y="11"/>
                </a:cxn>
                <a:cxn ang="0">
                  <a:pos x="196" y="8"/>
                </a:cxn>
                <a:cxn ang="0">
                  <a:pos x="206" y="5"/>
                </a:cxn>
                <a:cxn ang="0">
                  <a:pos x="218" y="2"/>
                </a:cxn>
                <a:cxn ang="0">
                  <a:pos x="229" y="1"/>
                </a:cxn>
                <a:cxn ang="0">
                  <a:pos x="243" y="0"/>
                </a:cxn>
                <a:cxn ang="0">
                  <a:pos x="255" y="1"/>
                </a:cxn>
                <a:cxn ang="0">
                  <a:pos x="266" y="2"/>
                </a:cxn>
                <a:cxn ang="0">
                  <a:pos x="266" y="125"/>
                </a:cxn>
                <a:cxn ang="0">
                  <a:pos x="258" y="124"/>
                </a:cxn>
                <a:cxn ang="0">
                  <a:pos x="249" y="123"/>
                </a:cxn>
                <a:cxn ang="0">
                  <a:pos x="241" y="123"/>
                </a:cxn>
                <a:cxn ang="0">
                  <a:pos x="232" y="123"/>
                </a:cxn>
                <a:cxn ang="0">
                  <a:pos x="220" y="123"/>
                </a:cxn>
                <a:cxn ang="0">
                  <a:pos x="210" y="124"/>
                </a:cxn>
                <a:cxn ang="0">
                  <a:pos x="200" y="125"/>
                </a:cxn>
                <a:cxn ang="0">
                  <a:pos x="191" y="127"/>
                </a:cxn>
                <a:cxn ang="0">
                  <a:pos x="182" y="129"/>
                </a:cxn>
                <a:cxn ang="0">
                  <a:pos x="175" y="132"/>
                </a:cxn>
                <a:cxn ang="0">
                  <a:pos x="168" y="135"/>
                </a:cxn>
                <a:cxn ang="0">
                  <a:pos x="161" y="139"/>
                </a:cxn>
                <a:cxn ang="0">
                  <a:pos x="150" y="148"/>
                </a:cxn>
                <a:cxn ang="0">
                  <a:pos x="141" y="158"/>
                </a:cxn>
                <a:cxn ang="0">
                  <a:pos x="137" y="164"/>
                </a:cxn>
                <a:cxn ang="0">
                  <a:pos x="134" y="169"/>
                </a:cxn>
                <a:cxn ang="0">
                  <a:pos x="131" y="175"/>
                </a:cxn>
                <a:cxn ang="0">
                  <a:pos x="129" y="181"/>
                </a:cxn>
                <a:cxn ang="0">
                  <a:pos x="124" y="194"/>
                </a:cxn>
                <a:cxn ang="0">
                  <a:pos x="122" y="207"/>
                </a:cxn>
                <a:cxn ang="0">
                  <a:pos x="120" y="219"/>
                </a:cxn>
                <a:cxn ang="0">
                  <a:pos x="120" y="232"/>
                </a:cxn>
                <a:cxn ang="0">
                  <a:pos x="120" y="471"/>
                </a:cxn>
                <a:cxn ang="0">
                  <a:pos x="0" y="471"/>
                </a:cxn>
              </a:cxnLst>
              <a:rect l="0" t="0" r="r" b="b"/>
              <a:pathLst>
                <a:path w="266" h="471">
                  <a:moveTo>
                    <a:pt x="0" y="471"/>
                  </a:moveTo>
                  <a:lnTo>
                    <a:pt x="0" y="12"/>
                  </a:lnTo>
                  <a:lnTo>
                    <a:pt x="115" y="12"/>
                  </a:lnTo>
                  <a:lnTo>
                    <a:pt x="115" y="91"/>
                  </a:lnTo>
                  <a:lnTo>
                    <a:pt x="117" y="91"/>
                  </a:lnTo>
                  <a:lnTo>
                    <a:pt x="127" y="74"/>
                  </a:lnTo>
                  <a:lnTo>
                    <a:pt x="137" y="58"/>
                  </a:lnTo>
                  <a:lnTo>
                    <a:pt x="149" y="42"/>
                  </a:lnTo>
                  <a:lnTo>
                    <a:pt x="162" y="28"/>
                  </a:lnTo>
                  <a:lnTo>
                    <a:pt x="169" y="22"/>
                  </a:lnTo>
                  <a:lnTo>
                    <a:pt x="177" y="17"/>
                  </a:lnTo>
                  <a:lnTo>
                    <a:pt x="186" y="11"/>
                  </a:lnTo>
                  <a:lnTo>
                    <a:pt x="196" y="8"/>
                  </a:lnTo>
                  <a:lnTo>
                    <a:pt x="206" y="5"/>
                  </a:lnTo>
                  <a:lnTo>
                    <a:pt x="218" y="2"/>
                  </a:lnTo>
                  <a:lnTo>
                    <a:pt x="229" y="1"/>
                  </a:lnTo>
                  <a:lnTo>
                    <a:pt x="243" y="0"/>
                  </a:lnTo>
                  <a:lnTo>
                    <a:pt x="255" y="1"/>
                  </a:lnTo>
                  <a:lnTo>
                    <a:pt x="266" y="2"/>
                  </a:lnTo>
                  <a:lnTo>
                    <a:pt x="266" y="125"/>
                  </a:lnTo>
                  <a:lnTo>
                    <a:pt x="258" y="124"/>
                  </a:lnTo>
                  <a:lnTo>
                    <a:pt x="249" y="123"/>
                  </a:lnTo>
                  <a:lnTo>
                    <a:pt x="241" y="123"/>
                  </a:lnTo>
                  <a:lnTo>
                    <a:pt x="232" y="123"/>
                  </a:lnTo>
                  <a:lnTo>
                    <a:pt x="220" y="123"/>
                  </a:lnTo>
                  <a:lnTo>
                    <a:pt x="210" y="124"/>
                  </a:lnTo>
                  <a:lnTo>
                    <a:pt x="200" y="125"/>
                  </a:lnTo>
                  <a:lnTo>
                    <a:pt x="191" y="127"/>
                  </a:lnTo>
                  <a:lnTo>
                    <a:pt x="182" y="129"/>
                  </a:lnTo>
                  <a:lnTo>
                    <a:pt x="175" y="132"/>
                  </a:lnTo>
                  <a:lnTo>
                    <a:pt x="168" y="135"/>
                  </a:lnTo>
                  <a:lnTo>
                    <a:pt x="161" y="139"/>
                  </a:lnTo>
                  <a:lnTo>
                    <a:pt x="150" y="148"/>
                  </a:lnTo>
                  <a:lnTo>
                    <a:pt x="141" y="158"/>
                  </a:lnTo>
                  <a:lnTo>
                    <a:pt x="137" y="164"/>
                  </a:lnTo>
                  <a:lnTo>
                    <a:pt x="134" y="169"/>
                  </a:lnTo>
                  <a:lnTo>
                    <a:pt x="131" y="175"/>
                  </a:lnTo>
                  <a:lnTo>
                    <a:pt x="129" y="181"/>
                  </a:lnTo>
                  <a:lnTo>
                    <a:pt x="124" y="194"/>
                  </a:lnTo>
                  <a:lnTo>
                    <a:pt x="122" y="207"/>
                  </a:lnTo>
                  <a:lnTo>
                    <a:pt x="120" y="219"/>
                  </a:lnTo>
                  <a:lnTo>
                    <a:pt x="120" y="232"/>
                  </a:lnTo>
                  <a:lnTo>
                    <a:pt x="120" y="471"/>
                  </a:lnTo>
                  <a:lnTo>
                    <a:pt x="0" y="47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6" name="Freeform 19"/>
            <p:cNvSpPr>
              <a:spLocks/>
            </p:cNvSpPr>
            <p:nvPr userDrawn="1"/>
          </p:nvSpPr>
          <p:spPr bwMode="auto">
            <a:xfrm>
              <a:off x="7085013" y="6550025"/>
              <a:ext cx="39688" cy="93663"/>
            </a:xfrm>
            <a:custGeom>
              <a:avLst/>
              <a:gdLst/>
              <a:ahLst/>
              <a:cxnLst>
                <a:cxn ang="0">
                  <a:pos x="182" y="0"/>
                </a:cxn>
                <a:cxn ang="0">
                  <a:pos x="182" y="124"/>
                </a:cxn>
                <a:cxn ang="0">
                  <a:pos x="257" y="124"/>
                </a:cxn>
                <a:cxn ang="0">
                  <a:pos x="257" y="211"/>
                </a:cxn>
                <a:cxn ang="0">
                  <a:pos x="182" y="211"/>
                </a:cxn>
                <a:cxn ang="0">
                  <a:pos x="182" y="459"/>
                </a:cxn>
                <a:cxn ang="0">
                  <a:pos x="182" y="469"/>
                </a:cxn>
                <a:cxn ang="0">
                  <a:pos x="183" y="477"/>
                </a:cxn>
                <a:cxn ang="0">
                  <a:pos x="186" y="483"/>
                </a:cxn>
                <a:cxn ang="0">
                  <a:pos x="189" y="489"/>
                </a:cxn>
                <a:cxn ang="0">
                  <a:pos x="191" y="491"/>
                </a:cxn>
                <a:cxn ang="0">
                  <a:pos x="195" y="492"/>
                </a:cxn>
                <a:cxn ang="0">
                  <a:pos x="199" y="494"/>
                </a:cxn>
                <a:cxn ang="0">
                  <a:pos x="203" y="495"/>
                </a:cxn>
                <a:cxn ang="0">
                  <a:pos x="216" y="496"/>
                </a:cxn>
                <a:cxn ang="0">
                  <a:pos x="233" y="497"/>
                </a:cxn>
                <a:cxn ang="0">
                  <a:pos x="244" y="496"/>
                </a:cxn>
                <a:cxn ang="0">
                  <a:pos x="257" y="495"/>
                </a:cxn>
                <a:cxn ang="0">
                  <a:pos x="257" y="586"/>
                </a:cxn>
                <a:cxn ang="0">
                  <a:pos x="243" y="587"/>
                </a:cxn>
                <a:cxn ang="0">
                  <a:pos x="229" y="587"/>
                </a:cxn>
                <a:cxn ang="0">
                  <a:pos x="215" y="588"/>
                </a:cxn>
                <a:cxn ang="0">
                  <a:pos x="200" y="588"/>
                </a:cxn>
                <a:cxn ang="0">
                  <a:pos x="185" y="588"/>
                </a:cxn>
                <a:cxn ang="0">
                  <a:pos x="160" y="587"/>
                </a:cxn>
                <a:cxn ang="0">
                  <a:pos x="139" y="585"/>
                </a:cxn>
                <a:cxn ang="0">
                  <a:pos x="130" y="583"/>
                </a:cxn>
                <a:cxn ang="0">
                  <a:pos x="122" y="581"/>
                </a:cxn>
                <a:cxn ang="0">
                  <a:pos x="113" y="579"/>
                </a:cxn>
                <a:cxn ang="0">
                  <a:pos x="107" y="576"/>
                </a:cxn>
                <a:cxn ang="0">
                  <a:pos x="101" y="572"/>
                </a:cxn>
                <a:cxn ang="0">
                  <a:pos x="94" y="568"/>
                </a:cxn>
                <a:cxn ang="0">
                  <a:pos x="89" y="565"/>
                </a:cxn>
                <a:cxn ang="0">
                  <a:pos x="84" y="561"/>
                </a:cxn>
                <a:cxn ang="0">
                  <a:pos x="80" y="557"/>
                </a:cxn>
                <a:cxn ang="0">
                  <a:pos x="76" y="551"/>
                </a:cxn>
                <a:cxn ang="0">
                  <a:pos x="73" y="546"/>
                </a:cxn>
                <a:cxn ang="0">
                  <a:pos x="70" y="541"/>
                </a:cxn>
                <a:cxn ang="0">
                  <a:pos x="66" y="529"/>
                </a:cxn>
                <a:cxn ang="0">
                  <a:pos x="64" y="517"/>
                </a:cxn>
                <a:cxn ang="0">
                  <a:pos x="62" y="503"/>
                </a:cxn>
                <a:cxn ang="0">
                  <a:pos x="62" y="489"/>
                </a:cxn>
                <a:cxn ang="0">
                  <a:pos x="62" y="211"/>
                </a:cxn>
                <a:cxn ang="0">
                  <a:pos x="0" y="211"/>
                </a:cxn>
                <a:cxn ang="0">
                  <a:pos x="0" y="124"/>
                </a:cxn>
                <a:cxn ang="0">
                  <a:pos x="62" y="124"/>
                </a:cxn>
                <a:cxn ang="0">
                  <a:pos x="62" y="0"/>
                </a:cxn>
                <a:cxn ang="0">
                  <a:pos x="182" y="0"/>
                </a:cxn>
              </a:cxnLst>
              <a:rect l="0" t="0" r="r" b="b"/>
              <a:pathLst>
                <a:path w="257" h="588">
                  <a:moveTo>
                    <a:pt x="182" y="0"/>
                  </a:moveTo>
                  <a:lnTo>
                    <a:pt x="182" y="124"/>
                  </a:lnTo>
                  <a:lnTo>
                    <a:pt x="257" y="124"/>
                  </a:lnTo>
                  <a:lnTo>
                    <a:pt x="257" y="211"/>
                  </a:lnTo>
                  <a:lnTo>
                    <a:pt x="182" y="211"/>
                  </a:lnTo>
                  <a:lnTo>
                    <a:pt x="182" y="459"/>
                  </a:lnTo>
                  <a:lnTo>
                    <a:pt x="182" y="469"/>
                  </a:lnTo>
                  <a:lnTo>
                    <a:pt x="183" y="477"/>
                  </a:lnTo>
                  <a:lnTo>
                    <a:pt x="186" y="483"/>
                  </a:lnTo>
                  <a:lnTo>
                    <a:pt x="189" y="489"/>
                  </a:lnTo>
                  <a:lnTo>
                    <a:pt x="191" y="491"/>
                  </a:lnTo>
                  <a:lnTo>
                    <a:pt x="195" y="492"/>
                  </a:lnTo>
                  <a:lnTo>
                    <a:pt x="199" y="494"/>
                  </a:lnTo>
                  <a:lnTo>
                    <a:pt x="203" y="495"/>
                  </a:lnTo>
                  <a:lnTo>
                    <a:pt x="216" y="496"/>
                  </a:lnTo>
                  <a:lnTo>
                    <a:pt x="233" y="497"/>
                  </a:lnTo>
                  <a:lnTo>
                    <a:pt x="244" y="496"/>
                  </a:lnTo>
                  <a:lnTo>
                    <a:pt x="257" y="495"/>
                  </a:lnTo>
                  <a:lnTo>
                    <a:pt x="257" y="586"/>
                  </a:lnTo>
                  <a:lnTo>
                    <a:pt x="243" y="587"/>
                  </a:lnTo>
                  <a:lnTo>
                    <a:pt x="229" y="587"/>
                  </a:lnTo>
                  <a:lnTo>
                    <a:pt x="215" y="588"/>
                  </a:lnTo>
                  <a:lnTo>
                    <a:pt x="200" y="588"/>
                  </a:lnTo>
                  <a:lnTo>
                    <a:pt x="185" y="588"/>
                  </a:lnTo>
                  <a:lnTo>
                    <a:pt x="160" y="587"/>
                  </a:lnTo>
                  <a:lnTo>
                    <a:pt x="139" y="585"/>
                  </a:lnTo>
                  <a:lnTo>
                    <a:pt x="130" y="583"/>
                  </a:lnTo>
                  <a:lnTo>
                    <a:pt x="122" y="581"/>
                  </a:lnTo>
                  <a:lnTo>
                    <a:pt x="113" y="579"/>
                  </a:lnTo>
                  <a:lnTo>
                    <a:pt x="107" y="576"/>
                  </a:lnTo>
                  <a:lnTo>
                    <a:pt x="101" y="572"/>
                  </a:lnTo>
                  <a:lnTo>
                    <a:pt x="94" y="568"/>
                  </a:lnTo>
                  <a:lnTo>
                    <a:pt x="89" y="565"/>
                  </a:lnTo>
                  <a:lnTo>
                    <a:pt x="84" y="561"/>
                  </a:lnTo>
                  <a:lnTo>
                    <a:pt x="80" y="557"/>
                  </a:lnTo>
                  <a:lnTo>
                    <a:pt x="76" y="551"/>
                  </a:lnTo>
                  <a:lnTo>
                    <a:pt x="73" y="546"/>
                  </a:lnTo>
                  <a:lnTo>
                    <a:pt x="70" y="541"/>
                  </a:lnTo>
                  <a:lnTo>
                    <a:pt x="66" y="529"/>
                  </a:lnTo>
                  <a:lnTo>
                    <a:pt x="64" y="517"/>
                  </a:lnTo>
                  <a:lnTo>
                    <a:pt x="62" y="503"/>
                  </a:lnTo>
                  <a:lnTo>
                    <a:pt x="62" y="489"/>
                  </a:lnTo>
                  <a:lnTo>
                    <a:pt x="62" y="211"/>
                  </a:lnTo>
                  <a:lnTo>
                    <a:pt x="0" y="211"/>
                  </a:lnTo>
                  <a:lnTo>
                    <a:pt x="0" y="124"/>
                  </a:lnTo>
                  <a:lnTo>
                    <a:pt x="62" y="124"/>
                  </a:lnTo>
                  <a:lnTo>
                    <a:pt x="62" y="0"/>
                  </a:lnTo>
                  <a:lnTo>
                    <a:pt x="182"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7" name="Freeform 20"/>
            <p:cNvSpPr>
              <a:spLocks/>
            </p:cNvSpPr>
            <p:nvPr userDrawn="1"/>
          </p:nvSpPr>
          <p:spPr bwMode="auto">
            <a:xfrm>
              <a:off x="7137401" y="6543675"/>
              <a:ext cx="66675" cy="98425"/>
            </a:xfrm>
            <a:custGeom>
              <a:avLst/>
              <a:gdLst/>
              <a:ahLst/>
              <a:cxnLst>
                <a:cxn ang="0">
                  <a:pos x="415" y="619"/>
                </a:cxn>
                <a:cxn ang="0">
                  <a:pos x="295" y="340"/>
                </a:cxn>
                <a:cxn ang="0">
                  <a:pos x="294" y="322"/>
                </a:cxn>
                <a:cxn ang="0">
                  <a:pos x="290" y="302"/>
                </a:cxn>
                <a:cxn ang="0">
                  <a:pos x="284" y="282"/>
                </a:cxn>
                <a:cxn ang="0">
                  <a:pos x="271" y="265"/>
                </a:cxn>
                <a:cxn ang="0">
                  <a:pos x="260" y="259"/>
                </a:cxn>
                <a:cxn ang="0">
                  <a:pos x="248" y="254"/>
                </a:cxn>
                <a:cxn ang="0">
                  <a:pos x="233" y="251"/>
                </a:cxn>
                <a:cxn ang="0">
                  <a:pos x="216" y="250"/>
                </a:cxn>
                <a:cxn ang="0">
                  <a:pos x="196" y="252"/>
                </a:cxn>
                <a:cxn ang="0">
                  <a:pos x="178" y="257"/>
                </a:cxn>
                <a:cxn ang="0">
                  <a:pos x="162" y="265"/>
                </a:cxn>
                <a:cxn ang="0">
                  <a:pos x="148" y="277"/>
                </a:cxn>
                <a:cxn ang="0">
                  <a:pos x="136" y="292"/>
                </a:cxn>
                <a:cxn ang="0">
                  <a:pos x="128" y="309"/>
                </a:cxn>
                <a:cxn ang="0">
                  <a:pos x="122" y="332"/>
                </a:cxn>
                <a:cxn ang="0">
                  <a:pos x="120" y="356"/>
                </a:cxn>
                <a:cxn ang="0">
                  <a:pos x="0" y="619"/>
                </a:cxn>
                <a:cxn ang="0">
                  <a:pos x="120" y="0"/>
                </a:cxn>
                <a:cxn ang="0">
                  <a:pos x="122" y="219"/>
                </a:cxn>
                <a:cxn ang="0">
                  <a:pos x="130" y="206"/>
                </a:cxn>
                <a:cxn ang="0">
                  <a:pos x="140" y="192"/>
                </a:cxn>
                <a:cxn ang="0">
                  <a:pos x="154" y="180"/>
                </a:cxn>
                <a:cxn ang="0">
                  <a:pos x="170" y="170"/>
                </a:cxn>
                <a:cxn ang="0">
                  <a:pos x="189" y="160"/>
                </a:cxn>
                <a:cxn ang="0">
                  <a:pos x="210" y="154"/>
                </a:cxn>
                <a:cxn ang="0">
                  <a:pos x="232" y="150"/>
                </a:cxn>
                <a:cxn ang="0">
                  <a:pos x="256" y="148"/>
                </a:cxn>
                <a:cxn ang="0">
                  <a:pos x="288" y="151"/>
                </a:cxn>
                <a:cxn ang="0">
                  <a:pos x="318" y="158"/>
                </a:cxn>
                <a:cxn ang="0">
                  <a:pos x="345" y="170"/>
                </a:cxn>
                <a:cxn ang="0">
                  <a:pos x="369" y="187"/>
                </a:cxn>
                <a:cxn ang="0">
                  <a:pos x="388" y="209"/>
                </a:cxn>
                <a:cxn ang="0">
                  <a:pos x="403" y="235"/>
                </a:cxn>
                <a:cxn ang="0">
                  <a:pos x="411" y="266"/>
                </a:cxn>
                <a:cxn ang="0">
                  <a:pos x="415" y="301"/>
                </a:cxn>
              </a:cxnLst>
              <a:rect l="0" t="0" r="r" b="b"/>
              <a:pathLst>
                <a:path w="415" h="619">
                  <a:moveTo>
                    <a:pt x="415" y="301"/>
                  </a:moveTo>
                  <a:lnTo>
                    <a:pt x="415" y="619"/>
                  </a:lnTo>
                  <a:lnTo>
                    <a:pt x="295" y="619"/>
                  </a:lnTo>
                  <a:lnTo>
                    <a:pt x="295" y="340"/>
                  </a:lnTo>
                  <a:lnTo>
                    <a:pt x="295" y="332"/>
                  </a:lnTo>
                  <a:lnTo>
                    <a:pt x="294" y="322"/>
                  </a:lnTo>
                  <a:lnTo>
                    <a:pt x="293" y="313"/>
                  </a:lnTo>
                  <a:lnTo>
                    <a:pt x="290" y="302"/>
                  </a:lnTo>
                  <a:lnTo>
                    <a:pt x="288" y="292"/>
                  </a:lnTo>
                  <a:lnTo>
                    <a:pt x="284" y="282"/>
                  </a:lnTo>
                  <a:lnTo>
                    <a:pt x="278" y="274"/>
                  </a:lnTo>
                  <a:lnTo>
                    <a:pt x="271" y="265"/>
                  </a:lnTo>
                  <a:lnTo>
                    <a:pt x="265" y="262"/>
                  </a:lnTo>
                  <a:lnTo>
                    <a:pt x="260" y="259"/>
                  </a:lnTo>
                  <a:lnTo>
                    <a:pt x="255" y="256"/>
                  </a:lnTo>
                  <a:lnTo>
                    <a:pt x="248" y="254"/>
                  </a:lnTo>
                  <a:lnTo>
                    <a:pt x="241" y="253"/>
                  </a:lnTo>
                  <a:lnTo>
                    <a:pt x="233" y="251"/>
                  </a:lnTo>
                  <a:lnTo>
                    <a:pt x="224" y="251"/>
                  </a:lnTo>
                  <a:lnTo>
                    <a:pt x="216" y="250"/>
                  </a:lnTo>
                  <a:lnTo>
                    <a:pt x="205" y="251"/>
                  </a:lnTo>
                  <a:lnTo>
                    <a:pt x="196" y="252"/>
                  </a:lnTo>
                  <a:lnTo>
                    <a:pt x="187" y="254"/>
                  </a:lnTo>
                  <a:lnTo>
                    <a:pt x="178" y="257"/>
                  </a:lnTo>
                  <a:lnTo>
                    <a:pt x="170" y="260"/>
                  </a:lnTo>
                  <a:lnTo>
                    <a:pt x="162" y="265"/>
                  </a:lnTo>
                  <a:lnTo>
                    <a:pt x="155" y="271"/>
                  </a:lnTo>
                  <a:lnTo>
                    <a:pt x="148" y="277"/>
                  </a:lnTo>
                  <a:lnTo>
                    <a:pt x="142" y="284"/>
                  </a:lnTo>
                  <a:lnTo>
                    <a:pt x="136" y="292"/>
                  </a:lnTo>
                  <a:lnTo>
                    <a:pt x="132" y="300"/>
                  </a:lnTo>
                  <a:lnTo>
                    <a:pt x="128" y="309"/>
                  </a:lnTo>
                  <a:lnTo>
                    <a:pt x="125" y="320"/>
                  </a:lnTo>
                  <a:lnTo>
                    <a:pt x="122" y="332"/>
                  </a:lnTo>
                  <a:lnTo>
                    <a:pt x="121" y="343"/>
                  </a:lnTo>
                  <a:lnTo>
                    <a:pt x="120" y="356"/>
                  </a:lnTo>
                  <a:lnTo>
                    <a:pt x="120" y="619"/>
                  </a:lnTo>
                  <a:lnTo>
                    <a:pt x="0" y="619"/>
                  </a:lnTo>
                  <a:lnTo>
                    <a:pt x="0" y="0"/>
                  </a:lnTo>
                  <a:lnTo>
                    <a:pt x="120" y="0"/>
                  </a:lnTo>
                  <a:lnTo>
                    <a:pt x="120" y="219"/>
                  </a:lnTo>
                  <a:lnTo>
                    <a:pt x="122" y="219"/>
                  </a:lnTo>
                  <a:lnTo>
                    <a:pt x="126" y="213"/>
                  </a:lnTo>
                  <a:lnTo>
                    <a:pt x="130" y="206"/>
                  </a:lnTo>
                  <a:lnTo>
                    <a:pt x="135" y="199"/>
                  </a:lnTo>
                  <a:lnTo>
                    <a:pt x="140" y="192"/>
                  </a:lnTo>
                  <a:lnTo>
                    <a:pt x="147" y="187"/>
                  </a:lnTo>
                  <a:lnTo>
                    <a:pt x="154" y="180"/>
                  </a:lnTo>
                  <a:lnTo>
                    <a:pt x="161" y="175"/>
                  </a:lnTo>
                  <a:lnTo>
                    <a:pt x="170" y="170"/>
                  </a:lnTo>
                  <a:lnTo>
                    <a:pt x="179" y="165"/>
                  </a:lnTo>
                  <a:lnTo>
                    <a:pt x="189" y="160"/>
                  </a:lnTo>
                  <a:lnTo>
                    <a:pt x="199" y="157"/>
                  </a:lnTo>
                  <a:lnTo>
                    <a:pt x="210" y="154"/>
                  </a:lnTo>
                  <a:lnTo>
                    <a:pt x="220" y="151"/>
                  </a:lnTo>
                  <a:lnTo>
                    <a:pt x="232" y="150"/>
                  </a:lnTo>
                  <a:lnTo>
                    <a:pt x="243" y="149"/>
                  </a:lnTo>
                  <a:lnTo>
                    <a:pt x="256" y="148"/>
                  </a:lnTo>
                  <a:lnTo>
                    <a:pt x="273" y="149"/>
                  </a:lnTo>
                  <a:lnTo>
                    <a:pt x="288" y="151"/>
                  </a:lnTo>
                  <a:lnTo>
                    <a:pt x="304" y="153"/>
                  </a:lnTo>
                  <a:lnTo>
                    <a:pt x="318" y="158"/>
                  </a:lnTo>
                  <a:lnTo>
                    <a:pt x="332" y="164"/>
                  </a:lnTo>
                  <a:lnTo>
                    <a:pt x="345" y="170"/>
                  </a:lnTo>
                  <a:lnTo>
                    <a:pt x="358" y="178"/>
                  </a:lnTo>
                  <a:lnTo>
                    <a:pt x="369" y="187"/>
                  </a:lnTo>
                  <a:lnTo>
                    <a:pt x="380" y="197"/>
                  </a:lnTo>
                  <a:lnTo>
                    <a:pt x="388" y="209"/>
                  </a:lnTo>
                  <a:lnTo>
                    <a:pt x="397" y="221"/>
                  </a:lnTo>
                  <a:lnTo>
                    <a:pt x="403" y="235"/>
                  </a:lnTo>
                  <a:lnTo>
                    <a:pt x="408" y="250"/>
                  </a:lnTo>
                  <a:lnTo>
                    <a:pt x="411" y="266"/>
                  </a:lnTo>
                  <a:lnTo>
                    <a:pt x="414" y="283"/>
                  </a:lnTo>
                  <a:lnTo>
                    <a:pt x="415" y="30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21"/>
            <p:cNvSpPr>
              <a:spLocks noEditPoints="1"/>
            </p:cNvSpPr>
            <p:nvPr userDrawn="1"/>
          </p:nvSpPr>
          <p:spPr bwMode="auto">
            <a:xfrm>
              <a:off x="7215188" y="6567488"/>
              <a:ext cx="69850" cy="76200"/>
            </a:xfrm>
            <a:custGeom>
              <a:avLst/>
              <a:gdLst/>
              <a:ahLst/>
              <a:cxnLst>
                <a:cxn ang="0">
                  <a:pos x="426" y="349"/>
                </a:cxn>
                <a:cxn ang="0">
                  <a:pos x="411" y="385"/>
                </a:cxn>
                <a:cxn ang="0">
                  <a:pos x="390" y="415"/>
                </a:cxn>
                <a:cxn ang="0">
                  <a:pos x="365" y="438"/>
                </a:cxn>
                <a:cxn ang="0">
                  <a:pos x="338" y="456"/>
                </a:cxn>
                <a:cxn ang="0">
                  <a:pos x="309" y="469"/>
                </a:cxn>
                <a:cxn ang="0">
                  <a:pos x="249" y="482"/>
                </a:cxn>
                <a:cxn ang="0">
                  <a:pos x="197" y="481"/>
                </a:cxn>
                <a:cxn ang="0">
                  <a:pos x="153" y="474"/>
                </a:cxn>
                <a:cxn ang="0">
                  <a:pos x="112" y="459"/>
                </a:cxn>
                <a:cxn ang="0">
                  <a:pos x="77" y="437"/>
                </a:cxn>
                <a:cxn ang="0">
                  <a:pos x="47" y="407"/>
                </a:cxn>
                <a:cxn ang="0">
                  <a:pos x="24" y="366"/>
                </a:cxn>
                <a:cxn ang="0">
                  <a:pos x="8" y="316"/>
                </a:cxn>
                <a:cxn ang="0">
                  <a:pos x="1" y="255"/>
                </a:cxn>
                <a:cxn ang="0">
                  <a:pos x="2" y="207"/>
                </a:cxn>
                <a:cxn ang="0">
                  <a:pos x="11" y="153"/>
                </a:cxn>
                <a:cxn ang="0">
                  <a:pos x="35" y="95"/>
                </a:cxn>
                <a:cxn ang="0">
                  <a:pos x="55" y="67"/>
                </a:cxn>
                <a:cxn ang="0">
                  <a:pos x="81" y="43"/>
                </a:cxn>
                <a:cxn ang="0">
                  <a:pos x="112" y="22"/>
                </a:cxn>
                <a:cxn ang="0">
                  <a:pos x="153" y="7"/>
                </a:cxn>
                <a:cxn ang="0">
                  <a:pos x="203" y="1"/>
                </a:cxn>
                <a:cxn ang="0">
                  <a:pos x="244" y="1"/>
                </a:cxn>
                <a:cxn ang="0">
                  <a:pos x="280" y="7"/>
                </a:cxn>
                <a:cxn ang="0">
                  <a:pos x="317" y="19"/>
                </a:cxn>
                <a:cxn ang="0">
                  <a:pos x="352" y="39"/>
                </a:cxn>
                <a:cxn ang="0">
                  <a:pos x="382" y="69"/>
                </a:cxn>
                <a:cxn ang="0">
                  <a:pos x="409" y="109"/>
                </a:cxn>
                <a:cxn ang="0">
                  <a:pos x="426" y="161"/>
                </a:cxn>
                <a:cxn ang="0">
                  <a:pos x="436" y="228"/>
                </a:cxn>
                <a:cxn ang="0">
                  <a:pos x="121" y="274"/>
                </a:cxn>
                <a:cxn ang="0">
                  <a:pos x="126" y="306"/>
                </a:cxn>
                <a:cxn ang="0">
                  <a:pos x="140" y="343"/>
                </a:cxn>
                <a:cxn ang="0">
                  <a:pos x="165" y="369"/>
                </a:cxn>
                <a:cxn ang="0">
                  <a:pos x="188" y="381"/>
                </a:cxn>
                <a:cxn ang="0">
                  <a:pos x="217" y="386"/>
                </a:cxn>
                <a:cxn ang="0">
                  <a:pos x="254" y="383"/>
                </a:cxn>
                <a:cxn ang="0">
                  <a:pos x="283" y="370"/>
                </a:cxn>
                <a:cxn ang="0">
                  <a:pos x="295" y="358"/>
                </a:cxn>
                <a:cxn ang="0">
                  <a:pos x="305" y="342"/>
                </a:cxn>
                <a:cxn ang="0">
                  <a:pos x="312" y="196"/>
                </a:cxn>
                <a:cxn ang="0">
                  <a:pos x="304" y="159"/>
                </a:cxn>
                <a:cxn ang="0">
                  <a:pos x="290" y="132"/>
                </a:cxn>
                <a:cxn ang="0">
                  <a:pos x="270" y="114"/>
                </a:cxn>
                <a:cxn ang="0">
                  <a:pos x="249" y="104"/>
                </a:cxn>
                <a:cxn ang="0">
                  <a:pos x="227" y="100"/>
                </a:cxn>
                <a:cxn ang="0">
                  <a:pos x="199" y="101"/>
                </a:cxn>
                <a:cxn ang="0">
                  <a:pos x="173" y="109"/>
                </a:cxn>
                <a:cxn ang="0">
                  <a:pos x="153" y="125"/>
                </a:cxn>
                <a:cxn ang="0">
                  <a:pos x="138" y="147"/>
                </a:cxn>
                <a:cxn ang="0">
                  <a:pos x="128" y="174"/>
                </a:cxn>
              </a:cxnLst>
              <a:rect l="0" t="0" r="r" b="b"/>
              <a:pathLst>
                <a:path w="436" h="482">
                  <a:moveTo>
                    <a:pt x="307" y="337"/>
                  </a:moveTo>
                  <a:lnTo>
                    <a:pt x="431" y="337"/>
                  </a:lnTo>
                  <a:lnTo>
                    <a:pt x="426" y="349"/>
                  </a:lnTo>
                  <a:lnTo>
                    <a:pt x="422" y="362"/>
                  </a:lnTo>
                  <a:lnTo>
                    <a:pt x="416" y="374"/>
                  </a:lnTo>
                  <a:lnTo>
                    <a:pt x="411" y="385"/>
                  </a:lnTo>
                  <a:lnTo>
                    <a:pt x="404" y="395"/>
                  </a:lnTo>
                  <a:lnTo>
                    <a:pt x="397" y="406"/>
                  </a:lnTo>
                  <a:lnTo>
                    <a:pt x="390" y="415"/>
                  </a:lnTo>
                  <a:lnTo>
                    <a:pt x="382" y="424"/>
                  </a:lnTo>
                  <a:lnTo>
                    <a:pt x="374" y="431"/>
                  </a:lnTo>
                  <a:lnTo>
                    <a:pt x="365" y="438"/>
                  </a:lnTo>
                  <a:lnTo>
                    <a:pt x="356" y="445"/>
                  </a:lnTo>
                  <a:lnTo>
                    <a:pt x="348" y="451"/>
                  </a:lnTo>
                  <a:lnTo>
                    <a:pt x="338" y="456"/>
                  </a:lnTo>
                  <a:lnTo>
                    <a:pt x="329" y="461"/>
                  </a:lnTo>
                  <a:lnTo>
                    <a:pt x="319" y="466"/>
                  </a:lnTo>
                  <a:lnTo>
                    <a:pt x="309" y="469"/>
                  </a:lnTo>
                  <a:lnTo>
                    <a:pt x="289" y="475"/>
                  </a:lnTo>
                  <a:lnTo>
                    <a:pt x="269" y="479"/>
                  </a:lnTo>
                  <a:lnTo>
                    <a:pt x="249" y="482"/>
                  </a:lnTo>
                  <a:lnTo>
                    <a:pt x="229" y="482"/>
                  </a:lnTo>
                  <a:lnTo>
                    <a:pt x="213" y="482"/>
                  </a:lnTo>
                  <a:lnTo>
                    <a:pt x="197" y="481"/>
                  </a:lnTo>
                  <a:lnTo>
                    <a:pt x="182" y="479"/>
                  </a:lnTo>
                  <a:lnTo>
                    <a:pt x="167" y="477"/>
                  </a:lnTo>
                  <a:lnTo>
                    <a:pt x="153" y="474"/>
                  </a:lnTo>
                  <a:lnTo>
                    <a:pt x="139" y="470"/>
                  </a:lnTo>
                  <a:lnTo>
                    <a:pt x="125" y="466"/>
                  </a:lnTo>
                  <a:lnTo>
                    <a:pt x="112" y="459"/>
                  </a:lnTo>
                  <a:lnTo>
                    <a:pt x="100" y="453"/>
                  </a:lnTo>
                  <a:lnTo>
                    <a:pt x="88" y="446"/>
                  </a:lnTo>
                  <a:lnTo>
                    <a:pt x="77" y="437"/>
                  </a:lnTo>
                  <a:lnTo>
                    <a:pt x="66" y="428"/>
                  </a:lnTo>
                  <a:lnTo>
                    <a:pt x="57" y="417"/>
                  </a:lnTo>
                  <a:lnTo>
                    <a:pt x="47" y="407"/>
                  </a:lnTo>
                  <a:lnTo>
                    <a:pt x="39" y="394"/>
                  </a:lnTo>
                  <a:lnTo>
                    <a:pt x="31" y="381"/>
                  </a:lnTo>
                  <a:lnTo>
                    <a:pt x="24" y="366"/>
                  </a:lnTo>
                  <a:lnTo>
                    <a:pt x="18" y="351"/>
                  </a:lnTo>
                  <a:lnTo>
                    <a:pt x="13" y="335"/>
                  </a:lnTo>
                  <a:lnTo>
                    <a:pt x="8" y="316"/>
                  </a:lnTo>
                  <a:lnTo>
                    <a:pt x="5" y="297"/>
                  </a:lnTo>
                  <a:lnTo>
                    <a:pt x="2" y="277"/>
                  </a:lnTo>
                  <a:lnTo>
                    <a:pt x="1" y="255"/>
                  </a:lnTo>
                  <a:lnTo>
                    <a:pt x="0" y="232"/>
                  </a:lnTo>
                  <a:lnTo>
                    <a:pt x="1" y="220"/>
                  </a:lnTo>
                  <a:lnTo>
                    <a:pt x="2" y="207"/>
                  </a:lnTo>
                  <a:lnTo>
                    <a:pt x="3" y="190"/>
                  </a:lnTo>
                  <a:lnTo>
                    <a:pt x="6" y="172"/>
                  </a:lnTo>
                  <a:lnTo>
                    <a:pt x="11" y="153"/>
                  </a:lnTo>
                  <a:lnTo>
                    <a:pt x="17" y="134"/>
                  </a:lnTo>
                  <a:lnTo>
                    <a:pt x="25" y="115"/>
                  </a:lnTo>
                  <a:lnTo>
                    <a:pt x="35" y="95"/>
                  </a:lnTo>
                  <a:lnTo>
                    <a:pt x="41" y="86"/>
                  </a:lnTo>
                  <a:lnTo>
                    <a:pt x="47" y="76"/>
                  </a:lnTo>
                  <a:lnTo>
                    <a:pt x="55" y="67"/>
                  </a:lnTo>
                  <a:lnTo>
                    <a:pt x="62" y="59"/>
                  </a:lnTo>
                  <a:lnTo>
                    <a:pt x="71" y="50"/>
                  </a:lnTo>
                  <a:lnTo>
                    <a:pt x="81" y="43"/>
                  </a:lnTo>
                  <a:lnTo>
                    <a:pt x="90" y="36"/>
                  </a:lnTo>
                  <a:lnTo>
                    <a:pt x="101" y="28"/>
                  </a:lnTo>
                  <a:lnTo>
                    <a:pt x="112" y="22"/>
                  </a:lnTo>
                  <a:lnTo>
                    <a:pt x="125" y="17"/>
                  </a:lnTo>
                  <a:lnTo>
                    <a:pt x="139" y="11"/>
                  </a:lnTo>
                  <a:lnTo>
                    <a:pt x="153" y="7"/>
                  </a:lnTo>
                  <a:lnTo>
                    <a:pt x="169" y="4"/>
                  </a:lnTo>
                  <a:lnTo>
                    <a:pt x="185" y="2"/>
                  </a:lnTo>
                  <a:lnTo>
                    <a:pt x="203" y="1"/>
                  </a:lnTo>
                  <a:lnTo>
                    <a:pt x="221" y="0"/>
                  </a:lnTo>
                  <a:lnTo>
                    <a:pt x="232" y="0"/>
                  </a:lnTo>
                  <a:lnTo>
                    <a:pt x="244" y="1"/>
                  </a:lnTo>
                  <a:lnTo>
                    <a:pt x="256" y="2"/>
                  </a:lnTo>
                  <a:lnTo>
                    <a:pt x="268" y="4"/>
                  </a:lnTo>
                  <a:lnTo>
                    <a:pt x="280" y="7"/>
                  </a:lnTo>
                  <a:lnTo>
                    <a:pt x="292" y="10"/>
                  </a:lnTo>
                  <a:lnTo>
                    <a:pt x="305" y="15"/>
                  </a:lnTo>
                  <a:lnTo>
                    <a:pt x="317" y="19"/>
                  </a:lnTo>
                  <a:lnTo>
                    <a:pt x="329" y="24"/>
                  </a:lnTo>
                  <a:lnTo>
                    <a:pt x="340" y="31"/>
                  </a:lnTo>
                  <a:lnTo>
                    <a:pt x="352" y="39"/>
                  </a:lnTo>
                  <a:lnTo>
                    <a:pt x="362" y="48"/>
                  </a:lnTo>
                  <a:lnTo>
                    <a:pt x="373" y="58"/>
                  </a:lnTo>
                  <a:lnTo>
                    <a:pt x="382" y="69"/>
                  </a:lnTo>
                  <a:lnTo>
                    <a:pt x="392" y="81"/>
                  </a:lnTo>
                  <a:lnTo>
                    <a:pt x="400" y="94"/>
                  </a:lnTo>
                  <a:lnTo>
                    <a:pt x="409" y="109"/>
                  </a:lnTo>
                  <a:lnTo>
                    <a:pt x="416" y="125"/>
                  </a:lnTo>
                  <a:lnTo>
                    <a:pt x="421" y="143"/>
                  </a:lnTo>
                  <a:lnTo>
                    <a:pt x="426" y="161"/>
                  </a:lnTo>
                  <a:lnTo>
                    <a:pt x="431" y="181"/>
                  </a:lnTo>
                  <a:lnTo>
                    <a:pt x="434" y="203"/>
                  </a:lnTo>
                  <a:lnTo>
                    <a:pt x="436" y="228"/>
                  </a:lnTo>
                  <a:lnTo>
                    <a:pt x="436" y="253"/>
                  </a:lnTo>
                  <a:lnTo>
                    <a:pt x="436" y="274"/>
                  </a:lnTo>
                  <a:lnTo>
                    <a:pt x="121" y="274"/>
                  </a:lnTo>
                  <a:lnTo>
                    <a:pt x="122" y="284"/>
                  </a:lnTo>
                  <a:lnTo>
                    <a:pt x="124" y="295"/>
                  </a:lnTo>
                  <a:lnTo>
                    <a:pt x="126" y="306"/>
                  </a:lnTo>
                  <a:lnTo>
                    <a:pt x="129" y="319"/>
                  </a:lnTo>
                  <a:lnTo>
                    <a:pt x="133" y="331"/>
                  </a:lnTo>
                  <a:lnTo>
                    <a:pt x="140" y="343"/>
                  </a:lnTo>
                  <a:lnTo>
                    <a:pt x="148" y="354"/>
                  </a:lnTo>
                  <a:lnTo>
                    <a:pt x="159" y="365"/>
                  </a:lnTo>
                  <a:lnTo>
                    <a:pt x="165" y="369"/>
                  </a:lnTo>
                  <a:lnTo>
                    <a:pt x="171" y="373"/>
                  </a:lnTo>
                  <a:lnTo>
                    <a:pt x="179" y="378"/>
                  </a:lnTo>
                  <a:lnTo>
                    <a:pt x="188" y="381"/>
                  </a:lnTo>
                  <a:lnTo>
                    <a:pt x="196" y="383"/>
                  </a:lnTo>
                  <a:lnTo>
                    <a:pt x="207" y="385"/>
                  </a:lnTo>
                  <a:lnTo>
                    <a:pt x="217" y="386"/>
                  </a:lnTo>
                  <a:lnTo>
                    <a:pt x="229" y="386"/>
                  </a:lnTo>
                  <a:lnTo>
                    <a:pt x="242" y="385"/>
                  </a:lnTo>
                  <a:lnTo>
                    <a:pt x="254" y="383"/>
                  </a:lnTo>
                  <a:lnTo>
                    <a:pt x="266" y="379"/>
                  </a:lnTo>
                  <a:lnTo>
                    <a:pt x="277" y="373"/>
                  </a:lnTo>
                  <a:lnTo>
                    <a:pt x="283" y="370"/>
                  </a:lnTo>
                  <a:lnTo>
                    <a:pt x="287" y="366"/>
                  </a:lnTo>
                  <a:lnTo>
                    <a:pt x="291" y="362"/>
                  </a:lnTo>
                  <a:lnTo>
                    <a:pt x="295" y="358"/>
                  </a:lnTo>
                  <a:lnTo>
                    <a:pt x="299" y="353"/>
                  </a:lnTo>
                  <a:lnTo>
                    <a:pt x="302" y="348"/>
                  </a:lnTo>
                  <a:lnTo>
                    <a:pt x="305" y="342"/>
                  </a:lnTo>
                  <a:lnTo>
                    <a:pt x="307" y="337"/>
                  </a:lnTo>
                  <a:close/>
                  <a:moveTo>
                    <a:pt x="125" y="196"/>
                  </a:moveTo>
                  <a:lnTo>
                    <a:pt x="312" y="196"/>
                  </a:lnTo>
                  <a:lnTo>
                    <a:pt x="310" y="182"/>
                  </a:lnTo>
                  <a:lnTo>
                    <a:pt x="308" y="171"/>
                  </a:lnTo>
                  <a:lnTo>
                    <a:pt x="304" y="159"/>
                  </a:lnTo>
                  <a:lnTo>
                    <a:pt x="300" y="149"/>
                  </a:lnTo>
                  <a:lnTo>
                    <a:pt x="295" y="140"/>
                  </a:lnTo>
                  <a:lnTo>
                    <a:pt x="290" y="132"/>
                  </a:lnTo>
                  <a:lnTo>
                    <a:pt x="284" y="126"/>
                  </a:lnTo>
                  <a:lnTo>
                    <a:pt x="277" y="119"/>
                  </a:lnTo>
                  <a:lnTo>
                    <a:pt x="270" y="114"/>
                  </a:lnTo>
                  <a:lnTo>
                    <a:pt x="264" y="110"/>
                  </a:lnTo>
                  <a:lnTo>
                    <a:pt x="256" y="107"/>
                  </a:lnTo>
                  <a:lnTo>
                    <a:pt x="249" y="104"/>
                  </a:lnTo>
                  <a:lnTo>
                    <a:pt x="242" y="102"/>
                  </a:lnTo>
                  <a:lnTo>
                    <a:pt x="234" y="100"/>
                  </a:lnTo>
                  <a:lnTo>
                    <a:pt x="227" y="100"/>
                  </a:lnTo>
                  <a:lnTo>
                    <a:pt x="218" y="100"/>
                  </a:lnTo>
                  <a:lnTo>
                    <a:pt x="208" y="100"/>
                  </a:lnTo>
                  <a:lnTo>
                    <a:pt x="199" y="101"/>
                  </a:lnTo>
                  <a:lnTo>
                    <a:pt x="189" y="103"/>
                  </a:lnTo>
                  <a:lnTo>
                    <a:pt x="181" y="106"/>
                  </a:lnTo>
                  <a:lnTo>
                    <a:pt x="173" y="109"/>
                  </a:lnTo>
                  <a:lnTo>
                    <a:pt x="166" y="113"/>
                  </a:lnTo>
                  <a:lnTo>
                    <a:pt x="159" y="118"/>
                  </a:lnTo>
                  <a:lnTo>
                    <a:pt x="153" y="125"/>
                  </a:lnTo>
                  <a:lnTo>
                    <a:pt x="147" y="131"/>
                  </a:lnTo>
                  <a:lnTo>
                    <a:pt x="143" y="138"/>
                  </a:lnTo>
                  <a:lnTo>
                    <a:pt x="138" y="147"/>
                  </a:lnTo>
                  <a:lnTo>
                    <a:pt x="134" y="155"/>
                  </a:lnTo>
                  <a:lnTo>
                    <a:pt x="131" y="165"/>
                  </a:lnTo>
                  <a:lnTo>
                    <a:pt x="128" y="174"/>
                  </a:lnTo>
                  <a:lnTo>
                    <a:pt x="126" y="185"/>
                  </a:lnTo>
                  <a:lnTo>
                    <a:pt x="125" y="19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9" name="Freeform 22"/>
            <p:cNvSpPr>
              <a:spLocks/>
            </p:cNvSpPr>
            <p:nvPr userDrawn="1"/>
          </p:nvSpPr>
          <p:spPr bwMode="auto">
            <a:xfrm>
              <a:off x="7343776" y="6567488"/>
              <a:ext cx="79375" cy="139700"/>
            </a:xfrm>
            <a:custGeom>
              <a:avLst/>
              <a:gdLst/>
              <a:ahLst/>
              <a:cxnLst>
                <a:cxn ang="0">
                  <a:pos x="0" y="882"/>
                </a:cxn>
                <a:cxn ang="0">
                  <a:pos x="0" y="22"/>
                </a:cxn>
                <a:cxn ang="0">
                  <a:pos x="218" y="22"/>
                </a:cxn>
                <a:cxn ang="0">
                  <a:pos x="218" y="171"/>
                </a:cxn>
                <a:cxn ang="0">
                  <a:pos x="221" y="171"/>
                </a:cxn>
                <a:cxn ang="0">
                  <a:pos x="229" y="154"/>
                </a:cxn>
                <a:cxn ang="0">
                  <a:pos x="238" y="138"/>
                </a:cxn>
                <a:cxn ang="0">
                  <a:pos x="248" y="122"/>
                </a:cxn>
                <a:cxn ang="0">
                  <a:pos x="257" y="108"/>
                </a:cxn>
                <a:cxn ang="0">
                  <a:pos x="269" y="93"/>
                </a:cxn>
                <a:cxn ang="0">
                  <a:pos x="280" y="78"/>
                </a:cxn>
                <a:cxn ang="0">
                  <a:pos x="292" y="66"/>
                </a:cxn>
                <a:cxn ang="0">
                  <a:pos x="305" y="52"/>
                </a:cxn>
                <a:cxn ang="0">
                  <a:pos x="311" y="46"/>
                </a:cxn>
                <a:cxn ang="0">
                  <a:pos x="318" y="41"/>
                </a:cxn>
                <a:cxn ang="0">
                  <a:pos x="326" y="35"/>
                </a:cxn>
                <a:cxn ang="0">
                  <a:pos x="333" y="30"/>
                </a:cxn>
                <a:cxn ang="0">
                  <a:pos x="350" y="22"/>
                </a:cxn>
                <a:cxn ang="0">
                  <a:pos x="369" y="14"/>
                </a:cxn>
                <a:cxn ang="0">
                  <a:pos x="388" y="8"/>
                </a:cxn>
                <a:cxn ang="0">
                  <a:pos x="410" y="4"/>
                </a:cxn>
                <a:cxn ang="0">
                  <a:pos x="432" y="1"/>
                </a:cxn>
                <a:cxn ang="0">
                  <a:pos x="457" y="0"/>
                </a:cxn>
                <a:cxn ang="0">
                  <a:pos x="467" y="0"/>
                </a:cxn>
                <a:cxn ang="0">
                  <a:pos x="479" y="1"/>
                </a:cxn>
                <a:cxn ang="0">
                  <a:pos x="490" y="2"/>
                </a:cxn>
                <a:cxn ang="0">
                  <a:pos x="500" y="3"/>
                </a:cxn>
                <a:cxn ang="0">
                  <a:pos x="500" y="233"/>
                </a:cxn>
                <a:cxn ang="0">
                  <a:pos x="484" y="231"/>
                </a:cxn>
                <a:cxn ang="0">
                  <a:pos x="469" y="229"/>
                </a:cxn>
                <a:cxn ang="0">
                  <a:pos x="453" y="229"/>
                </a:cxn>
                <a:cxn ang="0">
                  <a:pos x="436" y="229"/>
                </a:cxn>
                <a:cxn ang="0">
                  <a:pos x="415" y="229"/>
                </a:cxn>
                <a:cxn ang="0">
                  <a:pos x="395" y="232"/>
                </a:cxn>
                <a:cxn ang="0">
                  <a:pos x="376" y="234"/>
                </a:cxn>
                <a:cxn ang="0">
                  <a:pos x="359" y="238"/>
                </a:cxn>
                <a:cxn ang="0">
                  <a:pos x="343" y="242"/>
                </a:cxn>
                <a:cxn ang="0">
                  <a:pos x="329" y="247"/>
                </a:cxn>
                <a:cxn ang="0">
                  <a:pos x="315" y="254"/>
                </a:cxn>
                <a:cxn ang="0">
                  <a:pos x="304" y="261"/>
                </a:cxn>
                <a:cxn ang="0">
                  <a:pos x="292" y="269"/>
                </a:cxn>
                <a:cxn ang="0">
                  <a:pos x="283" y="278"/>
                </a:cxn>
                <a:cxn ang="0">
                  <a:pos x="273" y="286"/>
                </a:cxn>
                <a:cxn ang="0">
                  <a:pos x="265" y="296"/>
                </a:cxn>
                <a:cxn ang="0">
                  <a:pos x="257" y="306"/>
                </a:cxn>
                <a:cxn ang="0">
                  <a:pos x="251" y="317"/>
                </a:cxn>
                <a:cxn ang="0">
                  <a:pos x="246" y="327"/>
                </a:cxn>
                <a:cxn ang="0">
                  <a:pos x="242" y="339"/>
                </a:cxn>
                <a:cxn ang="0">
                  <a:pos x="239" y="350"/>
                </a:cxn>
                <a:cxn ang="0">
                  <a:pos x="235" y="363"/>
                </a:cxn>
                <a:cxn ang="0">
                  <a:pos x="232" y="374"/>
                </a:cxn>
                <a:cxn ang="0">
                  <a:pos x="230" y="386"/>
                </a:cxn>
                <a:cxn ang="0">
                  <a:pos x="228" y="398"/>
                </a:cxn>
                <a:cxn ang="0">
                  <a:pos x="227" y="410"/>
                </a:cxn>
                <a:cxn ang="0">
                  <a:pos x="227" y="423"/>
                </a:cxn>
                <a:cxn ang="0">
                  <a:pos x="227" y="434"/>
                </a:cxn>
                <a:cxn ang="0">
                  <a:pos x="227" y="882"/>
                </a:cxn>
                <a:cxn ang="0">
                  <a:pos x="0" y="882"/>
                </a:cxn>
              </a:cxnLst>
              <a:rect l="0" t="0" r="r" b="b"/>
              <a:pathLst>
                <a:path w="500" h="882">
                  <a:moveTo>
                    <a:pt x="0" y="882"/>
                  </a:moveTo>
                  <a:lnTo>
                    <a:pt x="0" y="22"/>
                  </a:lnTo>
                  <a:lnTo>
                    <a:pt x="218" y="22"/>
                  </a:lnTo>
                  <a:lnTo>
                    <a:pt x="218" y="171"/>
                  </a:lnTo>
                  <a:lnTo>
                    <a:pt x="221" y="171"/>
                  </a:lnTo>
                  <a:lnTo>
                    <a:pt x="229" y="154"/>
                  </a:lnTo>
                  <a:lnTo>
                    <a:pt x="238" y="138"/>
                  </a:lnTo>
                  <a:lnTo>
                    <a:pt x="248" y="122"/>
                  </a:lnTo>
                  <a:lnTo>
                    <a:pt x="257" y="108"/>
                  </a:lnTo>
                  <a:lnTo>
                    <a:pt x="269" y="93"/>
                  </a:lnTo>
                  <a:lnTo>
                    <a:pt x="280" y="78"/>
                  </a:lnTo>
                  <a:lnTo>
                    <a:pt x="292" y="66"/>
                  </a:lnTo>
                  <a:lnTo>
                    <a:pt x="305" y="52"/>
                  </a:lnTo>
                  <a:lnTo>
                    <a:pt x="311" y="46"/>
                  </a:lnTo>
                  <a:lnTo>
                    <a:pt x="318" y="41"/>
                  </a:lnTo>
                  <a:lnTo>
                    <a:pt x="326" y="35"/>
                  </a:lnTo>
                  <a:lnTo>
                    <a:pt x="333" y="30"/>
                  </a:lnTo>
                  <a:lnTo>
                    <a:pt x="350" y="22"/>
                  </a:lnTo>
                  <a:lnTo>
                    <a:pt x="369" y="14"/>
                  </a:lnTo>
                  <a:lnTo>
                    <a:pt x="388" y="8"/>
                  </a:lnTo>
                  <a:lnTo>
                    <a:pt x="410" y="4"/>
                  </a:lnTo>
                  <a:lnTo>
                    <a:pt x="432" y="1"/>
                  </a:lnTo>
                  <a:lnTo>
                    <a:pt x="457" y="0"/>
                  </a:lnTo>
                  <a:lnTo>
                    <a:pt x="467" y="0"/>
                  </a:lnTo>
                  <a:lnTo>
                    <a:pt x="479" y="1"/>
                  </a:lnTo>
                  <a:lnTo>
                    <a:pt x="490" y="2"/>
                  </a:lnTo>
                  <a:lnTo>
                    <a:pt x="500" y="3"/>
                  </a:lnTo>
                  <a:lnTo>
                    <a:pt x="500" y="233"/>
                  </a:lnTo>
                  <a:lnTo>
                    <a:pt x="484" y="231"/>
                  </a:lnTo>
                  <a:lnTo>
                    <a:pt x="469" y="229"/>
                  </a:lnTo>
                  <a:lnTo>
                    <a:pt x="453" y="229"/>
                  </a:lnTo>
                  <a:lnTo>
                    <a:pt x="436" y="229"/>
                  </a:lnTo>
                  <a:lnTo>
                    <a:pt x="415" y="229"/>
                  </a:lnTo>
                  <a:lnTo>
                    <a:pt x="395" y="232"/>
                  </a:lnTo>
                  <a:lnTo>
                    <a:pt x="376" y="234"/>
                  </a:lnTo>
                  <a:lnTo>
                    <a:pt x="359" y="238"/>
                  </a:lnTo>
                  <a:lnTo>
                    <a:pt x="343" y="242"/>
                  </a:lnTo>
                  <a:lnTo>
                    <a:pt x="329" y="247"/>
                  </a:lnTo>
                  <a:lnTo>
                    <a:pt x="315" y="254"/>
                  </a:lnTo>
                  <a:lnTo>
                    <a:pt x="304" y="261"/>
                  </a:lnTo>
                  <a:lnTo>
                    <a:pt x="292" y="269"/>
                  </a:lnTo>
                  <a:lnTo>
                    <a:pt x="283" y="278"/>
                  </a:lnTo>
                  <a:lnTo>
                    <a:pt x="273" y="286"/>
                  </a:lnTo>
                  <a:lnTo>
                    <a:pt x="265" y="296"/>
                  </a:lnTo>
                  <a:lnTo>
                    <a:pt x="257" y="306"/>
                  </a:lnTo>
                  <a:lnTo>
                    <a:pt x="251" y="317"/>
                  </a:lnTo>
                  <a:lnTo>
                    <a:pt x="246" y="327"/>
                  </a:lnTo>
                  <a:lnTo>
                    <a:pt x="242" y="339"/>
                  </a:lnTo>
                  <a:lnTo>
                    <a:pt x="239" y="350"/>
                  </a:lnTo>
                  <a:lnTo>
                    <a:pt x="235" y="363"/>
                  </a:lnTo>
                  <a:lnTo>
                    <a:pt x="232" y="374"/>
                  </a:lnTo>
                  <a:lnTo>
                    <a:pt x="230" y="386"/>
                  </a:lnTo>
                  <a:lnTo>
                    <a:pt x="228" y="398"/>
                  </a:lnTo>
                  <a:lnTo>
                    <a:pt x="227" y="410"/>
                  </a:lnTo>
                  <a:lnTo>
                    <a:pt x="227" y="423"/>
                  </a:lnTo>
                  <a:lnTo>
                    <a:pt x="227" y="434"/>
                  </a:lnTo>
                  <a:lnTo>
                    <a:pt x="227" y="882"/>
                  </a:lnTo>
                  <a:lnTo>
                    <a:pt x="0" y="88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30" name="Freeform 23"/>
            <p:cNvSpPr>
              <a:spLocks noEditPoints="1"/>
            </p:cNvSpPr>
            <p:nvPr userDrawn="1"/>
          </p:nvSpPr>
          <p:spPr bwMode="auto">
            <a:xfrm>
              <a:off x="7432676" y="6565900"/>
              <a:ext cx="130175" cy="144463"/>
            </a:xfrm>
            <a:custGeom>
              <a:avLst/>
              <a:gdLst/>
              <a:ahLst/>
              <a:cxnLst>
                <a:cxn ang="0">
                  <a:pos x="790" y="678"/>
                </a:cxn>
                <a:cxn ang="0">
                  <a:pos x="744" y="760"/>
                </a:cxn>
                <a:cxn ang="0">
                  <a:pos x="684" y="821"/>
                </a:cxn>
                <a:cxn ang="0">
                  <a:pos x="617" y="864"/>
                </a:cxn>
                <a:cxn ang="0">
                  <a:pos x="542" y="890"/>
                </a:cxn>
                <a:cxn ang="0">
                  <a:pos x="466" y="903"/>
                </a:cxn>
                <a:cxn ang="0">
                  <a:pos x="370" y="902"/>
                </a:cxn>
                <a:cxn ang="0">
                  <a:pos x="260" y="881"/>
                </a:cxn>
                <a:cxn ang="0">
                  <a:pos x="186" y="849"/>
                </a:cxn>
                <a:cxn ang="0">
                  <a:pos x="143" y="820"/>
                </a:cxn>
                <a:cxn ang="0">
                  <a:pos x="105" y="782"/>
                </a:cxn>
                <a:cxn ang="0">
                  <a:pos x="57" y="713"/>
                </a:cxn>
                <a:cxn ang="0">
                  <a:pos x="33" y="657"/>
                </a:cxn>
                <a:cxn ang="0">
                  <a:pos x="15" y="592"/>
                </a:cxn>
                <a:cxn ang="0">
                  <a:pos x="0" y="434"/>
                </a:cxn>
                <a:cxn ang="0">
                  <a:pos x="12" y="323"/>
                </a:cxn>
                <a:cxn ang="0">
                  <a:pos x="32" y="251"/>
                </a:cxn>
                <a:cxn ang="0">
                  <a:pos x="65" y="178"/>
                </a:cxn>
                <a:cxn ang="0">
                  <a:pos x="117" y="110"/>
                </a:cxn>
                <a:cxn ang="0">
                  <a:pos x="189" y="53"/>
                </a:cxn>
                <a:cxn ang="0">
                  <a:pos x="234" y="30"/>
                </a:cxn>
                <a:cxn ang="0">
                  <a:pos x="347" y="4"/>
                </a:cxn>
                <a:cxn ang="0">
                  <a:pos x="457" y="1"/>
                </a:cxn>
                <a:cxn ang="0">
                  <a:pos x="547" y="18"/>
                </a:cxn>
                <a:cxn ang="0">
                  <a:pos x="615" y="46"/>
                </a:cxn>
                <a:cxn ang="0">
                  <a:pos x="659" y="72"/>
                </a:cxn>
                <a:cxn ang="0">
                  <a:pos x="716" y="129"/>
                </a:cxn>
                <a:cxn ang="0">
                  <a:pos x="766" y="203"/>
                </a:cxn>
                <a:cxn ang="0">
                  <a:pos x="790" y="266"/>
                </a:cxn>
                <a:cxn ang="0">
                  <a:pos x="807" y="341"/>
                </a:cxn>
                <a:cxn ang="0">
                  <a:pos x="817" y="473"/>
                </a:cxn>
                <a:cxn ang="0">
                  <a:pos x="231" y="551"/>
                </a:cxn>
                <a:cxn ang="0">
                  <a:pos x="250" y="621"/>
                </a:cxn>
                <a:cxn ang="0">
                  <a:pos x="277" y="664"/>
                </a:cxn>
                <a:cxn ang="0">
                  <a:pos x="320" y="700"/>
                </a:cxn>
                <a:cxn ang="0">
                  <a:pos x="387" y="720"/>
                </a:cxn>
                <a:cxn ang="0">
                  <a:pos x="453" y="722"/>
                </a:cxn>
                <a:cxn ang="0">
                  <a:pos x="498" y="710"/>
                </a:cxn>
                <a:cxn ang="0">
                  <a:pos x="538" y="687"/>
                </a:cxn>
                <a:cxn ang="0">
                  <a:pos x="565" y="651"/>
                </a:cxn>
                <a:cxn ang="0">
                  <a:pos x="233" y="367"/>
                </a:cxn>
                <a:cxn ang="0">
                  <a:pos x="569" y="299"/>
                </a:cxn>
                <a:cxn ang="0">
                  <a:pos x="538" y="241"/>
                </a:cxn>
                <a:cxn ang="0">
                  <a:pos x="506" y="215"/>
                </a:cxn>
                <a:cxn ang="0">
                  <a:pos x="452" y="190"/>
                </a:cxn>
                <a:cxn ang="0">
                  <a:pos x="390" y="186"/>
                </a:cxn>
                <a:cxn ang="0">
                  <a:pos x="324" y="204"/>
                </a:cxn>
                <a:cxn ang="0">
                  <a:pos x="275" y="246"/>
                </a:cxn>
                <a:cxn ang="0">
                  <a:pos x="245" y="307"/>
                </a:cxn>
              </a:cxnLst>
              <a:rect l="0" t="0" r="r" b="b"/>
              <a:pathLst>
                <a:path w="817" h="905">
                  <a:moveTo>
                    <a:pt x="575" y="630"/>
                  </a:moveTo>
                  <a:lnTo>
                    <a:pt x="808" y="630"/>
                  </a:lnTo>
                  <a:lnTo>
                    <a:pt x="799" y="655"/>
                  </a:lnTo>
                  <a:lnTo>
                    <a:pt x="790" y="678"/>
                  </a:lnTo>
                  <a:lnTo>
                    <a:pt x="780" y="701"/>
                  </a:lnTo>
                  <a:lnTo>
                    <a:pt x="769" y="722"/>
                  </a:lnTo>
                  <a:lnTo>
                    <a:pt x="757" y="741"/>
                  </a:lnTo>
                  <a:lnTo>
                    <a:pt x="744" y="760"/>
                  </a:lnTo>
                  <a:lnTo>
                    <a:pt x="730" y="777"/>
                  </a:lnTo>
                  <a:lnTo>
                    <a:pt x="715" y="793"/>
                  </a:lnTo>
                  <a:lnTo>
                    <a:pt x="701" y="807"/>
                  </a:lnTo>
                  <a:lnTo>
                    <a:pt x="684" y="821"/>
                  </a:lnTo>
                  <a:lnTo>
                    <a:pt x="668" y="834"/>
                  </a:lnTo>
                  <a:lnTo>
                    <a:pt x="651" y="845"/>
                  </a:lnTo>
                  <a:lnTo>
                    <a:pt x="633" y="855"/>
                  </a:lnTo>
                  <a:lnTo>
                    <a:pt x="617" y="864"/>
                  </a:lnTo>
                  <a:lnTo>
                    <a:pt x="598" y="872"/>
                  </a:lnTo>
                  <a:lnTo>
                    <a:pt x="579" y="879"/>
                  </a:lnTo>
                  <a:lnTo>
                    <a:pt x="561" y="885"/>
                  </a:lnTo>
                  <a:lnTo>
                    <a:pt x="542" y="890"/>
                  </a:lnTo>
                  <a:lnTo>
                    <a:pt x="523" y="895"/>
                  </a:lnTo>
                  <a:lnTo>
                    <a:pt x="504" y="899"/>
                  </a:lnTo>
                  <a:lnTo>
                    <a:pt x="485" y="902"/>
                  </a:lnTo>
                  <a:lnTo>
                    <a:pt x="466" y="903"/>
                  </a:lnTo>
                  <a:lnTo>
                    <a:pt x="447" y="904"/>
                  </a:lnTo>
                  <a:lnTo>
                    <a:pt x="429" y="905"/>
                  </a:lnTo>
                  <a:lnTo>
                    <a:pt x="399" y="904"/>
                  </a:lnTo>
                  <a:lnTo>
                    <a:pt x="370" y="902"/>
                  </a:lnTo>
                  <a:lnTo>
                    <a:pt x="340" y="899"/>
                  </a:lnTo>
                  <a:lnTo>
                    <a:pt x="313" y="895"/>
                  </a:lnTo>
                  <a:lnTo>
                    <a:pt x="286" y="888"/>
                  </a:lnTo>
                  <a:lnTo>
                    <a:pt x="260" y="881"/>
                  </a:lnTo>
                  <a:lnTo>
                    <a:pt x="234" y="871"/>
                  </a:lnTo>
                  <a:lnTo>
                    <a:pt x="210" y="861"/>
                  </a:lnTo>
                  <a:lnTo>
                    <a:pt x="198" y="856"/>
                  </a:lnTo>
                  <a:lnTo>
                    <a:pt x="186" y="849"/>
                  </a:lnTo>
                  <a:lnTo>
                    <a:pt x="176" y="843"/>
                  </a:lnTo>
                  <a:lnTo>
                    <a:pt x="164" y="836"/>
                  </a:lnTo>
                  <a:lnTo>
                    <a:pt x="153" y="827"/>
                  </a:lnTo>
                  <a:lnTo>
                    <a:pt x="143" y="820"/>
                  </a:lnTo>
                  <a:lnTo>
                    <a:pt x="134" y="812"/>
                  </a:lnTo>
                  <a:lnTo>
                    <a:pt x="123" y="802"/>
                  </a:lnTo>
                  <a:lnTo>
                    <a:pt x="115" y="793"/>
                  </a:lnTo>
                  <a:lnTo>
                    <a:pt x="105" y="782"/>
                  </a:lnTo>
                  <a:lnTo>
                    <a:pt x="97" y="773"/>
                  </a:lnTo>
                  <a:lnTo>
                    <a:pt x="88" y="761"/>
                  </a:lnTo>
                  <a:lnTo>
                    <a:pt x="72" y="738"/>
                  </a:lnTo>
                  <a:lnTo>
                    <a:pt x="57" y="713"/>
                  </a:lnTo>
                  <a:lnTo>
                    <a:pt x="51" y="700"/>
                  </a:lnTo>
                  <a:lnTo>
                    <a:pt x="44" y="687"/>
                  </a:lnTo>
                  <a:lnTo>
                    <a:pt x="38" y="672"/>
                  </a:lnTo>
                  <a:lnTo>
                    <a:pt x="33" y="657"/>
                  </a:lnTo>
                  <a:lnTo>
                    <a:pt x="27" y="642"/>
                  </a:lnTo>
                  <a:lnTo>
                    <a:pt x="23" y="626"/>
                  </a:lnTo>
                  <a:lnTo>
                    <a:pt x="19" y="609"/>
                  </a:lnTo>
                  <a:lnTo>
                    <a:pt x="15" y="592"/>
                  </a:lnTo>
                  <a:lnTo>
                    <a:pt x="9" y="556"/>
                  </a:lnTo>
                  <a:lnTo>
                    <a:pt x="4" y="518"/>
                  </a:lnTo>
                  <a:lnTo>
                    <a:pt x="1" y="477"/>
                  </a:lnTo>
                  <a:lnTo>
                    <a:pt x="0" y="434"/>
                  </a:lnTo>
                  <a:lnTo>
                    <a:pt x="0" y="412"/>
                  </a:lnTo>
                  <a:lnTo>
                    <a:pt x="2" y="386"/>
                  </a:lnTo>
                  <a:lnTo>
                    <a:pt x="6" y="356"/>
                  </a:lnTo>
                  <a:lnTo>
                    <a:pt x="12" y="323"/>
                  </a:lnTo>
                  <a:lnTo>
                    <a:pt x="15" y="305"/>
                  </a:lnTo>
                  <a:lnTo>
                    <a:pt x="20" y="287"/>
                  </a:lnTo>
                  <a:lnTo>
                    <a:pt x="25" y="269"/>
                  </a:lnTo>
                  <a:lnTo>
                    <a:pt x="32" y="251"/>
                  </a:lnTo>
                  <a:lnTo>
                    <a:pt x="38" y="233"/>
                  </a:lnTo>
                  <a:lnTo>
                    <a:pt x="46" y="215"/>
                  </a:lnTo>
                  <a:lnTo>
                    <a:pt x="55" y="197"/>
                  </a:lnTo>
                  <a:lnTo>
                    <a:pt x="65" y="178"/>
                  </a:lnTo>
                  <a:lnTo>
                    <a:pt x="76" y="160"/>
                  </a:lnTo>
                  <a:lnTo>
                    <a:pt x="88" y="142"/>
                  </a:lnTo>
                  <a:lnTo>
                    <a:pt x="102" y="126"/>
                  </a:lnTo>
                  <a:lnTo>
                    <a:pt x="117" y="110"/>
                  </a:lnTo>
                  <a:lnTo>
                    <a:pt x="132" y="94"/>
                  </a:lnTo>
                  <a:lnTo>
                    <a:pt x="150" y="79"/>
                  </a:lnTo>
                  <a:lnTo>
                    <a:pt x="169" y="66"/>
                  </a:lnTo>
                  <a:lnTo>
                    <a:pt x="189" y="53"/>
                  </a:lnTo>
                  <a:lnTo>
                    <a:pt x="200" y="47"/>
                  </a:lnTo>
                  <a:lnTo>
                    <a:pt x="211" y="41"/>
                  </a:lnTo>
                  <a:lnTo>
                    <a:pt x="223" y="35"/>
                  </a:lnTo>
                  <a:lnTo>
                    <a:pt x="234" y="30"/>
                  </a:lnTo>
                  <a:lnTo>
                    <a:pt x="260" y="22"/>
                  </a:lnTo>
                  <a:lnTo>
                    <a:pt x="287" y="14"/>
                  </a:lnTo>
                  <a:lnTo>
                    <a:pt x="315" y="8"/>
                  </a:lnTo>
                  <a:lnTo>
                    <a:pt x="347" y="4"/>
                  </a:lnTo>
                  <a:lnTo>
                    <a:pt x="378" y="1"/>
                  </a:lnTo>
                  <a:lnTo>
                    <a:pt x="413" y="0"/>
                  </a:lnTo>
                  <a:lnTo>
                    <a:pt x="435" y="0"/>
                  </a:lnTo>
                  <a:lnTo>
                    <a:pt x="457" y="1"/>
                  </a:lnTo>
                  <a:lnTo>
                    <a:pt x="479" y="4"/>
                  </a:lnTo>
                  <a:lnTo>
                    <a:pt x="502" y="7"/>
                  </a:lnTo>
                  <a:lnTo>
                    <a:pt x="524" y="12"/>
                  </a:lnTo>
                  <a:lnTo>
                    <a:pt x="547" y="18"/>
                  </a:lnTo>
                  <a:lnTo>
                    <a:pt x="570" y="26"/>
                  </a:lnTo>
                  <a:lnTo>
                    <a:pt x="593" y="35"/>
                  </a:lnTo>
                  <a:lnTo>
                    <a:pt x="605" y="39"/>
                  </a:lnTo>
                  <a:lnTo>
                    <a:pt x="615" y="46"/>
                  </a:lnTo>
                  <a:lnTo>
                    <a:pt x="627" y="51"/>
                  </a:lnTo>
                  <a:lnTo>
                    <a:pt x="638" y="57"/>
                  </a:lnTo>
                  <a:lnTo>
                    <a:pt x="648" y="65"/>
                  </a:lnTo>
                  <a:lnTo>
                    <a:pt x="659" y="72"/>
                  </a:lnTo>
                  <a:lnTo>
                    <a:pt x="669" y="80"/>
                  </a:lnTo>
                  <a:lnTo>
                    <a:pt x="678" y="89"/>
                  </a:lnTo>
                  <a:lnTo>
                    <a:pt x="698" y="108"/>
                  </a:lnTo>
                  <a:lnTo>
                    <a:pt x="716" y="129"/>
                  </a:lnTo>
                  <a:lnTo>
                    <a:pt x="734" y="151"/>
                  </a:lnTo>
                  <a:lnTo>
                    <a:pt x="750" y="176"/>
                  </a:lnTo>
                  <a:lnTo>
                    <a:pt x="758" y="188"/>
                  </a:lnTo>
                  <a:lnTo>
                    <a:pt x="766" y="203"/>
                  </a:lnTo>
                  <a:lnTo>
                    <a:pt x="772" y="218"/>
                  </a:lnTo>
                  <a:lnTo>
                    <a:pt x="778" y="233"/>
                  </a:lnTo>
                  <a:lnTo>
                    <a:pt x="785" y="249"/>
                  </a:lnTo>
                  <a:lnTo>
                    <a:pt x="790" y="266"/>
                  </a:lnTo>
                  <a:lnTo>
                    <a:pt x="795" y="283"/>
                  </a:lnTo>
                  <a:lnTo>
                    <a:pt x="799" y="302"/>
                  </a:lnTo>
                  <a:lnTo>
                    <a:pt x="803" y="321"/>
                  </a:lnTo>
                  <a:lnTo>
                    <a:pt x="807" y="341"/>
                  </a:lnTo>
                  <a:lnTo>
                    <a:pt x="810" y="361"/>
                  </a:lnTo>
                  <a:lnTo>
                    <a:pt x="812" y="381"/>
                  </a:lnTo>
                  <a:lnTo>
                    <a:pt x="816" y="426"/>
                  </a:lnTo>
                  <a:lnTo>
                    <a:pt x="817" y="473"/>
                  </a:lnTo>
                  <a:lnTo>
                    <a:pt x="817" y="514"/>
                  </a:lnTo>
                  <a:lnTo>
                    <a:pt x="227" y="514"/>
                  </a:lnTo>
                  <a:lnTo>
                    <a:pt x="228" y="532"/>
                  </a:lnTo>
                  <a:lnTo>
                    <a:pt x="231" y="551"/>
                  </a:lnTo>
                  <a:lnTo>
                    <a:pt x="235" y="573"/>
                  </a:lnTo>
                  <a:lnTo>
                    <a:pt x="242" y="597"/>
                  </a:lnTo>
                  <a:lnTo>
                    <a:pt x="245" y="609"/>
                  </a:lnTo>
                  <a:lnTo>
                    <a:pt x="250" y="621"/>
                  </a:lnTo>
                  <a:lnTo>
                    <a:pt x="255" y="632"/>
                  </a:lnTo>
                  <a:lnTo>
                    <a:pt x="262" y="643"/>
                  </a:lnTo>
                  <a:lnTo>
                    <a:pt x="269" y="653"/>
                  </a:lnTo>
                  <a:lnTo>
                    <a:pt x="277" y="664"/>
                  </a:lnTo>
                  <a:lnTo>
                    <a:pt x="287" y="674"/>
                  </a:lnTo>
                  <a:lnTo>
                    <a:pt x="296" y="684"/>
                  </a:lnTo>
                  <a:lnTo>
                    <a:pt x="308" y="692"/>
                  </a:lnTo>
                  <a:lnTo>
                    <a:pt x="320" y="700"/>
                  </a:lnTo>
                  <a:lnTo>
                    <a:pt x="335" y="707"/>
                  </a:lnTo>
                  <a:lnTo>
                    <a:pt x="351" y="713"/>
                  </a:lnTo>
                  <a:lnTo>
                    <a:pt x="368" y="717"/>
                  </a:lnTo>
                  <a:lnTo>
                    <a:pt x="387" y="720"/>
                  </a:lnTo>
                  <a:lnTo>
                    <a:pt x="408" y="722"/>
                  </a:lnTo>
                  <a:lnTo>
                    <a:pt x="429" y="724"/>
                  </a:lnTo>
                  <a:lnTo>
                    <a:pt x="441" y="724"/>
                  </a:lnTo>
                  <a:lnTo>
                    <a:pt x="453" y="722"/>
                  </a:lnTo>
                  <a:lnTo>
                    <a:pt x="464" y="720"/>
                  </a:lnTo>
                  <a:lnTo>
                    <a:pt x="476" y="717"/>
                  </a:lnTo>
                  <a:lnTo>
                    <a:pt x="487" y="714"/>
                  </a:lnTo>
                  <a:lnTo>
                    <a:pt x="498" y="710"/>
                  </a:lnTo>
                  <a:lnTo>
                    <a:pt x="508" y="706"/>
                  </a:lnTo>
                  <a:lnTo>
                    <a:pt x="519" y="699"/>
                  </a:lnTo>
                  <a:lnTo>
                    <a:pt x="528" y="693"/>
                  </a:lnTo>
                  <a:lnTo>
                    <a:pt x="538" y="687"/>
                  </a:lnTo>
                  <a:lnTo>
                    <a:pt x="546" y="678"/>
                  </a:lnTo>
                  <a:lnTo>
                    <a:pt x="554" y="670"/>
                  </a:lnTo>
                  <a:lnTo>
                    <a:pt x="560" y="662"/>
                  </a:lnTo>
                  <a:lnTo>
                    <a:pt x="565" y="651"/>
                  </a:lnTo>
                  <a:lnTo>
                    <a:pt x="570" y="641"/>
                  </a:lnTo>
                  <a:lnTo>
                    <a:pt x="575" y="630"/>
                  </a:lnTo>
                  <a:lnTo>
                    <a:pt x="575" y="630"/>
                  </a:lnTo>
                  <a:close/>
                  <a:moveTo>
                    <a:pt x="233" y="367"/>
                  </a:moveTo>
                  <a:lnTo>
                    <a:pt x="584" y="367"/>
                  </a:lnTo>
                  <a:lnTo>
                    <a:pt x="581" y="342"/>
                  </a:lnTo>
                  <a:lnTo>
                    <a:pt x="576" y="319"/>
                  </a:lnTo>
                  <a:lnTo>
                    <a:pt x="569" y="299"/>
                  </a:lnTo>
                  <a:lnTo>
                    <a:pt x="562" y="280"/>
                  </a:lnTo>
                  <a:lnTo>
                    <a:pt x="552" y="263"/>
                  </a:lnTo>
                  <a:lnTo>
                    <a:pt x="543" y="247"/>
                  </a:lnTo>
                  <a:lnTo>
                    <a:pt x="538" y="241"/>
                  </a:lnTo>
                  <a:lnTo>
                    <a:pt x="531" y="235"/>
                  </a:lnTo>
                  <a:lnTo>
                    <a:pt x="526" y="229"/>
                  </a:lnTo>
                  <a:lnTo>
                    <a:pt x="519" y="224"/>
                  </a:lnTo>
                  <a:lnTo>
                    <a:pt x="506" y="215"/>
                  </a:lnTo>
                  <a:lnTo>
                    <a:pt x="493" y="206"/>
                  </a:lnTo>
                  <a:lnTo>
                    <a:pt x="479" y="200"/>
                  </a:lnTo>
                  <a:lnTo>
                    <a:pt x="465" y="194"/>
                  </a:lnTo>
                  <a:lnTo>
                    <a:pt x="452" y="190"/>
                  </a:lnTo>
                  <a:lnTo>
                    <a:pt x="438" y="187"/>
                  </a:lnTo>
                  <a:lnTo>
                    <a:pt x="423" y="185"/>
                  </a:lnTo>
                  <a:lnTo>
                    <a:pt x="410" y="185"/>
                  </a:lnTo>
                  <a:lnTo>
                    <a:pt x="390" y="186"/>
                  </a:lnTo>
                  <a:lnTo>
                    <a:pt x="372" y="188"/>
                  </a:lnTo>
                  <a:lnTo>
                    <a:pt x="355" y="193"/>
                  </a:lnTo>
                  <a:lnTo>
                    <a:pt x="338" y="198"/>
                  </a:lnTo>
                  <a:lnTo>
                    <a:pt x="324" y="204"/>
                  </a:lnTo>
                  <a:lnTo>
                    <a:pt x="310" y="213"/>
                  </a:lnTo>
                  <a:lnTo>
                    <a:pt x="297" y="222"/>
                  </a:lnTo>
                  <a:lnTo>
                    <a:pt x="286" y="234"/>
                  </a:lnTo>
                  <a:lnTo>
                    <a:pt x="275" y="246"/>
                  </a:lnTo>
                  <a:lnTo>
                    <a:pt x="267" y="260"/>
                  </a:lnTo>
                  <a:lnTo>
                    <a:pt x="258" y="274"/>
                  </a:lnTo>
                  <a:lnTo>
                    <a:pt x="251" y="290"/>
                  </a:lnTo>
                  <a:lnTo>
                    <a:pt x="245" y="307"/>
                  </a:lnTo>
                  <a:lnTo>
                    <a:pt x="240" y="326"/>
                  </a:lnTo>
                  <a:lnTo>
                    <a:pt x="236" y="346"/>
                  </a:lnTo>
                  <a:lnTo>
                    <a:pt x="233" y="36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31" name="Freeform 24"/>
            <p:cNvSpPr>
              <a:spLocks noEditPoints="1"/>
            </p:cNvSpPr>
            <p:nvPr userDrawn="1"/>
          </p:nvSpPr>
          <p:spPr bwMode="auto">
            <a:xfrm>
              <a:off x="7577138" y="6565900"/>
              <a:ext cx="127000" cy="144463"/>
            </a:xfrm>
            <a:custGeom>
              <a:avLst/>
              <a:gdLst/>
              <a:ahLst/>
              <a:cxnLst>
                <a:cxn ang="0">
                  <a:pos x="762" y="789"/>
                </a:cxn>
                <a:cxn ang="0">
                  <a:pos x="778" y="828"/>
                </a:cxn>
                <a:cxn ang="0">
                  <a:pos x="801" y="847"/>
                </a:cxn>
                <a:cxn ang="0">
                  <a:pos x="554" y="856"/>
                </a:cxn>
                <a:cxn ang="0">
                  <a:pos x="542" y="797"/>
                </a:cxn>
                <a:cxn ang="0">
                  <a:pos x="497" y="822"/>
                </a:cxn>
                <a:cxn ang="0">
                  <a:pos x="423" y="872"/>
                </a:cxn>
                <a:cxn ang="0">
                  <a:pos x="315" y="901"/>
                </a:cxn>
                <a:cxn ang="0">
                  <a:pos x="228" y="903"/>
                </a:cxn>
                <a:cxn ang="0">
                  <a:pos x="152" y="885"/>
                </a:cxn>
                <a:cxn ang="0">
                  <a:pos x="82" y="846"/>
                </a:cxn>
                <a:cxn ang="0">
                  <a:pos x="31" y="784"/>
                </a:cxn>
                <a:cxn ang="0">
                  <a:pos x="3" y="696"/>
                </a:cxn>
                <a:cxn ang="0">
                  <a:pos x="4" y="609"/>
                </a:cxn>
                <a:cxn ang="0">
                  <a:pos x="19" y="543"/>
                </a:cxn>
                <a:cxn ang="0">
                  <a:pos x="48" y="490"/>
                </a:cxn>
                <a:cxn ang="0">
                  <a:pos x="109" y="432"/>
                </a:cxn>
                <a:cxn ang="0">
                  <a:pos x="224" y="385"/>
                </a:cxn>
                <a:cxn ang="0">
                  <a:pos x="495" y="338"/>
                </a:cxn>
                <a:cxn ang="0">
                  <a:pos x="526" y="311"/>
                </a:cxn>
                <a:cxn ang="0">
                  <a:pos x="534" y="269"/>
                </a:cxn>
                <a:cxn ang="0">
                  <a:pos x="519" y="225"/>
                </a:cxn>
                <a:cxn ang="0">
                  <a:pos x="489" y="199"/>
                </a:cxn>
                <a:cxn ang="0">
                  <a:pos x="450" y="185"/>
                </a:cxn>
                <a:cxn ang="0">
                  <a:pos x="366" y="182"/>
                </a:cxn>
                <a:cxn ang="0">
                  <a:pos x="292" y="205"/>
                </a:cxn>
                <a:cxn ang="0">
                  <a:pos x="259" y="250"/>
                </a:cxn>
                <a:cxn ang="0">
                  <a:pos x="246" y="301"/>
                </a:cxn>
                <a:cxn ang="0">
                  <a:pos x="53" y="186"/>
                </a:cxn>
                <a:cxn ang="0">
                  <a:pos x="93" y="114"/>
                </a:cxn>
                <a:cxn ang="0">
                  <a:pos x="164" y="51"/>
                </a:cxn>
                <a:cxn ang="0">
                  <a:pos x="261" y="14"/>
                </a:cxn>
                <a:cxn ang="0">
                  <a:pos x="368" y="1"/>
                </a:cxn>
                <a:cxn ang="0">
                  <a:pos x="462" y="2"/>
                </a:cxn>
                <a:cxn ang="0">
                  <a:pos x="556" y="17"/>
                </a:cxn>
                <a:cxn ang="0">
                  <a:pos x="647" y="54"/>
                </a:cxn>
                <a:cxn ang="0">
                  <a:pos x="708" y="105"/>
                </a:cxn>
                <a:cxn ang="0">
                  <a:pos x="734" y="148"/>
                </a:cxn>
                <a:cxn ang="0">
                  <a:pos x="751" y="200"/>
                </a:cxn>
                <a:cxn ang="0">
                  <a:pos x="534" y="463"/>
                </a:cxn>
                <a:cxn ang="0">
                  <a:pos x="465" y="494"/>
                </a:cxn>
                <a:cxn ang="0">
                  <a:pos x="349" y="516"/>
                </a:cxn>
                <a:cxn ang="0">
                  <a:pos x="283" y="539"/>
                </a:cxn>
                <a:cxn ang="0">
                  <a:pos x="239" y="582"/>
                </a:cxn>
                <a:cxn ang="0">
                  <a:pos x="228" y="654"/>
                </a:cxn>
                <a:cxn ang="0">
                  <a:pos x="248" y="708"/>
                </a:cxn>
                <a:cxn ang="0">
                  <a:pos x="288" y="735"/>
                </a:cxn>
                <a:cxn ang="0">
                  <a:pos x="332" y="743"/>
                </a:cxn>
                <a:cxn ang="0">
                  <a:pos x="423" y="726"/>
                </a:cxn>
                <a:cxn ang="0">
                  <a:pos x="497" y="673"/>
                </a:cxn>
                <a:cxn ang="0">
                  <a:pos x="533" y="593"/>
                </a:cxn>
              </a:cxnLst>
              <a:rect l="0" t="0" r="r" b="b"/>
              <a:pathLst>
                <a:path w="806" h="905">
                  <a:moveTo>
                    <a:pt x="755" y="248"/>
                  </a:moveTo>
                  <a:lnTo>
                    <a:pt x="755" y="714"/>
                  </a:lnTo>
                  <a:lnTo>
                    <a:pt x="756" y="749"/>
                  </a:lnTo>
                  <a:lnTo>
                    <a:pt x="760" y="777"/>
                  </a:lnTo>
                  <a:lnTo>
                    <a:pt x="762" y="789"/>
                  </a:lnTo>
                  <a:lnTo>
                    <a:pt x="764" y="799"/>
                  </a:lnTo>
                  <a:lnTo>
                    <a:pt x="767" y="808"/>
                  </a:lnTo>
                  <a:lnTo>
                    <a:pt x="770" y="816"/>
                  </a:lnTo>
                  <a:lnTo>
                    <a:pt x="774" y="822"/>
                  </a:lnTo>
                  <a:lnTo>
                    <a:pt x="778" y="828"/>
                  </a:lnTo>
                  <a:lnTo>
                    <a:pt x="783" y="834"/>
                  </a:lnTo>
                  <a:lnTo>
                    <a:pt x="787" y="838"/>
                  </a:lnTo>
                  <a:lnTo>
                    <a:pt x="791" y="841"/>
                  </a:lnTo>
                  <a:lnTo>
                    <a:pt x="795" y="844"/>
                  </a:lnTo>
                  <a:lnTo>
                    <a:pt x="801" y="847"/>
                  </a:lnTo>
                  <a:lnTo>
                    <a:pt x="806" y="848"/>
                  </a:lnTo>
                  <a:lnTo>
                    <a:pt x="806" y="882"/>
                  </a:lnTo>
                  <a:lnTo>
                    <a:pt x="561" y="882"/>
                  </a:lnTo>
                  <a:lnTo>
                    <a:pt x="557" y="868"/>
                  </a:lnTo>
                  <a:lnTo>
                    <a:pt x="554" y="856"/>
                  </a:lnTo>
                  <a:lnTo>
                    <a:pt x="551" y="845"/>
                  </a:lnTo>
                  <a:lnTo>
                    <a:pt x="549" y="835"/>
                  </a:lnTo>
                  <a:lnTo>
                    <a:pt x="546" y="824"/>
                  </a:lnTo>
                  <a:lnTo>
                    <a:pt x="544" y="812"/>
                  </a:lnTo>
                  <a:lnTo>
                    <a:pt x="542" y="797"/>
                  </a:lnTo>
                  <a:lnTo>
                    <a:pt x="540" y="780"/>
                  </a:lnTo>
                  <a:lnTo>
                    <a:pt x="531" y="792"/>
                  </a:lnTo>
                  <a:lnTo>
                    <a:pt x="520" y="802"/>
                  </a:lnTo>
                  <a:lnTo>
                    <a:pt x="509" y="812"/>
                  </a:lnTo>
                  <a:lnTo>
                    <a:pt x="497" y="822"/>
                  </a:lnTo>
                  <a:lnTo>
                    <a:pt x="483" y="833"/>
                  </a:lnTo>
                  <a:lnTo>
                    <a:pt x="470" y="843"/>
                  </a:lnTo>
                  <a:lnTo>
                    <a:pt x="455" y="853"/>
                  </a:lnTo>
                  <a:lnTo>
                    <a:pt x="439" y="863"/>
                  </a:lnTo>
                  <a:lnTo>
                    <a:pt x="423" y="872"/>
                  </a:lnTo>
                  <a:lnTo>
                    <a:pt x="405" y="880"/>
                  </a:lnTo>
                  <a:lnTo>
                    <a:pt x="385" y="887"/>
                  </a:lnTo>
                  <a:lnTo>
                    <a:pt x="364" y="893"/>
                  </a:lnTo>
                  <a:lnTo>
                    <a:pt x="341" y="898"/>
                  </a:lnTo>
                  <a:lnTo>
                    <a:pt x="315" y="901"/>
                  </a:lnTo>
                  <a:lnTo>
                    <a:pt x="290" y="904"/>
                  </a:lnTo>
                  <a:lnTo>
                    <a:pt x="262" y="905"/>
                  </a:lnTo>
                  <a:lnTo>
                    <a:pt x="260" y="905"/>
                  </a:lnTo>
                  <a:lnTo>
                    <a:pt x="244" y="905"/>
                  </a:lnTo>
                  <a:lnTo>
                    <a:pt x="228" y="903"/>
                  </a:lnTo>
                  <a:lnTo>
                    <a:pt x="213" y="902"/>
                  </a:lnTo>
                  <a:lnTo>
                    <a:pt x="197" y="899"/>
                  </a:lnTo>
                  <a:lnTo>
                    <a:pt x="182" y="895"/>
                  </a:lnTo>
                  <a:lnTo>
                    <a:pt x="166" y="890"/>
                  </a:lnTo>
                  <a:lnTo>
                    <a:pt x="152" y="885"/>
                  </a:lnTo>
                  <a:lnTo>
                    <a:pt x="137" y="880"/>
                  </a:lnTo>
                  <a:lnTo>
                    <a:pt x="122" y="872"/>
                  </a:lnTo>
                  <a:lnTo>
                    <a:pt x="109" y="865"/>
                  </a:lnTo>
                  <a:lnTo>
                    <a:pt x="95" y="856"/>
                  </a:lnTo>
                  <a:lnTo>
                    <a:pt x="82" y="846"/>
                  </a:lnTo>
                  <a:lnTo>
                    <a:pt x="71" y="836"/>
                  </a:lnTo>
                  <a:lnTo>
                    <a:pt x="59" y="824"/>
                  </a:lnTo>
                  <a:lnTo>
                    <a:pt x="49" y="812"/>
                  </a:lnTo>
                  <a:lnTo>
                    <a:pt x="39" y="798"/>
                  </a:lnTo>
                  <a:lnTo>
                    <a:pt x="31" y="784"/>
                  </a:lnTo>
                  <a:lnTo>
                    <a:pt x="22" y="769"/>
                  </a:lnTo>
                  <a:lnTo>
                    <a:pt x="16" y="752"/>
                  </a:lnTo>
                  <a:lnTo>
                    <a:pt x="11" y="735"/>
                  </a:lnTo>
                  <a:lnTo>
                    <a:pt x="7" y="716"/>
                  </a:lnTo>
                  <a:lnTo>
                    <a:pt x="3" y="696"/>
                  </a:lnTo>
                  <a:lnTo>
                    <a:pt x="1" y="676"/>
                  </a:lnTo>
                  <a:lnTo>
                    <a:pt x="0" y="654"/>
                  </a:lnTo>
                  <a:lnTo>
                    <a:pt x="0" y="639"/>
                  </a:lnTo>
                  <a:lnTo>
                    <a:pt x="1" y="624"/>
                  </a:lnTo>
                  <a:lnTo>
                    <a:pt x="4" y="609"/>
                  </a:lnTo>
                  <a:lnTo>
                    <a:pt x="6" y="596"/>
                  </a:lnTo>
                  <a:lnTo>
                    <a:pt x="8" y="582"/>
                  </a:lnTo>
                  <a:lnTo>
                    <a:pt x="11" y="568"/>
                  </a:lnTo>
                  <a:lnTo>
                    <a:pt x="15" y="556"/>
                  </a:lnTo>
                  <a:lnTo>
                    <a:pt x="19" y="543"/>
                  </a:lnTo>
                  <a:lnTo>
                    <a:pt x="24" y="532"/>
                  </a:lnTo>
                  <a:lnTo>
                    <a:pt x="29" y="520"/>
                  </a:lnTo>
                  <a:lnTo>
                    <a:pt x="35" y="509"/>
                  </a:lnTo>
                  <a:lnTo>
                    <a:pt x="41" y="499"/>
                  </a:lnTo>
                  <a:lnTo>
                    <a:pt x="48" y="490"/>
                  </a:lnTo>
                  <a:lnTo>
                    <a:pt x="55" y="479"/>
                  </a:lnTo>
                  <a:lnTo>
                    <a:pt x="63" y="471"/>
                  </a:lnTo>
                  <a:lnTo>
                    <a:pt x="72" y="462"/>
                  </a:lnTo>
                  <a:lnTo>
                    <a:pt x="90" y="445"/>
                  </a:lnTo>
                  <a:lnTo>
                    <a:pt x="109" y="432"/>
                  </a:lnTo>
                  <a:lnTo>
                    <a:pt x="130" y="419"/>
                  </a:lnTo>
                  <a:lnTo>
                    <a:pt x="151" y="408"/>
                  </a:lnTo>
                  <a:lnTo>
                    <a:pt x="174" y="398"/>
                  </a:lnTo>
                  <a:lnTo>
                    <a:pt x="199" y="391"/>
                  </a:lnTo>
                  <a:lnTo>
                    <a:pt x="224" y="385"/>
                  </a:lnTo>
                  <a:lnTo>
                    <a:pt x="251" y="379"/>
                  </a:lnTo>
                  <a:lnTo>
                    <a:pt x="455" y="349"/>
                  </a:lnTo>
                  <a:lnTo>
                    <a:pt x="469" y="347"/>
                  </a:lnTo>
                  <a:lnTo>
                    <a:pt x="482" y="343"/>
                  </a:lnTo>
                  <a:lnTo>
                    <a:pt x="495" y="338"/>
                  </a:lnTo>
                  <a:lnTo>
                    <a:pt x="508" y="331"/>
                  </a:lnTo>
                  <a:lnTo>
                    <a:pt x="514" y="327"/>
                  </a:lnTo>
                  <a:lnTo>
                    <a:pt x="519" y="323"/>
                  </a:lnTo>
                  <a:lnTo>
                    <a:pt x="523" y="317"/>
                  </a:lnTo>
                  <a:lnTo>
                    <a:pt x="526" y="311"/>
                  </a:lnTo>
                  <a:lnTo>
                    <a:pt x="530" y="305"/>
                  </a:lnTo>
                  <a:lnTo>
                    <a:pt x="532" y="298"/>
                  </a:lnTo>
                  <a:lnTo>
                    <a:pt x="534" y="289"/>
                  </a:lnTo>
                  <a:lnTo>
                    <a:pt x="534" y="281"/>
                  </a:lnTo>
                  <a:lnTo>
                    <a:pt x="534" y="269"/>
                  </a:lnTo>
                  <a:lnTo>
                    <a:pt x="532" y="259"/>
                  </a:lnTo>
                  <a:lnTo>
                    <a:pt x="530" y="249"/>
                  </a:lnTo>
                  <a:lnTo>
                    <a:pt x="528" y="241"/>
                  </a:lnTo>
                  <a:lnTo>
                    <a:pt x="523" y="233"/>
                  </a:lnTo>
                  <a:lnTo>
                    <a:pt x="519" y="225"/>
                  </a:lnTo>
                  <a:lnTo>
                    <a:pt x="514" y="219"/>
                  </a:lnTo>
                  <a:lnTo>
                    <a:pt x="509" y="213"/>
                  </a:lnTo>
                  <a:lnTo>
                    <a:pt x="502" y="207"/>
                  </a:lnTo>
                  <a:lnTo>
                    <a:pt x="496" y="203"/>
                  </a:lnTo>
                  <a:lnTo>
                    <a:pt x="489" y="199"/>
                  </a:lnTo>
                  <a:lnTo>
                    <a:pt x="481" y="195"/>
                  </a:lnTo>
                  <a:lnTo>
                    <a:pt x="474" y="192"/>
                  </a:lnTo>
                  <a:lnTo>
                    <a:pt x="467" y="190"/>
                  </a:lnTo>
                  <a:lnTo>
                    <a:pt x="458" y="187"/>
                  </a:lnTo>
                  <a:lnTo>
                    <a:pt x="450" y="185"/>
                  </a:lnTo>
                  <a:lnTo>
                    <a:pt x="433" y="183"/>
                  </a:lnTo>
                  <a:lnTo>
                    <a:pt x="416" y="181"/>
                  </a:lnTo>
                  <a:lnTo>
                    <a:pt x="400" y="181"/>
                  </a:lnTo>
                  <a:lnTo>
                    <a:pt x="385" y="181"/>
                  </a:lnTo>
                  <a:lnTo>
                    <a:pt x="366" y="182"/>
                  </a:lnTo>
                  <a:lnTo>
                    <a:pt x="348" y="184"/>
                  </a:lnTo>
                  <a:lnTo>
                    <a:pt x="331" y="187"/>
                  </a:lnTo>
                  <a:lnTo>
                    <a:pt x="316" y="193"/>
                  </a:lnTo>
                  <a:lnTo>
                    <a:pt x="304" y="198"/>
                  </a:lnTo>
                  <a:lnTo>
                    <a:pt x="292" y="205"/>
                  </a:lnTo>
                  <a:lnTo>
                    <a:pt x="283" y="213"/>
                  </a:lnTo>
                  <a:lnTo>
                    <a:pt x="276" y="222"/>
                  </a:lnTo>
                  <a:lnTo>
                    <a:pt x="269" y="231"/>
                  </a:lnTo>
                  <a:lnTo>
                    <a:pt x="264" y="241"/>
                  </a:lnTo>
                  <a:lnTo>
                    <a:pt x="259" y="250"/>
                  </a:lnTo>
                  <a:lnTo>
                    <a:pt x="255" y="261"/>
                  </a:lnTo>
                  <a:lnTo>
                    <a:pt x="251" y="270"/>
                  </a:lnTo>
                  <a:lnTo>
                    <a:pt x="249" y="281"/>
                  </a:lnTo>
                  <a:lnTo>
                    <a:pt x="247" y="290"/>
                  </a:lnTo>
                  <a:lnTo>
                    <a:pt x="246" y="301"/>
                  </a:lnTo>
                  <a:lnTo>
                    <a:pt x="28" y="301"/>
                  </a:lnTo>
                  <a:lnTo>
                    <a:pt x="32" y="269"/>
                  </a:lnTo>
                  <a:lnTo>
                    <a:pt x="37" y="240"/>
                  </a:lnTo>
                  <a:lnTo>
                    <a:pt x="45" y="213"/>
                  </a:lnTo>
                  <a:lnTo>
                    <a:pt x="53" y="186"/>
                  </a:lnTo>
                  <a:lnTo>
                    <a:pt x="62" y="163"/>
                  </a:lnTo>
                  <a:lnTo>
                    <a:pt x="74" y="142"/>
                  </a:lnTo>
                  <a:lnTo>
                    <a:pt x="79" y="132"/>
                  </a:lnTo>
                  <a:lnTo>
                    <a:pt x="87" y="122"/>
                  </a:lnTo>
                  <a:lnTo>
                    <a:pt x="93" y="114"/>
                  </a:lnTo>
                  <a:lnTo>
                    <a:pt x="100" y="106"/>
                  </a:lnTo>
                  <a:lnTo>
                    <a:pt x="115" y="90"/>
                  </a:lnTo>
                  <a:lnTo>
                    <a:pt x="131" y="75"/>
                  </a:lnTo>
                  <a:lnTo>
                    <a:pt x="146" y="63"/>
                  </a:lnTo>
                  <a:lnTo>
                    <a:pt x="164" y="51"/>
                  </a:lnTo>
                  <a:lnTo>
                    <a:pt x="182" y="42"/>
                  </a:lnTo>
                  <a:lnTo>
                    <a:pt x="200" y="32"/>
                  </a:lnTo>
                  <a:lnTo>
                    <a:pt x="220" y="25"/>
                  </a:lnTo>
                  <a:lnTo>
                    <a:pt x="240" y="20"/>
                  </a:lnTo>
                  <a:lnTo>
                    <a:pt x="261" y="14"/>
                  </a:lnTo>
                  <a:lnTo>
                    <a:pt x="282" y="10"/>
                  </a:lnTo>
                  <a:lnTo>
                    <a:pt x="303" y="7"/>
                  </a:lnTo>
                  <a:lnTo>
                    <a:pt x="325" y="4"/>
                  </a:lnTo>
                  <a:lnTo>
                    <a:pt x="347" y="2"/>
                  </a:lnTo>
                  <a:lnTo>
                    <a:pt x="368" y="1"/>
                  </a:lnTo>
                  <a:lnTo>
                    <a:pt x="390" y="0"/>
                  </a:lnTo>
                  <a:lnTo>
                    <a:pt x="413" y="0"/>
                  </a:lnTo>
                  <a:lnTo>
                    <a:pt x="429" y="0"/>
                  </a:lnTo>
                  <a:lnTo>
                    <a:pt x="446" y="1"/>
                  </a:lnTo>
                  <a:lnTo>
                    <a:pt x="462" y="2"/>
                  </a:lnTo>
                  <a:lnTo>
                    <a:pt x="480" y="4"/>
                  </a:lnTo>
                  <a:lnTo>
                    <a:pt x="498" y="6"/>
                  </a:lnTo>
                  <a:lnTo>
                    <a:pt x="517" y="9"/>
                  </a:lnTo>
                  <a:lnTo>
                    <a:pt x="536" y="13"/>
                  </a:lnTo>
                  <a:lnTo>
                    <a:pt x="556" y="17"/>
                  </a:lnTo>
                  <a:lnTo>
                    <a:pt x="575" y="23"/>
                  </a:lnTo>
                  <a:lnTo>
                    <a:pt x="594" y="29"/>
                  </a:lnTo>
                  <a:lnTo>
                    <a:pt x="613" y="36"/>
                  </a:lnTo>
                  <a:lnTo>
                    <a:pt x="629" y="45"/>
                  </a:lnTo>
                  <a:lnTo>
                    <a:pt x="647" y="54"/>
                  </a:lnTo>
                  <a:lnTo>
                    <a:pt x="663" y="66"/>
                  </a:lnTo>
                  <a:lnTo>
                    <a:pt x="679" y="77"/>
                  </a:lnTo>
                  <a:lnTo>
                    <a:pt x="693" y="90"/>
                  </a:lnTo>
                  <a:lnTo>
                    <a:pt x="701" y="97"/>
                  </a:lnTo>
                  <a:lnTo>
                    <a:pt x="708" y="105"/>
                  </a:lnTo>
                  <a:lnTo>
                    <a:pt x="714" y="112"/>
                  </a:lnTo>
                  <a:lnTo>
                    <a:pt x="720" y="120"/>
                  </a:lnTo>
                  <a:lnTo>
                    <a:pt x="725" y="129"/>
                  </a:lnTo>
                  <a:lnTo>
                    <a:pt x="730" y="138"/>
                  </a:lnTo>
                  <a:lnTo>
                    <a:pt x="734" y="148"/>
                  </a:lnTo>
                  <a:lnTo>
                    <a:pt x="739" y="157"/>
                  </a:lnTo>
                  <a:lnTo>
                    <a:pt x="743" y="166"/>
                  </a:lnTo>
                  <a:lnTo>
                    <a:pt x="746" y="177"/>
                  </a:lnTo>
                  <a:lnTo>
                    <a:pt x="748" y="188"/>
                  </a:lnTo>
                  <a:lnTo>
                    <a:pt x="751" y="200"/>
                  </a:lnTo>
                  <a:lnTo>
                    <a:pt x="754" y="223"/>
                  </a:lnTo>
                  <a:lnTo>
                    <a:pt x="755" y="248"/>
                  </a:lnTo>
                  <a:lnTo>
                    <a:pt x="755" y="248"/>
                  </a:lnTo>
                  <a:close/>
                  <a:moveTo>
                    <a:pt x="534" y="573"/>
                  </a:moveTo>
                  <a:lnTo>
                    <a:pt x="534" y="463"/>
                  </a:lnTo>
                  <a:lnTo>
                    <a:pt x="525" y="471"/>
                  </a:lnTo>
                  <a:lnTo>
                    <a:pt x="514" y="477"/>
                  </a:lnTo>
                  <a:lnTo>
                    <a:pt x="500" y="482"/>
                  </a:lnTo>
                  <a:lnTo>
                    <a:pt x="484" y="489"/>
                  </a:lnTo>
                  <a:lnTo>
                    <a:pt x="465" y="494"/>
                  </a:lnTo>
                  <a:lnTo>
                    <a:pt x="440" y="500"/>
                  </a:lnTo>
                  <a:lnTo>
                    <a:pt x="413" y="505"/>
                  </a:lnTo>
                  <a:lnTo>
                    <a:pt x="381" y="511"/>
                  </a:lnTo>
                  <a:lnTo>
                    <a:pt x="365" y="513"/>
                  </a:lnTo>
                  <a:lnTo>
                    <a:pt x="349" y="516"/>
                  </a:lnTo>
                  <a:lnTo>
                    <a:pt x="334" y="520"/>
                  </a:lnTo>
                  <a:lnTo>
                    <a:pt x="321" y="524"/>
                  </a:lnTo>
                  <a:lnTo>
                    <a:pt x="308" y="528"/>
                  </a:lnTo>
                  <a:lnTo>
                    <a:pt x="295" y="534"/>
                  </a:lnTo>
                  <a:lnTo>
                    <a:pt x="283" y="539"/>
                  </a:lnTo>
                  <a:lnTo>
                    <a:pt x="272" y="545"/>
                  </a:lnTo>
                  <a:lnTo>
                    <a:pt x="262" y="552"/>
                  </a:lnTo>
                  <a:lnTo>
                    <a:pt x="252" y="561"/>
                  </a:lnTo>
                  <a:lnTo>
                    <a:pt x="245" y="571"/>
                  </a:lnTo>
                  <a:lnTo>
                    <a:pt x="239" y="582"/>
                  </a:lnTo>
                  <a:lnTo>
                    <a:pt x="234" y="594"/>
                  </a:lnTo>
                  <a:lnTo>
                    <a:pt x="230" y="608"/>
                  </a:lnTo>
                  <a:lnTo>
                    <a:pt x="228" y="624"/>
                  </a:lnTo>
                  <a:lnTo>
                    <a:pt x="226" y="640"/>
                  </a:lnTo>
                  <a:lnTo>
                    <a:pt x="228" y="654"/>
                  </a:lnTo>
                  <a:lnTo>
                    <a:pt x="230" y="667"/>
                  </a:lnTo>
                  <a:lnTo>
                    <a:pt x="232" y="678"/>
                  </a:lnTo>
                  <a:lnTo>
                    <a:pt x="237" y="690"/>
                  </a:lnTo>
                  <a:lnTo>
                    <a:pt x="242" y="699"/>
                  </a:lnTo>
                  <a:lnTo>
                    <a:pt x="248" y="708"/>
                  </a:lnTo>
                  <a:lnTo>
                    <a:pt x="255" y="715"/>
                  </a:lnTo>
                  <a:lnTo>
                    <a:pt x="263" y="721"/>
                  </a:lnTo>
                  <a:lnTo>
                    <a:pt x="271" y="727"/>
                  </a:lnTo>
                  <a:lnTo>
                    <a:pt x="280" y="731"/>
                  </a:lnTo>
                  <a:lnTo>
                    <a:pt x="288" y="735"/>
                  </a:lnTo>
                  <a:lnTo>
                    <a:pt x="297" y="738"/>
                  </a:lnTo>
                  <a:lnTo>
                    <a:pt x="306" y="740"/>
                  </a:lnTo>
                  <a:lnTo>
                    <a:pt x="314" y="742"/>
                  </a:lnTo>
                  <a:lnTo>
                    <a:pt x="323" y="743"/>
                  </a:lnTo>
                  <a:lnTo>
                    <a:pt x="332" y="743"/>
                  </a:lnTo>
                  <a:lnTo>
                    <a:pt x="351" y="742"/>
                  </a:lnTo>
                  <a:lnTo>
                    <a:pt x="370" y="740"/>
                  </a:lnTo>
                  <a:lnTo>
                    <a:pt x="388" y="736"/>
                  </a:lnTo>
                  <a:lnTo>
                    <a:pt x="406" y="732"/>
                  </a:lnTo>
                  <a:lnTo>
                    <a:pt x="423" y="726"/>
                  </a:lnTo>
                  <a:lnTo>
                    <a:pt x="439" y="717"/>
                  </a:lnTo>
                  <a:lnTo>
                    <a:pt x="455" y="709"/>
                  </a:lnTo>
                  <a:lnTo>
                    <a:pt x="471" y="698"/>
                  </a:lnTo>
                  <a:lnTo>
                    <a:pt x="484" y="686"/>
                  </a:lnTo>
                  <a:lnTo>
                    <a:pt x="497" y="673"/>
                  </a:lnTo>
                  <a:lnTo>
                    <a:pt x="508" y="660"/>
                  </a:lnTo>
                  <a:lnTo>
                    <a:pt x="517" y="645"/>
                  </a:lnTo>
                  <a:lnTo>
                    <a:pt x="523" y="628"/>
                  </a:lnTo>
                  <a:lnTo>
                    <a:pt x="529" y="611"/>
                  </a:lnTo>
                  <a:lnTo>
                    <a:pt x="533" y="593"/>
                  </a:lnTo>
                  <a:lnTo>
                    <a:pt x="534" y="57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32" name="Rectangle 25"/>
            <p:cNvSpPr>
              <a:spLocks noChangeArrowheads="1"/>
            </p:cNvSpPr>
            <p:nvPr userDrawn="1"/>
          </p:nvSpPr>
          <p:spPr bwMode="auto">
            <a:xfrm>
              <a:off x="7729538" y="6523038"/>
              <a:ext cx="36513" cy="18415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33" name="Freeform 26"/>
            <p:cNvSpPr>
              <a:spLocks/>
            </p:cNvSpPr>
            <p:nvPr userDrawn="1"/>
          </p:nvSpPr>
          <p:spPr bwMode="auto">
            <a:xfrm>
              <a:off x="7823201" y="6634163"/>
              <a:ext cx="103188" cy="73025"/>
            </a:xfrm>
            <a:custGeom>
              <a:avLst/>
              <a:gdLst/>
              <a:ahLst/>
              <a:cxnLst>
                <a:cxn ang="0">
                  <a:pos x="655" y="0"/>
                </a:cxn>
                <a:cxn ang="0">
                  <a:pos x="524" y="458"/>
                </a:cxn>
                <a:cxn ang="0">
                  <a:pos x="399" y="458"/>
                </a:cxn>
                <a:cxn ang="0">
                  <a:pos x="328" y="123"/>
                </a:cxn>
                <a:cxn ang="0">
                  <a:pos x="326" y="123"/>
                </a:cxn>
                <a:cxn ang="0">
                  <a:pos x="254" y="458"/>
                </a:cxn>
                <a:cxn ang="0">
                  <a:pos x="130" y="458"/>
                </a:cxn>
                <a:cxn ang="0">
                  <a:pos x="0" y="0"/>
                </a:cxn>
                <a:cxn ang="0">
                  <a:pos x="129" y="0"/>
                </a:cxn>
                <a:cxn ang="0">
                  <a:pos x="201" y="329"/>
                </a:cxn>
                <a:cxn ang="0">
                  <a:pos x="203" y="329"/>
                </a:cxn>
                <a:cxn ang="0">
                  <a:pos x="267" y="0"/>
                </a:cxn>
                <a:cxn ang="0">
                  <a:pos x="389" y="0"/>
                </a:cxn>
                <a:cxn ang="0">
                  <a:pos x="458" y="329"/>
                </a:cxn>
                <a:cxn ang="0">
                  <a:pos x="460" y="329"/>
                </a:cxn>
                <a:cxn ang="0">
                  <a:pos x="532" y="0"/>
                </a:cxn>
                <a:cxn ang="0">
                  <a:pos x="655" y="0"/>
                </a:cxn>
              </a:cxnLst>
              <a:rect l="0" t="0" r="r" b="b"/>
              <a:pathLst>
                <a:path w="655" h="458">
                  <a:moveTo>
                    <a:pt x="655" y="0"/>
                  </a:moveTo>
                  <a:lnTo>
                    <a:pt x="524" y="458"/>
                  </a:lnTo>
                  <a:lnTo>
                    <a:pt x="399" y="458"/>
                  </a:lnTo>
                  <a:lnTo>
                    <a:pt x="328" y="123"/>
                  </a:lnTo>
                  <a:lnTo>
                    <a:pt x="326" y="123"/>
                  </a:lnTo>
                  <a:lnTo>
                    <a:pt x="254" y="458"/>
                  </a:lnTo>
                  <a:lnTo>
                    <a:pt x="130" y="458"/>
                  </a:lnTo>
                  <a:lnTo>
                    <a:pt x="0" y="0"/>
                  </a:lnTo>
                  <a:lnTo>
                    <a:pt x="129" y="0"/>
                  </a:lnTo>
                  <a:lnTo>
                    <a:pt x="201" y="329"/>
                  </a:lnTo>
                  <a:lnTo>
                    <a:pt x="203" y="329"/>
                  </a:lnTo>
                  <a:lnTo>
                    <a:pt x="267" y="0"/>
                  </a:lnTo>
                  <a:lnTo>
                    <a:pt x="389" y="0"/>
                  </a:lnTo>
                  <a:lnTo>
                    <a:pt x="458" y="329"/>
                  </a:lnTo>
                  <a:lnTo>
                    <a:pt x="460" y="329"/>
                  </a:lnTo>
                  <a:lnTo>
                    <a:pt x="532" y="0"/>
                  </a:lnTo>
                  <a:lnTo>
                    <a:pt x="655"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34" name="Freeform 27"/>
            <p:cNvSpPr>
              <a:spLocks noEditPoints="1"/>
            </p:cNvSpPr>
            <p:nvPr userDrawn="1"/>
          </p:nvSpPr>
          <p:spPr bwMode="auto">
            <a:xfrm>
              <a:off x="7929563" y="6632575"/>
              <a:ext cx="74613" cy="76200"/>
            </a:xfrm>
            <a:custGeom>
              <a:avLst/>
              <a:gdLst/>
              <a:ahLst/>
              <a:cxnLst>
                <a:cxn ang="0">
                  <a:pos x="468" y="281"/>
                </a:cxn>
                <a:cxn ang="0">
                  <a:pos x="456" y="334"/>
                </a:cxn>
                <a:cxn ang="0">
                  <a:pos x="436" y="378"/>
                </a:cxn>
                <a:cxn ang="0">
                  <a:pos x="409" y="414"/>
                </a:cxn>
                <a:cxn ang="0">
                  <a:pos x="376" y="443"/>
                </a:cxn>
                <a:cxn ang="0">
                  <a:pos x="337" y="464"/>
                </a:cxn>
                <a:cxn ang="0">
                  <a:pos x="295" y="476"/>
                </a:cxn>
                <a:cxn ang="0">
                  <a:pos x="251" y="483"/>
                </a:cxn>
                <a:cxn ang="0">
                  <a:pos x="204" y="482"/>
                </a:cxn>
                <a:cxn ang="0">
                  <a:pos x="161" y="473"/>
                </a:cxn>
                <a:cxn ang="0">
                  <a:pos x="119" y="457"/>
                </a:cxn>
                <a:cxn ang="0">
                  <a:pos x="82" y="434"/>
                </a:cxn>
                <a:cxn ang="0">
                  <a:pos x="52" y="403"/>
                </a:cxn>
                <a:cxn ang="0">
                  <a:pos x="27" y="364"/>
                </a:cxn>
                <a:cxn ang="0">
                  <a:pos x="10" y="317"/>
                </a:cxn>
                <a:cxn ang="0">
                  <a:pos x="1" y="262"/>
                </a:cxn>
                <a:cxn ang="0">
                  <a:pos x="2" y="202"/>
                </a:cxn>
                <a:cxn ang="0">
                  <a:pos x="14" y="150"/>
                </a:cxn>
                <a:cxn ang="0">
                  <a:pos x="34" y="106"/>
                </a:cxn>
                <a:cxn ang="0">
                  <a:pos x="61" y="69"/>
                </a:cxn>
                <a:cxn ang="0">
                  <a:pos x="94" y="41"/>
                </a:cxn>
                <a:cxn ang="0">
                  <a:pos x="133" y="20"/>
                </a:cxn>
                <a:cxn ang="0">
                  <a:pos x="175" y="6"/>
                </a:cxn>
                <a:cxn ang="0">
                  <a:pos x="220" y="1"/>
                </a:cxn>
                <a:cxn ang="0">
                  <a:pos x="266" y="2"/>
                </a:cxn>
                <a:cxn ang="0">
                  <a:pos x="310" y="10"/>
                </a:cxn>
                <a:cxn ang="0">
                  <a:pos x="351" y="26"/>
                </a:cxn>
                <a:cxn ang="0">
                  <a:pos x="388" y="49"/>
                </a:cxn>
                <a:cxn ang="0">
                  <a:pos x="419" y="81"/>
                </a:cxn>
                <a:cxn ang="0">
                  <a:pos x="445" y="120"/>
                </a:cxn>
                <a:cxn ang="0">
                  <a:pos x="461" y="167"/>
                </a:cxn>
                <a:cxn ang="0">
                  <a:pos x="470" y="221"/>
                </a:cxn>
                <a:cxn ang="0">
                  <a:pos x="346" y="227"/>
                </a:cxn>
                <a:cxn ang="0">
                  <a:pos x="337" y="179"/>
                </a:cxn>
                <a:cxn ang="0">
                  <a:pos x="329" y="156"/>
                </a:cxn>
                <a:cxn ang="0">
                  <a:pos x="316" y="137"/>
                </a:cxn>
                <a:cxn ang="0">
                  <a:pos x="299" y="120"/>
                </a:cxn>
                <a:cxn ang="0">
                  <a:pos x="275" y="108"/>
                </a:cxn>
                <a:cxn ang="0">
                  <a:pos x="246" y="103"/>
                </a:cxn>
                <a:cxn ang="0">
                  <a:pos x="214" y="104"/>
                </a:cxn>
                <a:cxn ang="0">
                  <a:pos x="186" y="111"/>
                </a:cxn>
                <a:cxn ang="0">
                  <a:pos x="165" y="125"/>
                </a:cxn>
                <a:cxn ang="0">
                  <a:pos x="149" y="144"/>
                </a:cxn>
                <a:cxn ang="0">
                  <a:pos x="138" y="164"/>
                </a:cxn>
                <a:cxn ang="0">
                  <a:pos x="130" y="195"/>
                </a:cxn>
                <a:cxn ang="0">
                  <a:pos x="125" y="241"/>
                </a:cxn>
                <a:cxn ang="0">
                  <a:pos x="130" y="288"/>
                </a:cxn>
                <a:cxn ang="0">
                  <a:pos x="138" y="319"/>
                </a:cxn>
                <a:cxn ang="0">
                  <a:pos x="149" y="340"/>
                </a:cxn>
                <a:cxn ang="0">
                  <a:pos x="165" y="358"/>
                </a:cxn>
                <a:cxn ang="0">
                  <a:pos x="186" y="371"/>
                </a:cxn>
                <a:cxn ang="0">
                  <a:pos x="214" y="380"/>
                </a:cxn>
                <a:cxn ang="0">
                  <a:pos x="246" y="381"/>
                </a:cxn>
                <a:cxn ang="0">
                  <a:pos x="275" y="376"/>
                </a:cxn>
                <a:cxn ang="0">
                  <a:pos x="299" y="363"/>
                </a:cxn>
                <a:cxn ang="0">
                  <a:pos x="316" y="346"/>
                </a:cxn>
                <a:cxn ang="0">
                  <a:pos x="329" y="326"/>
                </a:cxn>
                <a:cxn ang="0">
                  <a:pos x="337" y="304"/>
                </a:cxn>
                <a:cxn ang="0">
                  <a:pos x="346" y="257"/>
                </a:cxn>
              </a:cxnLst>
              <a:rect l="0" t="0" r="r" b="b"/>
              <a:pathLst>
                <a:path w="470" h="483">
                  <a:moveTo>
                    <a:pt x="470" y="241"/>
                  </a:moveTo>
                  <a:lnTo>
                    <a:pt x="470" y="262"/>
                  </a:lnTo>
                  <a:lnTo>
                    <a:pt x="468" y="281"/>
                  </a:lnTo>
                  <a:lnTo>
                    <a:pt x="464" y="300"/>
                  </a:lnTo>
                  <a:lnTo>
                    <a:pt x="461" y="317"/>
                  </a:lnTo>
                  <a:lnTo>
                    <a:pt x="456" y="334"/>
                  </a:lnTo>
                  <a:lnTo>
                    <a:pt x="451" y="349"/>
                  </a:lnTo>
                  <a:lnTo>
                    <a:pt x="445" y="364"/>
                  </a:lnTo>
                  <a:lnTo>
                    <a:pt x="436" y="378"/>
                  </a:lnTo>
                  <a:lnTo>
                    <a:pt x="428" y="391"/>
                  </a:lnTo>
                  <a:lnTo>
                    <a:pt x="419" y="403"/>
                  </a:lnTo>
                  <a:lnTo>
                    <a:pt x="409" y="414"/>
                  </a:lnTo>
                  <a:lnTo>
                    <a:pt x="399" y="425"/>
                  </a:lnTo>
                  <a:lnTo>
                    <a:pt x="388" y="434"/>
                  </a:lnTo>
                  <a:lnTo>
                    <a:pt x="376" y="443"/>
                  </a:lnTo>
                  <a:lnTo>
                    <a:pt x="364" y="450"/>
                  </a:lnTo>
                  <a:lnTo>
                    <a:pt x="351" y="457"/>
                  </a:lnTo>
                  <a:lnTo>
                    <a:pt x="337" y="464"/>
                  </a:lnTo>
                  <a:lnTo>
                    <a:pt x="324" y="469"/>
                  </a:lnTo>
                  <a:lnTo>
                    <a:pt x="310" y="473"/>
                  </a:lnTo>
                  <a:lnTo>
                    <a:pt x="295" y="476"/>
                  </a:lnTo>
                  <a:lnTo>
                    <a:pt x="281" y="479"/>
                  </a:lnTo>
                  <a:lnTo>
                    <a:pt x="266" y="482"/>
                  </a:lnTo>
                  <a:lnTo>
                    <a:pt x="251" y="483"/>
                  </a:lnTo>
                  <a:lnTo>
                    <a:pt x="236" y="483"/>
                  </a:lnTo>
                  <a:lnTo>
                    <a:pt x="220" y="483"/>
                  </a:lnTo>
                  <a:lnTo>
                    <a:pt x="204" y="482"/>
                  </a:lnTo>
                  <a:lnTo>
                    <a:pt x="189" y="479"/>
                  </a:lnTo>
                  <a:lnTo>
                    <a:pt x="175" y="476"/>
                  </a:lnTo>
                  <a:lnTo>
                    <a:pt x="161" y="473"/>
                  </a:lnTo>
                  <a:lnTo>
                    <a:pt x="146" y="469"/>
                  </a:lnTo>
                  <a:lnTo>
                    <a:pt x="133" y="464"/>
                  </a:lnTo>
                  <a:lnTo>
                    <a:pt x="119" y="457"/>
                  </a:lnTo>
                  <a:lnTo>
                    <a:pt x="106" y="450"/>
                  </a:lnTo>
                  <a:lnTo>
                    <a:pt x="94" y="443"/>
                  </a:lnTo>
                  <a:lnTo>
                    <a:pt x="82" y="434"/>
                  </a:lnTo>
                  <a:lnTo>
                    <a:pt x="72" y="425"/>
                  </a:lnTo>
                  <a:lnTo>
                    <a:pt x="61" y="414"/>
                  </a:lnTo>
                  <a:lnTo>
                    <a:pt x="52" y="403"/>
                  </a:lnTo>
                  <a:lnTo>
                    <a:pt x="42" y="391"/>
                  </a:lnTo>
                  <a:lnTo>
                    <a:pt x="34" y="378"/>
                  </a:lnTo>
                  <a:lnTo>
                    <a:pt x="27" y="364"/>
                  </a:lnTo>
                  <a:lnTo>
                    <a:pt x="19" y="349"/>
                  </a:lnTo>
                  <a:lnTo>
                    <a:pt x="14" y="334"/>
                  </a:lnTo>
                  <a:lnTo>
                    <a:pt x="10" y="317"/>
                  </a:lnTo>
                  <a:lnTo>
                    <a:pt x="6" y="300"/>
                  </a:lnTo>
                  <a:lnTo>
                    <a:pt x="2" y="281"/>
                  </a:lnTo>
                  <a:lnTo>
                    <a:pt x="1" y="262"/>
                  </a:lnTo>
                  <a:lnTo>
                    <a:pt x="0" y="241"/>
                  </a:lnTo>
                  <a:lnTo>
                    <a:pt x="1" y="221"/>
                  </a:lnTo>
                  <a:lnTo>
                    <a:pt x="2" y="202"/>
                  </a:lnTo>
                  <a:lnTo>
                    <a:pt x="6" y="184"/>
                  </a:lnTo>
                  <a:lnTo>
                    <a:pt x="10" y="167"/>
                  </a:lnTo>
                  <a:lnTo>
                    <a:pt x="14" y="150"/>
                  </a:lnTo>
                  <a:lnTo>
                    <a:pt x="19" y="134"/>
                  </a:lnTo>
                  <a:lnTo>
                    <a:pt x="27" y="120"/>
                  </a:lnTo>
                  <a:lnTo>
                    <a:pt x="34" y="106"/>
                  </a:lnTo>
                  <a:lnTo>
                    <a:pt x="42" y="92"/>
                  </a:lnTo>
                  <a:lnTo>
                    <a:pt x="52" y="81"/>
                  </a:lnTo>
                  <a:lnTo>
                    <a:pt x="61" y="69"/>
                  </a:lnTo>
                  <a:lnTo>
                    <a:pt x="72" y="59"/>
                  </a:lnTo>
                  <a:lnTo>
                    <a:pt x="82" y="49"/>
                  </a:lnTo>
                  <a:lnTo>
                    <a:pt x="94" y="41"/>
                  </a:lnTo>
                  <a:lnTo>
                    <a:pt x="106" y="32"/>
                  </a:lnTo>
                  <a:lnTo>
                    <a:pt x="119" y="26"/>
                  </a:lnTo>
                  <a:lnTo>
                    <a:pt x="133" y="20"/>
                  </a:lnTo>
                  <a:lnTo>
                    <a:pt x="146" y="15"/>
                  </a:lnTo>
                  <a:lnTo>
                    <a:pt x="161" y="10"/>
                  </a:lnTo>
                  <a:lnTo>
                    <a:pt x="175" y="6"/>
                  </a:lnTo>
                  <a:lnTo>
                    <a:pt x="189" y="4"/>
                  </a:lnTo>
                  <a:lnTo>
                    <a:pt x="204" y="2"/>
                  </a:lnTo>
                  <a:lnTo>
                    <a:pt x="220" y="1"/>
                  </a:lnTo>
                  <a:lnTo>
                    <a:pt x="236" y="0"/>
                  </a:lnTo>
                  <a:lnTo>
                    <a:pt x="251" y="1"/>
                  </a:lnTo>
                  <a:lnTo>
                    <a:pt x="266" y="2"/>
                  </a:lnTo>
                  <a:lnTo>
                    <a:pt x="281" y="4"/>
                  </a:lnTo>
                  <a:lnTo>
                    <a:pt x="295" y="6"/>
                  </a:lnTo>
                  <a:lnTo>
                    <a:pt x="310" y="10"/>
                  </a:lnTo>
                  <a:lnTo>
                    <a:pt x="324" y="15"/>
                  </a:lnTo>
                  <a:lnTo>
                    <a:pt x="337" y="20"/>
                  </a:lnTo>
                  <a:lnTo>
                    <a:pt x="351" y="26"/>
                  </a:lnTo>
                  <a:lnTo>
                    <a:pt x="364" y="32"/>
                  </a:lnTo>
                  <a:lnTo>
                    <a:pt x="376" y="41"/>
                  </a:lnTo>
                  <a:lnTo>
                    <a:pt x="388" y="49"/>
                  </a:lnTo>
                  <a:lnTo>
                    <a:pt x="399" y="59"/>
                  </a:lnTo>
                  <a:lnTo>
                    <a:pt x="409" y="69"/>
                  </a:lnTo>
                  <a:lnTo>
                    <a:pt x="419" y="81"/>
                  </a:lnTo>
                  <a:lnTo>
                    <a:pt x="428" y="92"/>
                  </a:lnTo>
                  <a:lnTo>
                    <a:pt x="436" y="106"/>
                  </a:lnTo>
                  <a:lnTo>
                    <a:pt x="445" y="120"/>
                  </a:lnTo>
                  <a:lnTo>
                    <a:pt x="451" y="134"/>
                  </a:lnTo>
                  <a:lnTo>
                    <a:pt x="456" y="150"/>
                  </a:lnTo>
                  <a:lnTo>
                    <a:pt x="461" y="167"/>
                  </a:lnTo>
                  <a:lnTo>
                    <a:pt x="464" y="184"/>
                  </a:lnTo>
                  <a:lnTo>
                    <a:pt x="468" y="202"/>
                  </a:lnTo>
                  <a:lnTo>
                    <a:pt x="470" y="221"/>
                  </a:lnTo>
                  <a:lnTo>
                    <a:pt x="470" y="241"/>
                  </a:lnTo>
                  <a:close/>
                  <a:moveTo>
                    <a:pt x="346" y="241"/>
                  </a:moveTo>
                  <a:lnTo>
                    <a:pt x="346" y="227"/>
                  </a:lnTo>
                  <a:lnTo>
                    <a:pt x="344" y="211"/>
                  </a:lnTo>
                  <a:lnTo>
                    <a:pt x="342" y="195"/>
                  </a:lnTo>
                  <a:lnTo>
                    <a:pt x="337" y="179"/>
                  </a:lnTo>
                  <a:lnTo>
                    <a:pt x="335" y="172"/>
                  </a:lnTo>
                  <a:lnTo>
                    <a:pt x="332" y="164"/>
                  </a:lnTo>
                  <a:lnTo>
                    <a:pt x="329" y="156"/>
                  </a:lnTo>
                  <a:lnTo>
                    <a:pt x="326" y="150"/>
                  </a:lnTo>
                  <a:lnTo>
                    <a:pt x="322" y="144"/>
                  </a:lnTo>
                  <a:lnTo>
                    <a:pt x="316" y="137"/>
                  </a:lnTo>
                  <a:lnTo>
                    <a:pt x="311" y="131"/>
                  </a:lnTo>
                  <a:lnTo>
                    <a:pt x="305" y="125"/>
                  </a:lnTo>
                  <a:lnTo>
                    <a:pt x="299" y="120"/>
                  </a:lnTo>
                  <a:lnTo>
                    <a:pt x="292" y="115"/>
                  </a:lnTo>
                  <a:lnTo>
                    <a:pt x="284" y="111"/>
                  </a:lnTo>
                  <a:lnTo>
                    <a:pt x="275" y="108"/>
                  </a:lnTo>
                  <a:lnTo>
                    <a:pt x="267" y="106"/>
                  </a:lnTo>
                  <a:lnTo>
                    <a:pt x="257" y="104"/>
                  </a:lnTo>
                  <a:lnTo>
                    <a:pt x="246" y="103"/>
                  </a:lnTo>
                  <a:lnTo>
                    <a:pt x="236" y="102"/>
                  </a:lnTo>
                  <a:lnTo>
                    <a:pt x="224" y="103"/>
                  </a:lnTo>
                  <a:lnTo>
                    <a:pt x="214" y="104"/>
                  </a:lnTo>
                  <a:lnTo>
                    <a:pt x="204" y="106"/>
                  </a:lnTo>
                  <a:lnTo>
                    <a:pt x="195" y="108"/>
                  </a:lnTo>
                  <a:lnTo>
                    <a:pt x="186" y="111"/>
                  </a:lnTo>
                  <a:lnTo>
                    <a:pt x="179" y="115"/>
                  </a:lnTo>
                  <a:lnTo>
                    <a:pt x="172" y="120"/>
                  </a:lnTo>
                  <a:lnTo>
                    <a:pt x="165" y="125"/>
                  </a:lnTo>
                  <a:lnTo>
                    <a:pt x="160" y="131"/>
                  </a:lnTo>
                  <a:lnTo>
                    <a:pt x="154" y="137"/>
                  </a:lnTo>
                  <a:lnTo>
                    <a:pt x="149" y="144"/>
                  </a:lnTo>
                  <a:lnTo>
                    <a:pt x="145" y="150"/>
                  </a:lnTo>
                  <a:lnTo>
                    <a:pt x="141" y="156"/>
                  </a:lnTo>
                  <a:lnTo>
                    <a:pt x="138" y="164"/>
                  </a:lnTo>
                  <a:lnTo>
                    <a:pt x="135" y="172"/>
                  </a:lnTo>
                  <a:lnTo>
                    <a:pt x="133" y="179"/>
                  </a:lnTo>
                  <a:lnTo>
                    <a:pt x="130" y="195"/>
                  </a:lnTo>
                  <a:lnTo>
                    <a:pt x="126" y="211"/>
                  </a:lnTo>
                  <a:lnTo>
                    <a:pt x="125" y="227"/>
                  </a:lnTo>
                  <a:lnTo>
                    <a:pt x="125" y="241"/>
                  </a:lnTo>
                  <a:lnTo>
                    <a:pt x="125" y="257"/>
                  </a:lnTo>
                  <a:lnTo>
                    <a:pt x="126" y="273"/>
                  </a:lnTo>
                  <a:lnTo>
                    <a:pt x="130" y="288"/>
                  </a:lnTo>
                  <a:lnTo>
                    <a:pt x="133" y="304"/>
                  </a:lnTo>
                  <a:lnTo>
                    <a:pt x="135" y="312"/>
                  </a:lnTo>
                  <a:lnTo>
                    <a:pt x="138" y="319"/>
                  </a:lnTo>
                  <a:lnTo>
                    <a:pt x="141" y="326"/>
                  </a:lnTo>
                  <a:lnTo>
                    <a:pt x="145" y="334"/>
                  </a:lnTo>
                  <a:lnTo>
                    <a:pt x="149" y="340"/>
                  </a:lnTo>
                  <a:lnTo>
                    <a:pt x="154" y="346"/>
                  </a:lnTo>
                  <a:lnTo>
                    <a:pt x="160" y="352"/>
                  </a:lnTo>
                  <a:lnTo>
                    <a:pt x="165" y="358"/>
                  </a:lnTo>
                  <a:lnTo>
                    <a:pt x="172" y="363"/>
                  </a:lnTo>
                  <a:lnTo>
                    <a:pt x="179" y="368"/>
                  </a:lnTo>
                  <a:lnTo>
                    <a:pt x="186" y="371"/>
                  </a:lnTo>
                  <a:lnTo>
                    <a:pt x="195" y="376"/>
                  </a:lnTo>
                  <a:lnTo>
                    <a:pt x="204" y="378"/>
                  </a:lnTo>
                  <a:lnTo>
                    <a:pt x="214" y="380"/>
                  </a:lnTo>
                  <a:lnTo>
                    <a:pt x="224" y="381"/>
                  </a:lnTo>
                  <a:lnTo>
                    <a:pt x="236" y="381"/>
                  </a:lnTo>
                  <a:lnTo>
                    <a:pt x="246" y="381"/>
                  </a:lnTo>
                  <a:lnTo>
                    <a:pt x="257" y="380"/>
                  </a:lnTo>
                  <a:lnTo>
                    <a:pt x="267" y="378"/>
                  </a:lnTo>
                  <a:lnTo>
                    <a:pt x="275" y="376"/>
                  </a:lnTo>
                  <a:lnTo>
                    <a:pt x="284" y="371"/>
                  </a:lnTo>
                  <a:lnTo>
                    <a:pt x="292" y="368"/>
                  </a:lnTo>
                  <a:lnTo>
                    <a:pt x="299" y="363"/>
                  </a:lnTo>
                  <a:lnTo>
                    <a:pt x="305" y="358"/>
                  </a:lnTo>
                  <a:lnTo>
                    <a:pt x="311" y="352"/>
                  </a:lnTo>
                  <a:lnTo>
                    <a:pt x="316" y="346"/>
                  </a:lnTo>
                  <a:lnTo>
                    <a:pt x="322" y="340"/>
                  </a:lnTo>
                  <a:lnTo>
                    <a:pt x="326" y="334"/>
                  </a:lnTo>
                  <a:lnTo>
                    <a:pt x="329" y="326"/>
                  </a:lnTo>
                  <a:lnTo>
                    <a:pt x="332" y="319"/>
                  </a:lnTo>
                  <a:lnTo>
                    <a:pt x="335" y="312"/>
                  </a:lnTo>
                  <a:lnTo>
                    <a:pt x="337" y="304"/>
                  </a:lnTo>
                  <a:lnTo>
                    <a:pt x="342" y="288"/>
                  </a:lnTo>
                  <a:lnTo>
                    <a:pt x="344" y="273"/>
                  </a:lnTo>
                  <a:lnTo>
                    <a:pt x="346" y="257"/>
                  </a:lnTo>
                  <a:lnTo>
                    <a:pt x="346" y="24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35" name="Freeform 28"/>
            <p:cNvSpPr>
              <a:spLocks/>
            </p:cNvSpPr>
            <p:nvPr userDrawn="1"/>
          </p:nvSpPr>
          <p:spPr bwMode="auto">
            <a:xfrm>
              <a:off x="8018463" y="6632575"/>
              <a:ext cx="41275" cy="74613"/>
            </a:xfrm>
            <a:custGeom>
              <a:avLst/>
              <a:gdLst/>
              <a:ahLst/>
              <a:cxnLst>
                <a:cxn ang="0">
                  <a:pos x="0" y="471"/>
                </a:cxn>
                <a:cxn ang="0">
                  <a:pos x="0" y="13"/>
                </a:cxn>
                <a:cxn ang="0">
                  <a:pos x="115" y="13"/>
                </a:cxn>
                <a:cxn ang="0">
                  <a:pos x="115" y="92"/>
                </a:cxn>
                <a:cxn ang="0">
                  <a:pos x="117" y="92"/>
                </a:cxn>
                <a:cxn ang="0">
                  <a:pos x="127" y="74"/>
                </a:cxn>
                <a:cxn ang="0">
                  <a:pos x="137" y="58"/>
                </a:cxn>
                <a:cxn ang="0">
                  <a:pos x="149" y="43"/>
                </a:cxn>
                <a:cxn ang="0">
                  <a:pos x="162" y="28"/>
                </a:cxn>
                <a:cxn ang="0">
                  <a:pos x="170" y="22"/>
                </a:cxn>
                <a:cxn ang="0">
                  <a:pos x="177" y="17"/>
                </a:cxn>
                <a:cxn ang="0">
                  <a:pos x="187" y="13"/>
                </a:cxn>
                <a:cxn ang="0">
                  <a:pos x="196" y="8"/>
                </a:cxn>
                <a:cxn ang="0">
                  <a:pos x="207" y="5"/>
                </a:cxn>
                <a:cxn ang="0">
                  <a:pos x="218" y="3"/>
                </a:cxn>
                <a:cxn ang="0">
                  <a:pos x="230" y="1"/>
                </a:cxn>
                <a:cxn ang="0">
                  <a:pos x="243" y="0"/>
                </a:cxn>
                <a:cxn ang="0">
                  <a:pos x="255" y="1"/>
                </a:cxn>
                <a:cxn ang="0">
                  <a:pos x="266" y="2"/>
                </a:cxn>
                <a:cxn ang="0">
                  <a:pos x="266" y="125"/>
                </a:cxn>
                <a:cxn ang="0">
                  <a:pos x="258" y="124"/>
                </a:cxn>
                <a:cxn ang="0">
                  <a:pos x="250" y="123"/>
                </a:cxn>
                <a:cxn ang="0">
                  <a:pos x="241" y="123"/>
                </a:cxn>
                <a:cxn ang="0">
                  <a:pos x="232" y="123"/>
                </a:cxn>
                <a:cxn ang="0">
                  <a:pos x="221" y="123"/>
                </a:cxn>
                <a:cxn ang="0">
                  <a:pos x="210" y="124"/>
                </a:cxn>
                <a:cxn ang="0">
                  <a:pos x="200" y="126"/>
                </a:cxn>
                <a:cxn ang="0">
                  <a:pos x="191" y="127"/>
                </a:cxn>
                <a:cxn ang="0">
                  <a:pos x="182" y="130"/>
                </a:cxn>
                <a:cxn ang="0">
                  <a:pos x="175" y="132"/>
                </a:cxn>
                <a:cxn ang="0">
                  <a:pos x="168" y="136"/>
                </a:cxn>
                <a:cxn ang="0">
                  <a:pos x="161" y="139"/>
                </a:cxn>
                <a:cxn ang="0">
                  <a:pos x="155" y="144"/>
                </a:cxn>
                <a:cxn ang="0">
                  <a:pos x="150" y="149"/>
                </a:cxn>
                <a:cxn ang="0">
                  <a:pos x="146" y="153"/>
                </a:cxn>
                <a:cxn ang="0">
                  <a:pos x="141" y="158"/>
                </a:cxn>
                <a:cxn ang="0">
                  <a:pos x="137" y="164"/>
                </a:cxn>
                <a:cxn ang="0">
                  <a:pos x="134" y="169"/>
                </a:cxn>
                <a:cxn ang="0">
                  <a:pos x="131" y="175"/>
                </a:cxn>
                <a:cxn ang="0">
                  <a:pos x="129" y="181"/>
                </a:cxn>
                <a:cxn ang="0">
                  <a:pos x="125" y="194"/>
                </a:cxn>
                <a:cxn ang="0">
                  <a:pos x="123" y="207"/>
                </a:cxn>
                <a:cxn ang="0">
                  <a:pos x="120" y="219"/>
                </a:cxn>
                <a:cxn ang="0">
                  <a:pos x="120" y="232"/>
                </a:cxn>
                <a:cxn ang="0">
                  <a:pos x="120" y="471"/>
                </a:cxn>
                <a:cxn ang="0">
                  <a:pos x="0" y="471"/>
                </a:cxn>
              </a:cxnLst>
              <a:rect l="0" t="0" r="r" b="b"/>
              <a:pathLst>
                <a:path w="266" h="471">
                  <a:moveTo>
                    <a:pt x="0" y="471"/>
                  </a:moveTo>
                  <a:lnTo>
                    <a:pt x="0" y="13"/>
                  </a:lnTo>
                  <a:lnTo>
                    <a:pt x="115" y="13"/>
                  </a:lnTo>
                  <a:lnTo>
                    <a:pt x="115" y="92"/>
                  </a:lnTo>
                  <a:lnTo>
                    <a:pt x="117" y="92"/>
                  </a:lnTo>
                  <a:lnTo>
                    <a:pt x="127" y="74"/>
                  </a:lnTo>
                  <a:lnTo>
                    <a:pt x="137" y="58"/>
                  </a:lnTo>
                  <a:lnTo>
                    <a:pt x="149" y="43"/>
                  </a:lnTo>
                  <a:lnTo>
                    <a:pt x="162" y="28"/>
                  </a:lnTo>
                  <a:lnTo>
                    <a:pt x="170" y="22"/>
                  </a:lnTo>
                  <a:lnTo>
                    <a:pt x="177" y="17"/>
                  </a:lnTo>
                  <a:lnTo>
                    <a:pt x="187" y="13"/>
                  </a:lnTo>
                  <a:lnTo>
                    <a:pt x="196" y="8"/>
                  </a:lnTo>
                  <a:lnTo>
                    <a:pt x="207" y="5"/>
                  </a:lnTo>
                  <a:lnTo>
                    <a:pt x="218" y="3"/>
                  </a:lnTo>
                  <a:lnTo>
                    <a:pt x="230" y="1"/>
                  </a:lnTo>
                  <a:lnTo>
                    <a:pt x="243" y="0"/>
                  </a:lnTo>
                  <a:lnTo>
                    <a:pt x="255" y="1"/>
                  </a:lnTo>
                  <a:lnTo>
                    <a:pt x="266" y="2"/>
                  </a:lnTo>
                  <a:lnTo>
                    <a:pt x="266" y="125"/>
                  </a:lnTo>
                  <a:lnTo>
                    <a:pt x="258" y="124"/>
                  </a:lnTo>
                  <a:lnTo>
                    <a:pt x="250" y="123"/>
                  </a:lnTo>
                  <a:lnTo>
                    <a:pt x="241" y="123"/>
                  </a:lnTo>
                  <a:lnTo>
                    <a:pt x="232" y="123"/>
                  </a:lnTo>
                  <a:lnTo>
                    <a:pt x="221" y="123"/>
                  </a:lnTo>
                  <a:lnTo>
                    <a:pt x="210" y="124"/>
                  </a:lnTo>
                  <a:lnTo>
                    <a:pt x="200" y="126"/>
                  </a:lnTo>
                  <a:lnTo>
                    <a:pt x="191" y="127"/>
                  </a:lnTo>
                  <a:lnTo>
                    <a:pt x="182" y="130"/>
                  </a:lnTo>
                  <a:lnTo>
                    <a:pt x="175" y="132"/>
                  </a:lnTo>
                  <a:lnTo>
                    <a:pt x="168" y="136"/>
                  </a:lnTo>
                  <a:lnTo>
                    <a:pt x="161" y="139"/>
                  </a:lnTo>
                  <a:lnTo>
                    <a:pt x="155" y="144"/>
                  </a:lnTo>
                  <a:lnTo>
                    <a:pt x="150" y="149"/>
                  </a:lnTo>
                  <a:lnTo>
                    <a:pt x="146" y="153"/>
                  </a:lnTo>
                  <a:lnTo>
                    <a:pt x="141" y="158"/>
                  </a:lnTo>
                  <a:lnTo>
                    <a:pt x="137" y="164"/>
                  </a:lnTo>
                  <a:lnTo>
                    <a:pt x="134" y="169"/>
                  </a:lnTo>
                  <a:lnTo>
                    <a:pt x="131" y="175"/>
                  </a:lnTo>
                  <a:lnTo>
                    <a:pt x="129" y="181"/>
                  </a:lnTo>
                  <a:lnTo>
                    <a:pt x="125" y="194"/>
                  </a:lnTo>
                  <a:lnTo>
                    <a:pt x="123" y="207"/>
                  </a:lnTo>
                  <a:lnTo>
                    <a:pt x="120" y="219"/>
                  </a:lnTo>
                  <a:lnTo>
                    <a:pt x="120" y="232"/>
                  </a:lnTo>
                  <a:lnTo>
                    <a:pt x="120" y="471"/>
                  </a:lnTo>
                  <a:lnTo>
                    <a:pt x="0" y="47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36" name="Rectangle 29"/>
            <p:cNvSpPr>
              <a:spLocks noChangeArrowheads="1"/>
            </p:cNvSpPr>
            <p:nvPr userDrawn="1"/>
          </p:nvSpPr>
          <p:spPr bwMode="auto">
            <a:xfrm>
              <a:off x="8072438" y="6608763"/>
              <a:ext cx="19050" cy="984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37" name="Freeform 30"/>
            <p:cNvSpPr>
              <a:spLocks noEditPoints="1"/>
            </p:cNvSpPr>
            <p:nvPr userDrawn="1"/>
          </p:nvSpPr>
          <p:spPr bwMode="auto">
            <a:xfrm>
              <a:off x="8105776" y="6608763"/>
              <a:ext cx="69850" cy="100013"/>
            </a:xfrm>
            <a:custGeom>
              <a:avLst/>
              <a:gdLst/>
              <a:ahLst/>
              <a:cxnLst>
                <a:cxn ang="0">
                  <a:pos x="328" y="619"/>
                </a:cxn>
                <a:cxn ang="0">
                  <a:pos x="320" y="571"/>
                </a:cxn>
                <a:cxn ang="0">
                  <a:pos x="299" y="594"/>
                </a:cxn>
                <a:cxn ang="0">
                  <a:pos x="276" y="612"/>
                </a:cxn>
                <a:cxn ang="0">
                  <a:pos x="231" y="627"/>
                </a:cxn>
                <a:cxn ang="0">
                  <a:pos x="176" y="631"/>
                </a:cxn>
                <a:cxn ang="0">
                  <a:pos x="131" y="621"/>
                </a:cxn>
                <a:cxn ang="0">
                  <a:pos x="93" y="603"/>
                </a:cxn>
                <a:cxn ang="0">
                  <a:pos x="62" y="576"/>
                </a:cxn>
                <a:cxn ang="0">
                  <a:pos x="38" y="543"/>
                </a:cxn>
                <a:cxn ang="0">
                  <a:pos x="19" y="505"/>
                </a:cxn>
                <a:cxn ang="0">
                  <a:pos x="7" y="462"/>
                </a:cxn>
                <a:cxn ang="0">
                  <a:pos x="1" y="417"/>
                </a:cxn>
                <a:cxn ang="0">
                  <a:pos x="0" y="365"/>
                </a:cxn>
                <a:cxn ang="0">
                  <a:pos x="6" y="312"/>
                </a:cxn>
                <a:cxn ang="0">
                  <a:pos x="20" y="267"/>
                </a:cxn>
                <a:cxn ang="0">
                  <a:pos x="41" y="229"/>
                </a:cxn>
                <a:cxn ang="0">
                  <a:pos x="66" y="197"/>
                </a:cxn>
                <a:cxn ang="0">
                  <a:pos x="95" y="174"/>
                </a:cxn>
                <a:cxn ang="0">
                  <a:pos x="129" y="158"/>
                </a:cxn>
                <a:cxn ang="0">
                  <a:pos x="165" y="150"/>
                </a:cxn>
                <a:cxn ang="0">
                  <a:pos x="204" y="149"/>
                </a:cxn>
                <a:cxn ang="0">
                  <a:pos x="241" y="155"/>
                </a:cxn>
                <a:cxn ang="0">
                  <a:pos x="271" y="168"/>
                </a:cxn>
                <a:cxn ang="0">
                  <a:pos x="305" y="196"/>
                </a:cxn>
                <a:cxn ang="0">
                  <a:pos x="324" y="220"/>
                </a:cxn>
                <a:cxn ang="0">
                  <a:pos x="124" y="393"/>
                </a:cxn>
                <a:cxn ang="0">
                  <a:pos x="128" y="438"/>
                </a:cxn>
                <a:cxn ang="0">
                  <a:pos x="144" y="483"/>
                </a:cxn>
                <a:cxn ang="0">
                  <a:pos x="168" y="513"/>
                </a:cxn>
                <a:cxn ang="0">
                  <a:pos x="189" y="526"/>
                </a:cxn>
                <a:cxn ang="0">
                  <a:pos x="213" y="531"/>
                </a:cxn>
                <a:cxn ang="0">
                  <a:pos x="241" y="531"/>
                </a:cxn>
                <a:cxn ang="0">
                  <a:pos x="265" y="525"/>
                </a:cxn>
                <a:cxn ang="0">
                  <a:pos x="284" y="513"/>
                </a:cxn>
                <a:cxn ang="0">
                  <a:pos x="300" y="497"/>
                </a:cxn>
                <a:cxn ang="0">
                  <a:pos x="319" y="465"/>
                </a:cxn>
                <a:cxn ang="0">
                  <a:pos x="330" y="418"/>
                </a:cxn>
                <a:cxn ang="0">
                  <a:pos x="328" y="364"/>
                </a:cxn>
                <a:cxn ang="0">
                  <a:pos x="319" y="321"/>
                </a:cxn>
                <a:cxn ang="0">
                  <a:pos x="310" y="299"/>
                </a:cxn>
                <a:cxn ang="0">
                  <a:pos x="295" y="280"/>
                </a:cxn>
                <a:cxn ang="0">
                  <a:pos x="277" y="265"/>
                </a:cxn>
                <a:cxn ang="0">
                  <a:pos x="255" y="256"/>
                </a:cxn>
                <a:cxn ang="0">
                  <a:pos x="227" y="253"/>
                </a:cxn>
                <a:cxn ang="0">
                  <a:pos x="199" y="256"/>
                </a:cxn>
                <a:cxn ang="0">
                  <a:pos x="177" y="264"/>
                </a:cxn>
                <a:cxn ang="0">
                  <a:pos x="161" y="278"/>
                </a:cxn>
                <a:cxn ang="0">
                  <a:pos x="146" y="296"/>
                </a:cxn>
                <a:cxn ang="0">
                  <a:pos x="129" y="341"/>
                </a:cxn>
                <a:cxn ang="0">
                  <a:pos x="124" y="393"/>
                </a:cxn>
              </a:cxnLst>
              <a:rect l="0" t="0" r="r" b="b"/>
              <a:pathLst>
                <a:path w="445" h="632">
                  <a:moveTo>
                    <a:pt x="445" y="0"/>
                  </a:moveTo>
                  <a:lnTo>
                    <a:pt x="445" y="619"/>
                  </a:lnTo>
                  <a:lnTo>
                    <a:pt x="328" y="619"/>
                  </a:lnTo>
                  <a:lnTo>
                    <a:pt x="328" y="561"/>
                  </a:lnTo>
                  <a:lnTo>
                    <a:pt x="325" y="561"/>
                  </a:lnTo>
                  <a:lnTo>
                    <a:pt x="320" y="571"/>
                  </a:lnTo>
                  <a:lnTo>
                    <a:pt x="313" y="579"/>
                  </a:lnTo>
                  <a:lnTo>
                    <a:pt x="307" y="586"/>
                  </a:lnTo>
                  <a:lnTo>
                    <a:pt x="299" y="594"/>
                  </a:lnTo>
                  <a:lnTo>
                    <a:pt x="292" y="600"/>
                  </a:lnTo>
                  <a:lnTo>
                    <a:pt x="284" y="606"/>
                  </a:lnTo>
                  <a:lnTo>
                    <a:pt x="276" y="612"/>
                  </a:lnTo>
                  <a:lnTo>
                    <a:pt x="267" y="616"/>
                  </a:lnTo>
                  <a:lnTo>
                    <a:pt x="249" y="622"/>
                  </a:lnTo>
                  <a:lnTo>
                    <a:pt x="231" y="627"/>
                  </a:lnTo>
                  <a:lnTo>
                    <a:pt x="212" y="631"/>
                  </a:lnTo>
                  <a:lnTo>
                    <a:pt x="193" y="632"/>
                  </a:lnTo>
                  <a:lnTo>
                    <a:pt x="176" y="631"/>
                  </a:lnTo>
                  <a:lnTo>
                    <a:pt x="161" y="628"/>
                  </a:lnTo>
                  <a:lnTo>
                    <a:pt x="145" y="625"/>
                  </a:lnTo>
                  <a:lnTo>
                    <a:pt x="131" y="621"/>
                  </a:lnTo>
                  <a:lnTo>
                    <a:pt x="118" y="617"/>
                  </a:lnTo>
                  <a:lnTo>
                    <a:pt x="105" y="611"/>
                  </a:lnTo>
                  <a:lnTo>
                    <a:pt x="93" y="603"/>
                  </a:lnTo>
                  <a:lnTo>
                    <a:pt x="82" y="595"/>
                  </a:lnTo>
                  <a:lnTo>
                    <a:pt x="71" y="586"/>
                  </a:lnTo>
                  <a:lnTo>
                    <a:pt x="62" y="576"/>
                  </a:lnTo>
                  <a:lnTo>
                    <a:pt x="53" y="567"/>
                  </a:lnTo>
                  <a:lnTo>
                    <a:pt x="45" y="555"/>
                  </a:lnTo>
                  <a:lnTo>
                    <a:pt x="38" y="543"/>
                  </a:lnTo>
                  <a:lnTo>
                    <a:pt x="30" y="531"/>
                  </a:lnTo>
                  <a:lnTo>
                    <a:pt x="24" y="518"/>
                  </a:lnTo>
                  <a:lnTo>
                    <a:pt x="19" y="505"/>
                  </a:lnTo>
                  <a:lnTo>
                    <a:pt x="15" y="490"/>
                  </a:lnTo>
                  <a:lnTo>
                    <a:pt x="10" y="476"/>
                  </a:lnTo>
                  <a:lnTo>
                    <a:pt x="7" y="462"/>
                  </a:lnTo>
                  <a:lnTo>
                    <a:pt x="4" y="447"/>
                  </a:lnTo>
                  <a:lnTo>
                    <a:pt x="2" y="431"/>
                  </a:lnTo>
                  <a:lnTo>
                    <a:pt x="1" y="417"/>
                  </a:lnTo>
                  <a:lnTo>
                    <a:pt x="0" y="401"/>
                  </a:lnTo>
                  <a:lnTo>
                    <a:pt x="0" y="385"/>
                  </a:lnTo>
                  <a:lnTo>
                    <a:pt x="0" y="365"/>
                  </a:lnTo>
                  <a:lnTo>
                    <a:pt x="1" y="346"/>
                  </a:lnTo>
                  <a:lnTo>
                    <a:pt x="3" y="328"/>
                  </a:lnTo>
                  <a:lnTo>
                    <a:pt x="6" y="312"/>
                  </a:lnTo>
                  <a:lnTo>
                    <a:pt x="10" y="296"/>
                  </a:lnTo>
                  <a:lnTo>
                    <a:pt x="15" y="281"/>
                  </a:lnTo>
                  <a:lnTo>
                    <a:pt x="20" y="267"/>
                  </a:lnTo>
                  <a:lnTo>
                    <a:pt x="26" y="253"/>
                  </a:lnTo>
                  <a:lnTo>
                    <a:pt x="34" y="240"/>
                  </a:lnTo>
                  <a:lnTo>
                    <a:pt x="41" y="229"/>
                  </a:lnTo>
                  <a:lnTo>
                    <a:pt x="48" y="217"/>
                  </a:lnTo>
                  <a:lnTo>
                    <a:pt x="57" y="207"/>
                  </a:lnTo>
                  <a:lnTo>
                    <a:pt x="66" y="197"/>
                  </a:lnTo>
                  <a:lnTo>
                    <a:pt x="76" y="189"/>
                  </a:lnTo>
                  <a:lnTo>
                    <a:pt x="85" y="182"/>
                  </a:lnTo>
                  <a:lnTo>
                    <a:pt x="95" y="174"/>
                  </a:lnTo>
                  <a:lnTo>
                    <a:pt x="107" y="168"/>
                  </a:lnTo>
                  <a:lnTo>
                    <a:pt x="118" y="163"/>
                  </a:lnTo>
                  <a:lnTo>
                    <a:pt x="129" y="158"/>
                  </a:lnTo>
                  <a:lnTo>
                    <a:pt x="141" y="155"/>
                  </a:lnTo>
                  <a:lnTo>
                    <a:pt x="153" y="152"/>
                  </a:lnTo>
                  <a:lnTo>
                    <a:pt x="165" y="150"/>
                  </a:lnTo>
                  <a:lnTo>
                    <a:pt x="177" y="149"/>
                  </a:lnTo>
                  <a:lnTo>
                    <a:pt x="190" y="148"/>
                  </a:lnTo>
                  <a:lnTo>
                    <a:pt x="204" y="149"/>
                  </a:lnTo>
                  <a:lnTo>
                    <a:pt x="217" y="151"/>
                  </a:lnTo>
                  <a:lnTo>
                    <a:pt x="230" y="153"/>
                  </a:lnTo>
                  <a:lnTo>
                    <a:pt x="241" y="155"/>
                  </a:lnTo>
                  <a:lnTo>
                    <a:pt x="252" y="158"/>
                  </a:lnTo>
                  <a:lnTo>
                    <a:pt x="261" y="163"/>
                  </a:lnTo>
                  <a:lnTo>
                    <a:pt x="271" y="168"/>
                  </a:lnTo>
                  <a:lnTo>
                    <a:pt x="278" y="173"/>
                  </a:lnTo>
                  <a:lnTo>
                    <a:pt x="293" y="185"/>
                  </a:lnTo>
                  <a:lnTo>
                    <a:pt x="305" y="196"/>
                  </a:lnTo>
                  <a:lnTo>
                    <a:pt x="315" y="208"/>
                  </a:lnTo>
                  <a:lnTo>
                    <a:pt x="323" y="220"/>
                  </a:lnTo>
                  <a:lnTo>
                    <a:pt x="324" y="220"/>
                  </a:lnTo>
                  <a:lnTo>
                    <a:pt x="324" y="0"/>
                  </a:lnTo>
                  <a:lnTo>
                    <a:pt x="445" y="0"/>
                  </a:lnTo>
                  <a:close/>
                  <a:moveTo>
                    <a:pt x="124" y="393"/>
                  </a:moveTo>
                  <a:lnTo>
                    <a:pt x="124" y="407"/>
                  </a:lnTo>
                  <a:lnTo>
                    <a:pt x="126" y="423"/>
                  </a:lnTo>
                  <a:lnTo>
                    <a:pt x="128" y="438"/>
                  </a:lnTo>
                  <a:lnTo>
                    <a:pt x="132" y="453"/>
                  </a:lnTo>
                  <a:lnTo>
                    <a:pt x="137" y="469"/>
                  </a:lnTo>
                  <a:lnTo>
                    <a:pt x="144" y="483"/>
                  </a:lnTo>
                  <a:lnTo>
                    <a:pt x="152" y="496"/>
                  </a:lnTo>
                  <a:lnTo>
                    <a:pt x="163" y="508"/>
                  </a:lnTo>
                  <a:lnTo>
                    <a:pt x="168" y="513"/>
                  </a:lnTo>
                  <a:lnTo>
                    <a:pt x="174" y="518"/>
                  </a:lnTo>
                  <a:lnTo>
                    <a:pt x="182" y="522"/>
                  </a:lnTo>
                  <a:lnTo>
                    <a:pt x="189" y="526"/>
                  </a:lnTo>
                  <a:lnTo>
                    <a:pt x="196" y="528"/>
                  </a:lnTo>
                  <a:lnTo>
                    <a:pt x="205" y="530"/>
                  </a:lnTo>
                  <a:lnTo>
                    <a:pt x="213" y="531"/>
                  </a:lnTo>
                  <a:lnTo>
                    <a:pt x="223" y="532"/>
                  </a:lnTo>
                  <a:lnTo>
                    <a:pt x="232" y="532"/>
                  </a:lnTo>
                  <a:lnTo>
                    <a:pt x="241" y="531"/>
                  </a:lnTo>
                  <a:lnTo>
                    <a:pt x="250" y="529"/>
                  </a:lnTo>
                  <a:lnTo>
                    <a:pt x="257" y="527"/>
                  </a:lnTo>
                  <a:lnTo>
                    <a:pt x="265" y="525"/>
                  </a:lnTo>
                  <a:lnTo>
                    <a:pt x="272" y="521"/>
                  </a:lnTo>
                  <a:lnTo>
                    <a:pt x="278" y="517"/>
                  </a:lnTo>
                  <a:lnTo>
                    <a:pt x="284" y="513"/>
                  </a:lnTo>
                  <a:lnTo>
                    <a:pt x="291" y="508"/>
                  </a:lnTo>
                  <a:lnTo>
                    <a:pt x="296" y="503"/>
                  </a:lnTo>
                  <a:lnTo>
                    <a:pt x="300" y="497"/>
                  </a:lnTo>
                  <a:lnTo>
                    <a:pt x="305" y="492"/>
                  </a:lnTo>
                  <a:lnTo>
                    <a:pt x="313" y="478"/>
                  </a:lnTo>
                  <a:lnTo>
                    <a:pt x="319" y="465"/>
                  </a:lnTo>
                  <a:lnTo>
                    <a:pt x="324" y="449"/>
                  </a:lnTo>
                  <a:lnTo>
                    <a:pt x="328" y="433"/>
                  </a:lnTo>
                  <a:lnTo>
                    <a:pt x="330" y="418"/>
                  </a:lnTo>
                  <a:lnTo>
                    <a:pt x="330" y="400"/>
                  </a:lnTo>
                  <a:lnTo>
                    <a:pt x="330" y="382"/>
                  </a:lnTo>
                  <a:lnTo>
                    <a:pt x="328" y="364"/>
                  </a:lnTo>
                  <a:lnTo>
                    <a:pt x="325" y="346"/>
                  </a:lnTo>
                  <a:lnTo>
                    <a:pt x="321" y="329"/>
                  </a:lnTo>
                  <a:lnTo>
                    <a:pt x="319" y="321"/>
                  </a:lnTo>
                  <a:lnTo>
                    <a:pt x="316" y="314"/>
                  </a:lnTo>
                  <a:lnTo>
                    <a:pt x="313" y="306"/>
                  </a:lnTo>
                  <a:lnTo>
                    <a:pt x="310" y="299"/>
                  </a:lnTo>
                  <a:lnTo>
                    <a:pt x="305" y="293"/>
                  </a:lnTo>
                  <a:lnTo>
                    <a:pt x="300" y="286"/>
                  </a:lnTo>
                  <a:lnTo>
                    <a:pt x="295" y="280"/>
                  </a:lnTo>
                  <a:lnTo>
                    <a:pt x="290" y="275"/>
                  </a:lnTo>
                  <a:lnTo>
                    <a:pt x="284" y="270"/>
                  </a:lnTo>
                  <a:lnTo>
                    <a:pt x="277" y="265"/>
                  </a:lnTo>
                  <a:lnTo>
                    <a:pt x="271" y="261"/>
                  </a:lnTo>
                  <a:lnTo>
                    <a:pt x="262" y="258"/>
                  </a:lnTo>
                  <a:lnTo>
                    <a:pt x="255" y="256"/>
                  </a:lnTo>
                  <a:lnTo>
                    <a:pt x="246" y="254"/>
                  </a:lnTo>
                  <a:lnTo>
                    <a:pt x="236" y="253"/>
                  </a:lnTo>
                  <a:lnTo>
                    <a:pt x="227" y="253"/>
                  </a:lnTo>
                  <a:lnTo>
                    <a:pt x="217" y="253"/>
                  </a:lnTo>
                  <a:lnTo>
                    <a:pt x="208" y="254"/>
                  </a:lnTo>
                  <a:lnTo>
                    <a:pt x="199" y="256"/>
                  </a:lnTo>
                  <a:lnTo>
                    <a:pt x="192" y="258"/>
                  </a:lnTo>
                  <a:lnTo>
                    <a:pt x="185" y="261"/>
                  </a:lnTo>
                  <a:lnTo>
                    <a:pt x="177" y="264"/>
                  </a:lnTo>
                  <a:lnTo>
                    <a:pt x="171" y="269"/>
                  </a:lnTo>
                  <a:lnTo>
                    <a:pt x="166" y="273"/>
                  </a:lnTo>
                  <a:lnTo>
                    <a:pt x="161" y="278"/>
                  </a:lnTo>
                  <a:lnTo>
                    <a:pt x="155" y="283"/>
                  </a:lnTo>
                  <a:lnTo>
                    <a:pt x="150" y="290"/>
                  </a:lnTo>
                  <a:lnTo>
                    <a:pt x="146" y="296"/>
                  </a:lnTo>
                  <a:lnTo>
                    <a:pt x="139" y="310"/>
                  </a:lnTo>
                  <a:lnTo>
                    <a:pt x="133" y="324"/>
                  </a:lnTo>
                  <a:lnTo>
                    <a:pt x="129" y="341"/>
                  </a:lnTo>
                  <a:lnTo>
                    <a:pt x="126" y="358"/>
                  </a:lnTo>
                  <a:lnTo>
                    <a:pt x="124" y="376"/>
                  </a:lnTo>
                  <a:lnTo>
                    <a:pt x="124" y="39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38" name="Freeform 31"/>
            <p:cNvSpPr>
              <a:spLocks noEditPoints="1"/>
            </p:cNvSpPr>
            <p:nvPr userDrawn="1"/>
          </p:nvSpPr>
          <p:spPr bwMode="auto">
            <a:xfrm>
              <a:off x="8191501" y="6551613"/>
              <a:ext cx="57150" cy="55563"/>
            </a:xfrm>
            <a:custGeom>
              <a:avLst/>
              <a:gdLst/>
              <a:ahLst/>
              <a:cxnLst>
                <a:cxn ang="0">
                  <a:pos x="144" y="350"/>
                </a:cxn>
                <a:cxn ang="0">
                  <a:pos x="100" y="335"/>
                </a:cxn>
                <a:cxn ang="0">
                  <a:pos x="62" y="311"/>
                </a:cxn>
                <a:cxn ang="0">
                  <a:pos x="31" y="277"/>
                </a:cxn>
                <a:cxn ang="0">
                  <a:pos x="9" y="236"/>
                </a:cxn>
                <a:cxn ang="0">
                  <a:pos x="0" y="189"/>
                </a:cxn>
                <a:cxn ang="0">
                  <a:pos x="3" y="139"/>
                </a:cxn>
                <a:cxn ang="0">
                  <a:pos x="19" y="96"/>
                </a:cxn>
                <a:cxn ang="0">
                  <a:pos x="45" y="58"/>
                </a:cxn>
                <a:cxn ang="0">
                  <a:pos x="80" y="29"/>
                </a:cxn>
                <a:cxn ang="0">
                  <a:pos x="121" y="9"/>
                </a:cxn>
                <a:cxn ang="0">
                  <a:pos x="167" y="0"/>
                </a:cxn>
                <a:cxn ang="0">
                  <a:pos x="214" y="3"/>
                </a:cxn>
                <a:cxn ang="0">
                  <a:pos x="258" y="18"/>
                </a:cxn>
                <a:cxn ang="0">
                  <a:pos x="296" y="42"/>
                </a:cxn>
                <a:cxn ang="0">
                  <a:pos x="326" y="76"/>
                </a:cxn>
                <a:cxn ang="0">
                  <a:pos x="347" y="117"/>
                </a:cxn>
                <a:cxn ang="0">
                  <a:pos x="357" y="163"/>
                </a:cxn>
                <a:cxn ang="0">
                  <a:pos x="354" y="213"/>
                </a:cxn>
                <a:cxn ang="0">
                  <a:pos x="339" y="257"/>
                </a:cxn>
                <a:cxn ang="0">
                  <a:pos x="313" y="295"/>
                </a:cxn>
                <a:cxn ang="0">
                  <a:pos x="278" y="323"/>
                </a:cxn>
                <a:cxn ang="0">
                  <a:pos x="237" y="343"/>
                </a:cxn>
                <a:cxn ang="0">
                  <a:pos x="191" y="353"/>
                </a:cxn>
                <a:cxn ang="0">
                  <a:pos x="36" y="187"/>
                </a:cxn>
                <a:cxn ang="0">
                  <a:pos x="43" y="226"/>
                </a:cxn>
                <a:cxn ang="0">
                  <a:pos x="60" y="260"/>
                </a:cxn>
                <a:cxn ang="0">
                  <a:pos x="84" y="288"/>
                </a:cxn>
                <a:cxn ang="0">
                  <a:pos x="114" y="309"/>
                </a:cxn>
                <a:cxn ang="0">
                  <a:pos x="150" y="320"/>
                </a:cxn>
                <a:cxn ang="0">
                  <a:pos x="189" y="323"/>
                </a:cxn>
                <a:cxn ang="0">
                  <a:pos x="227" y="316"/>
                </a:cxn>
                <a:cxn ang="0">
                  <a:pos x="259" y="299"/>
                </a:cxn>
                <a:cxn ang="0">
                  <a:pos x="287" y="275"/>
                </a:cxn>
                <a:cxn ang="0">
                  <a:pos x="308" y="244"/>
                </a:cxn>
                <a:cxn ang="0">
                  <a:pos x="319" y="207"/>
                </a:cxn>
                <a:cxn ang="0">
                  <a:pos x="322" y="166"/>
                </a:cxn>
                <a:cxn ang="0">
                  <a:pos x="315" y="127"/>
                </a:cxn>
                <a:cxn ang="0">
                  <a:pos x="298" y="93"/>
                </a:cxn>
                <a:cxn ang="0">
                  <a:pos x="274" y="65"/>
                </a:cxn>
                <a:cxn ang="0">
                  <a:pos x="244" y="44"/>
                </a:cxn>
                <a:cxn ang="0">
                  <a:pos x="209" y="32"/>
                </a:cxn>
                <a:cxn ang="0">
                  <a:pos x="169" y="30"/>
                </a:cxn>
                <a:cxn ang="0">
                  <a:pos x="131" y="37"/>
                </a:cxn>
                <a:cxn ang="0">
                  <a:pos x="98" y="54"/>
                </a:cxn>
                <a:cxn ang="0">
                  <a:pos x="70" y="78"/>
                </a:cxn>
                <a:cxn ang="0">
                  <a:pos x="50" y="109"/>
                </a:cxn>
                <a:cxn ang="0">
                  <a:pos x="38" y="146"/>
                </a:cxn>
                <a:cxn ang="0">
                  <a:pos x="36" y="175"/>
                </a:cxn>
                <a:cxn ang="0">
                  <a:pos x="111" y="75"/>
                </a:cxn>
                <a:cxn ang="0">
                  <a:pos x="227" y="80"/>
                </a:cxn>
                <a:cxn ang="0">
                  <a:pos x="247" y="93"/>
                </a:cxn>
                <a:cxn ang="0">
                  <a:pos x="258" y="112"/>
                </a:cxn>
                <a:cxn ang="0">
                  <a:pos x="259" y="145"/>
                </a:cxn>
                <a:cxn ang="0">
                  <a:pos x="249" y="169"/>
                </a:cxn>
                <a:cxn ang="0">
                  <a:pos x="218" y="187"/>
                </a:cxn>
                <a:cxn ang="0">
                  <a:pos x="177" y="190"/>
                </a:cxn>
                <a:cxn ang="0">
                  <a:pos x="189" y="164"/>
                </a:cxn>
                <a:cxn ang="0">
                  <a:pos x="216" y="158"/>
                </a:cxn>
                <a:cxn ang="0">
                  <a:pos x="226" y="145"/>
                </a:cxn>
                <a:cxn ang="0">
                  <a:pos x="227" y="122"/>
                </a:cxn>
                <a:cxn ang="0">
                  <a:pos x="217" y="108"/>
                </a:cxn>
                <a:cxn ang="0">
                  <a:pos x="192" y="101"/>
                </a:cxn>
              </a:cxnLst>
              <a:rect l="0" t="0" r="r" b="b"/>
              <a:pathLst>
                <a:path w="358" h="353">
                  <a:moveTo>
                    <a:pt x="179" y="353"/>
                  </a:moveTo>
                  <a:lnTo>
                    <a:pt x="167" y="353"/>
                  </a:lnTo>
                  <a:lnTo>
                    <a:pt x="155" y="352"/>
                  </a:lnTo>
                  <a:lnTo>
                    <a:pt x="144" y="350"/>
                  </a:lnTo>
                  <a:lnTo>
                    <a:pt x="132" y="346"/>
                  </a:lnTo>
                  <a:lnTo>
                    <a:pt x="121" y="343"/>
                  </a:lnTo>
                  <a:lnTo>
                    <a:pt x="110" y="340"/>
                  </a:lnTo>
                  <a:lnTo>
                    <a:pt x="100" y="335"/>
                  </a:lnTo>
                  <a:lnTo>
                    <a:pt x="89" y="330"/>
                  </a:lnTo>
                  <a:lnTo>
                    <a:pt x="80" y="323"/>
                  </a:lnTo>
                  <a:lnTo>
                    <a:pt x="70" y="317"/>
                  </a:lnTo>
                  <a:lnTo>
                    <a:pt x="62" y="311"/>
                  </a:lnTo>
                  <a:lnTo>
                    <a:pt x="53" y="302"/>
                  </a:lnTo>
                  <a:lnTo>
                    <a:pt x="45" y="295"/>
                  </a:lnTo>
                  <a:lnTo>
                    <a:pt x="38" y="286"/>
                  </a:lnTo>
                  <a:lnTo>
                    <a:pt x="31" y="277"/>
                  </a:lnTo>
                  <a:lnTo>
                    <a:pt x="25" y="268"/>
                  </a:lnTo>
                  <a:lnTo>
                    <a:pt x="19" y="257"/>
                  </a:lnTo>
                  <a:lnTo>
                    <a:pt x="14" y="247"/>
                  </a:lnTo>
                  <a:lnTo>
                    <a:pt x="9" y="236"/>
                  </a:lnTo>
                  <a:lnTo>
                    <a:pt x="6" y="225"/>
                  </a:lnTo>
                  <a:lnTo>
                    <a:pt x="3" y="213"/>
                  </a:lnTo>
                  <a:lnTo>
                    <a:pt x="2" y="201"/>
                  </a:lnTo>
                  <a:lnTo>
                    <a:pt x="0" y="189"/>
                  </a:lnTo>
                  <a:lnTo>
                    <a:pt x="0" y="175"/>
                  </a:lnTo>
                  <a:lnTo>
                    <a:pt x="0" y="163"/>
                  </a:lnTo>
                  <a:lnTo>
                    <a:pt x="2" y="151"/>
                  </a:lnTo>
                  <a:lnTo>
                    <a:pt x="3" y="139"/>
                  </a:lnTo>
                  <a:lnTo>
                    <a:pt x="6" y="127"/>
                  </a:lnTo>
                  <a:lnTo>
                    <a:pt x="9" y="117"/>
                  </a:lnTo>
                  <a:lnTo>
                    <a:pt x="14" y="106"/>
                  </a:lnTo>
                  <a:lnTo>
                    <a:pt x="19" y="96"/>
                  </a:lnTo>
                  <a:lnTo>
                    <a:pt x="25" y="85"/>
                  </a:lnTo>
                  <a:lnTo>
                    <a:pt x="31" y="76"/>
                  </a:lnTo>
                  <a:lnTo>
                    <a:pt x="38" y="66"/>
                  </a:lnTo>
                  <a:lnTo>
                    <a:pt x="45" y="58"/>
                  </a:lnTo>
                  <a:lnTo>
                    <a:pt x="53" y="50"/>
                  </a:lnTo>
                  <a:lnTo>
                    <a:pt x="62" y="42"/>
                  </a:lnTo>
                  <a:lnTo>
                    <a:pt x="70" y="35"/>
                  </a:lnTo>
                  <a:lnTo>
                    <a:pt x="80" y="29"/>
                  </a:lnTo>
                  <a:lnTo>
                    <a:pt x="89" y="23"/>
                  </a:lnTo>
                  <a:lnTo>
                    <a:pt x="100" y="18"/>
                  </a:lnTo>
                  <a:lnTo>
                    <a:pt x="110" y="13"/>
                  </a:lnTo>
                  <a:lnTo>
                    <a:pt x="121" y="9"/>
                  </a:lnTo>
                  <a:lnTo>
                    <a:pt x="132" y="5"/>
                  </a:lnTo>
                  <a:lnTo>
                    <a:pt x="144" y="3"/>
                  </a:lnTo>
                  <a:lnTo>
                    <a:pt x="155" y="1"/>
                  </a:lnTo>
                  <a:lnTo>
                    <a:pt x="167" y="0"/>
                  </a:lnTo>
                  <a:lnTo>
                    <a:pt x="179" y="0"/>
                  </a:lnTo>
                  <a:lnTo>
                    <a:pt x="191" y="0"/>
                  </a:lnTo>
                  <a:lnTo>
                    <a:pt x="203" y="1"/>
                  </a:lnTo>
                  <a:lnTo>
                    <a:pt x="214" y="3"/>
                  </a:lnTo>
                  <a:lnTo>
                    <a:pt x="226" y="5"/>
                  </a:lnTo>
                  <a:lnTo>
                    <a:pt x="237" y="9"/>
                  </a:lnTo>
                  <a:lnTo>
                    <a:pt x="248" y="13"/>
                  </a:lnTo>
                  <a:lnTo>
                    <a:pt x="258" y="18"/>
                  </a:lnTo>
                  <a:lnTo>
                    <a:pt x="269" y="23"/>
                  </a:lnTo>
                  <a:lnTo>
                    <a:pt x="278" y="29"/>
                  </a:lnTo>
                  <a:lnTo>
                    <a:pt x="288" y="35"/>
                  </a:lnTo>
                  <a:lnTo>
                    <a:pt x="296" y="42"/>
                  </a:lnTo>
                  <a:lnTo>
                    <a:pt x="304" y="50"/>
                  </a:lnTo>
                  <a:lnTo>
                    <a:pt x="313" y="58"/>
                  </a:lnTo>
                  <a:lnTo>
                    <a:pt x="320" y="66"/>
                  </a:lnTo>
                  <a:lnTo>
                    <a:pt x="326" y="76"/>
                  </a:lnTo>
                  <a:lnTo>
                    <a:pt x="333" y="85"/>
                  </a:lnTo>
                  <a:lnTo>
                    <a:pt x="339" y="96"/>
                  </a:lnTo>
                  <a:lnTo>
                    <a:pt x="343" y="106"/>
                  </a:lnTo>
                  <a:lnTo>
                    <a:pt x="347" y="117"/>
                  </a:lnTo>
                  <a:lnTo>
                    <a:pt x="352" y="127"/>
                  </a:lnTo>
                  <a:lnTo>
                    <a:pt x="354" y="139"/>
                  </a:lnTo>
                  <a:lnTo>
                    <a:pt x="356" y="151"/>
                  </a:lnTo>
                  <a:lnTo>
                    <a:pt x="357" y="163"/>
                  </a:lnTo>
                  <a:lnTo>
                    <a:pt x="358" y="175"/>
                  </a:lnTo>
                  <a:lnTo>
                    <a:pt x="357" y="189"/>
                  </a:lnTo>
                  <a:lnTo>
                    <a:pt x="356" y="201"/>
                  </a:lnTo>
                  <a:lnTo>
                    <a:pt x="354" y="213"/>
                  </a:lnTo>
                  <a:lnTo>
                    <a:pt x="352" y="225"/>
                  </a:lnTo>
                  <a:lnTo>
                    <a:pt x="347" y="236"/>
                  </a:lnTo>
                  <a:lnTo>
                    <a:pt x="343" y="247"/>
                  </a:lnTo>
                  <a:lnTo>
                    <a:pt x="339" y="257"/>
                  </a:lnTo>
                  <a:lnTo>
                    <a:pt x="333" y="268"/>
                  </a:lnTo>
                  <a:lnTo>
                    <a:pt x="326" y="277"/>
                  </a:lnTo>
                  <a:lnTo>
                    <a:pt x="320" y="286"/>
                  </a:lnTo>
                  <a:lnTo>
                    <a:pt x="313" y="295"/>
                  </a:lnTo>
                  <a:lnTo>
                    <a:pt x="304" y="302"/>
                  </a:lnTo>
                  <a:lnTo>
                    <a:pt x="296" y="311"/>
                  </a:lnTo>
                  <a:lnTo>
                    <a:pt x="288" y="317"/>
                  </a:lnTo>
                  <a:lnTo>
                    <a:pt x="278" y="323"/>
                  </a:lnTo>
                  <a:lnTo>
                    <a:pt x="269" y="330"/>
                  </a:lnTo>
                  <a:lnTo>
                    <a:pt x="258" y="335"/>
                  </a:lnTo>
                  <a:lnTo>
                    <a:pt x="248" y="340"/>
                  </a:lnTo>
                  <a:lnTo>
                    <a:pt x="237" y="343"/>
                  </a:lnTo>
                  <a:lnTo>
                    <a:pt x="226" y="346"/>
                  </a:lnTo>
                  <a:lnTo>
                    <a:pt x="214" y="350"/>
                  </a:lnTo>
                  <a:lnTo>
                    <a:pt x="203" y="352"/>
                  </a:lnTo>
                  <a:lnTo>
                    <a:pt x="191" y="353"/>
                  </a:lnTo>
                  <a:lnTo>
                    <a:pt x="179" y="353"/>
                  </a:lnTo>
                  <a:lnTo>
                    <a:pt x="179" y="353"/>
                  </a:lnTo>
                  <a:close/>
                  <a:moveTo>
                    <a:pt x="36" y="175"/>
                  </a:moveTo>
                  <a:lnTo>
                    <a:pt x="36" y="187"/>
                  </a:lnTo>
                  <a:lnTo>
                    <a:pt x="37" y="196"/>
                  </a:lnTo>
                  <a:lnTo>
                    <a:pt x="38" y="207"/>
                  </a:lnTo>
                  <a:lnTo>
                    <a:pt x="40" y="216"/>
                  </a:lnTo>
                  <a:lnTo>
                    <a:pt x="43" y="226"/>
                  </a:lnTo>
                  <a:lnTo>
                    <a:pt x="46" y="235"/>
                  </a:lnTo>
                  <a:lnTo>
                    <a:pt x="50" y="244"/>
                  </a:lnTo>
                  <a:lnTo>
                    <a:pt x="55" y="252"/>
                  </a:lnTo>
                  <a:lnTo>
                    <a:pt x="60" y="260"/>
                  </a:lnTo>
                  <a:lnTo>
                    <a:pt x="65" y="268"/>
                  </a:lnTo>
                  <a:lnTo>
                    <a:pt x="70" y="275"/>
                  </a:lnTo>
                  <a:lnTo>
                    <a:pt x="77" y="281"/>
                  </a:lnTo>
                  <a:lnTo>
                    <a:pt x="84" y="288"/>
                  </a:lnTo>
                  <a:lnTo>
                    <a:pt x="90" y="294"/>
                  </a:lnTo>
                  <a:lnTo>
                    <a:pt x="98" y="299"/>
                  </a:lnTo>
                  <a:lnTo>
                    <a:pt x="106" y="304"/>
                  </a:lnTo>
                  <a:lnTo>
                    <a:pt x="114" y="309"/>
                  </a:lnTo>
                  <a:lnTo>
                    <a:pt x="123" y="313"/>
                  </a:lnTo>
                  <a:lnTo>
                    <a:pt x="131" y="316"/>
                  </a:lnTo>
                  <a:lnTo>
                    <a:pt x="141" y="318"/>
                  </a:lnTo>
                  <a:lnTo>
                    <a:pt x="150" y="320"/>
                  </a:lnTo>
                  <a:lnTo>
                    <a:pt x="160" y="322"/>
                  </a:lnTo>
                  <a:lnTo>
                    <a:pt x="169" y="323"/>
                  </a:lnTo>
                  <a:lnTo>
                    <a:pt x="179" y="323"/>
                  </a:lnTo>
                  <a:lnTo>
                    <a:pt x="189" y="323"/>
                  </a:lnTo>
                  <a:lnTo>
                    <a:pt x="198" y="322"/>
                  </a:lnTo>
                  <a:lnTo>
                    <a:pt x="209" y="320"/>
                  </a:lnTo>
                  <a:lnTo>
                    <a:pt x="217" y="318"/>
                  </a:lnTo>
                  <a:lnTo>
                    <a:pt x="227" y="316"/>
                  </a:lnTo>
                  <a:lnTo>
                    <a:pt x="235" y="313"/>
                  </a:lnTo>
                  <a:lnTo>
                    <a:pt x="244" y="309"/>
                  </a:lnTo>
                  <a:lnTo>
                    <a:pt x="252" y="304"/>
                  </a:lnTo>
                  <a:lnTo>
                    <a:pt x="259" y="299"/>
                  </a:lnTo>
                  <a:lnTo>
                    <a:pt x="267" y="294"/>
                  </a:lnTo>
                  <a:lnTo>
                    <a:pt x="274" y="288"/>
                  </a:lnTo>
                  <a:lnTo>
                    <a:pt x="280" y="281"/>
                  </a:lnTo>
                  <a:lnTo>
                    <a:pt x="287" y="275"/>
                  </a:lnTo>
                  <a:lnTo>
                    <a:pt x="293" y="268"/>
                  </a:lnTo>
                  <a:lnTo>
                    <a:pt x="298" y="260"/>
                  </a:lnTo>
                  <a:lnTo>
                    <a:pt x="303" y="252"/>
                  </a:lnTo>
                  <a:lnTo>
                    <a:pt x="308" y="244"/>
                  </a:lnTo>
                  <a:lnTo>
                    <a:pt x="312" y="235"/>
                  </a:lnTo>
                  <a:lnTo>
                    <a:pt x="315" y="226"/>
                  </a:lnTo>
                  <a:lnTo>
                    <a:pt x="317" y="216"/>
                  </a:lnTo>
                  <a:lnTo>
                    <a:pt x="319" y="207"/>
                  </a:lnTo>
                  <a:lnTo>
                    <a:pt x="321" y="196"/>
                  </a:lnTo>
                  <a:lnTo>
                    <a:pt x="322" y="187"/>
                  </a:lnTo>
                  <a:lnTo>
                    <a:pt x="322" y="175"/>
                  </a:lnTo>
                  <a:lnTo>
                    <a:pt x="322" y="166"/>
                  </a:lnTo>
                  <a:lnTo>
                    <a:pt x="321" y="156"/>
                  </a:lnTo>
                  <a:lnTo>
                    <a:pt x="319" y="146"/>
                  </a:lnTo>
                  <a:lnTo>
                    <a:pt x="317" y="136"/>
                  </a:lnTo>
                  <a:lnTo>
                    <a:pt x="315" y="127"/>
                  </a:lnTo>
                  <a:lnTo>
                    <a:pt x="312" y="118"/>
                  </a:lnTo>
                  <a:lnTo>
                    <a:pt x="308" y="109"/>
                  </a:lnTo>
                  <a:lnTo>
                    <a:pt x="303" y="101"/>
                  </a:lnTo>
                  <a:lnTo>
                    <a:pt x="298" y="93"/>
                  </a:lnTo>
                  <a:lnTo>
                    <a:pt x="293" y="85"/>
                  </a:lnTo>
                  <a:lnTo>
                    <a:pt x="287" y="78"/>
                  </a:lnTo>
                  <a:lnTo>
                    <a:pt x="280" y="72"/>
                  </a:lnTo>
                  <a:lnTo>
                    <a:pt x="274" y="65"/>
                  </a:lnTo>
                  <a:lnTo>
                    <a:pt x="267" y="59"/>
                  </a:lnTo>
                  <a:lnTo>
                    <a:pt x="259" y="54"/>
                  </a:lnTo>
                  <a:lnTo>
                    <a:pt x="252" y="49"/>
                  </a:lnTo>
                  <a:lnTo>
                    <a:pt x="244" y="44"/>
                  </a:lnTo>
                  <a:lnTo>
                    <a:pt x="235" y="40"/>
                  </a:lnTo>
                  <a:lnTo>
                    <a:pt x="227" y="37"/>
                  </a:lnTo>
                  <a:lnTo>
                    <a:pt x="217" y="35"/>
                  </a:lnTo>
                  <a:lnTo>
                    <a:pt x="209" y="32"/>
                  </a:lnTo>
                  <a:lnTo>
                    <a:pt x="198" y="31"/>
                  </a:lnTo>
                  <a:lnTo>
                    <a:pt x="189" y="30"/>
                  </a:lnTo>
                  <a:lnTo>
                    <a:pt x="179" y="30"/>
                  </a:lnTo>
                  <a:lnTo>
                    <a:pt x="169" y="30"/>
                  </a:lnTo>
                  <a:lnTo>
                    <a:pt x="160" y="31"/>
                  </a:lnTo>
                  <a:lnTo>
                    <a:pt x="150" y="32"/>
                  </a:lnTo>
                  <a:lnTo>
                    <a:pt x="141" y="35"/>
                  </a:lnTo>
                  <a:lnTo>
                    <a:pt x="131" y="37"/>
                  </a:lnTo>
                  <a:lnTo>
                    <a:pt x="123" y="40"/>
                  </a:lnTo>
                  <a:lnTo>
                    <a:pt x="114" y="44"/>
                  </a:lnTo>
                  <a:lnTo>
                    <a:pt x="106" y="49"/>
                  </a:lnTo>
                  <a:lnTo>
                    <a:pt x="98" y="54"/>
                  </a:lnTo>
                  <a:lnTo>
                    <a:pt x="90" y="59"/>
                  </a:lnTo>
                  <a:lnTo>
                    <a:pt x="84" y="65"/>
                  </a:lnTo>
                  <a:lnTo>
                    <a:pt x="77" y="72"/>
                  </a:lnTo>
                  <a:lnTo>
                    <a:pt x="70" y="78"/>
                  </a:lnTo>
                  <a:lnTo>
                    <a:pt x="65" y="85"/>
                  </a:lnTo>
                  <a:lnTo>
                    <a:pt x="60" y="93"/>
                  </a:lnTo>
                  <a:lnTo>
                    <a:pt x="55" y="101"/>
                  </a:lnTo>
                  <a:lnTo>
                    <a:pt x="50" y="109"/>
                  </a:lnTo>
                  <a:lnTo>
                    <a:pt x="46" y="118"/>
                  </a:lnTo>
                  <a:lnTo>
                    <a:pt x="43" y="127"/>
                  </a:lnTo>
                  <a:lnTo>
                    <a:pt x="40" y="136"/>
                  </a:lnTo>
                  <a:lnTo>
                    <a:pt x="38" y="146"/>
                  </a:lnTo>
                  <a:lnTo>
                    <a:pt x="37" y="156"/>
                  </a:lnTo>
                  <a:lnTo>
                    <a:pt x="36" y="166"/>
                  </a:lnTo>
                  <a:lnTo>
                    <a:pt x="36" y="175"/>
                  </a:lnTo>
                  <a:lnTo>
                    <a:pt x="36" y="175"/>
                  </a:lnTo>
                  <a:close/>
                  <a:moveTo>
                    <a:pt x="142" y="190"/>
                  </a:moveTo>
                  <a:lnTo>
                    <a:pt x="142" y="278"/>
                  </a:lnTo>
                  <a:lnTo>
                    <a:pt x="111" y="278"/>
                  </a:lnTo>
                  <a:lnTo>
                    <a:pt x="111" y="75"/>
                  </a:lnTo>
                  <a:lnTo>
                    <a:pt x="189" y="75"/>
                  </a:lnTo>
                  <a:lnTo>
                    <a:pt x="206" y="76"/>
                  </a:lnTo>
                  <a:lnTo>
                    <a:pt x="220" y="78"/>
                  </a:lnTo>
                  <a:lnTo>
                    <a:pt x="227" y="80"/>
                  </a:lnTo>
                  <a:lnTo>
                    <a:pt x="232" y="82"/>
                  </a:lnTo>
                  <a:lnTo>
                    <a:pt x="238" y="85"/>
                  </a:lnTo>
                  <a:lnTo>
                    <a:pt x="242" y="88"/>
                  </a:lnTo>
                  <a:lnTo>
                    <a:pt x="247" y="93"/>
                  </a:lnTo>
                  <a:lnTo>
                    <a:pt x="251" y="97"/>
                  </a:lnTo>
                  <a:lnTo>
                    <a:pt x="254" y="101"/>
                  </a:lnTo>
                  <a:lnTo>
                    <a:pt x="256" y="106"/>
                  </a:lnTo>
                  <a:lnTo>
                    <a:pt x="258" y="112"/>
                  </a:lnTo>
                  <a:lnTo>
                    <a:pt x="259" y="119"/>
                  </a:lnTo>
                  <a:lnTo>
                    <a:pt x="260" y="125"/>
                  </a:lnTo>
                  <a:lnTo>
                    <a:pt x="260" y="132"/>
                  </a:lnTo>
                  <a:lnTo>
                    <a:pt x="259" y="145"/>
                  </a:lnTo>
                  <a:lnTo>
                    <a:pt x="256" y="157"/>
                  </a:lnTo>
                  <a:lnTo>
                    <a:pt x="254" y="161"/>
                  </a:lnTo>
                  <a:lnTo>
                    <a:pt x="252" y="165"/>
                  </a:lnTo>
                  <a:lnTo>
                    <a:pt x="249" y="169"/>
                  </a:lnTo>
                  <a:lnTo>
                    <a:pt x="246" y="172"/>
                  </a:lnTo>
                  <a:lnTo>
                    <a:pt x="237" y="179"/>
                  </a:lnTo>
                  <a:lnTo>
                    <a:pt x="229" y="184"/>
                  </a:lnTo>
                  <a:lnTo>
                    <a:pt x="218" y="187"/>
                  </a:lnTo>
                  <a:lnTo>
                    <a:pt x="208" y="189"/>
                  </a:lnTo>
                  <a:lnTo>
                    <a:pt x="266" y="278"/>
                  </a:lnTo>
                  <a:lnTo>
                    <a:pt x="231" y="278"/>
                  </a:lnTo>
                  <a:lnTo>
                    <a:pt x="177" y="190"/>
                  </a:lnTo>
                  <a:lnTo>
                    <a:pt x="142" y="190"/>
                  </a:lnTo>
                  <a:close/>
                  <a:moveTo>
                    <a:pt x="142" y="164"/>
                  </a:moveTo>
                  <a:lnTo>
                    <a:pt x="178" y="164"/>
                  </a:lnTo>
                  <a:lnTo>
                    <a:pt x="189" y="164"/>
                  </a:lnTo>
                  <a:lnTo>
                    <a:pt x="197" y="163"/>
                  </a:lnTo>
                  <a:lnTo>
                    <a:pt x="206" y="162"/>
                  </a:lnTo>
                  <a:lnTo>
                    <a:pt x="213" y="159"/>
                  </a:lnTo>
                  <a:lnTo>
                    <a:pt x="216" y="158"/>
                  </a:lnTo>
                  <a:lnTo>
                    <a:pt x="219" y="156"/>
                  </a:lnTo>
                  <a:lnTo>
                    <a:pt x="223" y="152"/>
                  </a:lnTo>
                  <a:lnTo>
                    <a:pt x="225" y="149"/>
                  </a:lnTo>
                  <a:lnTo>
                    <a:pt x="226" y="145"/>
                  </a:lnTo>
                  <a:lnTo>
                    <a:pt x="227" y="141"/>
                  </a:lnTo>
                  <a:lnTo>
                    <a:pt x="228" y="136"/>
                  </a:lnTo>
                  <a:lnTo>
                    <a:pt x="228" y="130"/>
                  </a:lnTo>
                  <a:lnTo>
                    <a:pt x="227" y="122"/>
                  </a:lnTo>
                  <a:lnTo>
                    <a:pt x="225" y="116"/>
                  </a:lnTo>
                  <a:lnTo>
                    <a:pt x="223" y="112"/>
                  </a:lnTo>
                  <a:lnTo>
                    <a:pt x="220" y="110"/>
                  </a:lnTo>
                  <a:lnTo>
                    <a:pt x="217" y="108"/>
                  </a:lnTo>
                  <a:lnTo>
                    <a:pt x="214" y="106"/>
                  </a:lnTo>
                  <a:lnTo>
                    <a:pt x="207" y="104"/>
                  </a:lnTo>
                  <a:lnTo>
                    <a:pt x="199" y="102"/>
                  </a:lnTo>
                  <a:lnTo>
                    <a:pt x="192" y="101"/>
                  </a:lnTo>
                  <a:lnTo>
                    <a:pt x="184" y="101"/>
                  </a:lnTo>
                  <a:lnTo>
                    <a:pt x="142" y="101"/>
                  </a:lnTo>
                  <a:lnTo>
                    <a:pt x="142" y="16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39" name="Rectangle 32"/>
            <p:cNvSpPr>
              <a:spLocks noChangeArrowheads="1"/>
            </p:cNvSpPr>
            <p:nvPr userDrawn="1"/>
          </p:nvSpPr>
          <p:spPr bwMode="auto">
            <a:xfrm>
              <a:off x="8315326" y="6286500"/>
              <a:ext cx="423863" cy="423863"/>
            </a:xfrm>
            <a:prstGeom prst="rect">
              <a:avLst/>
            </a:prstGeom>
            <a:solidFill>
              <a:srgbClr val="003D6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40" name="Freeform 33"/>
            <p:cNvSpPr>
              <a:spLocks/>
            </p:cNvSpPr>
            <p:nvPr userDrawn="1"/>
          </p:nvSpPr>
          <p:spPr bwMode="auto">
            <a:xfrm>
              <a:off x="8501063" y="6329363"/>
              <a:ext cx="119063" cy="157163"/>
            </a:xfrm>
            <a:custGeom>
              <a:avLst/>
              <a:gdLst/>
              <a:ahLst/>
              <a:cxnLst>
                <a:cxn ang="0">
                  <a:pos x="0" y="30"/>
                </a:cxn>
                <a:cxn ang="0">
                  <a:pos x="0" y="219"/>
                </a:cxn>
                <a:cxn ang="0">
                  <a:pos x="0" y="476"/>
                </a:cxn>
                <a:cxn ang="0">
                  <a:pos x="0" y="676"/>
                </a:cxn>
                <a:cxn ang="0">
                  <a:pos x="1" y="727"/>
                </a:cxn>
                <a:cxn ang="0">
                  <a:pos x="7" y="761"/>
                </a:cxn>
                <a:cxn ang="0">
                  <a:pos x="24" y="803"/>
                </a:cxn>
                <a:cxn ang="0">
                  <a:pos x="44" y="839"/>
                </a:cxn>
                <a:cxn ang="0">
                  <a:pos x="60" y="864"/>
                </a:cxn>
                <a:cxn ang="0">
                  <a:pos x="81" y="888"/>
                </a:cxn>
                <a:cxn ang="0">
                  <a:pos x="106" y="911"/>
                </a:cxn>
                <a:cxn ang="0">
                  <a:pos x="135" y="932"/>
                </a:cxn>
                <a:cxn ang="0">
                  <a:pos x="168" y="952"/>
                </a:cxn>
                <a:cxn ang="0">
                  <a:pos x="206" y="969"/>
                </a:cxn>
                <a:cxn ang="0">
                  <a:pos x="249" y="982"/>
                </a:cxn>
                <a:cxn ang="0">
                  <a:pos x="298" y="992"/>
                </a:cxn>
                <a:cxn ang="0">
                  <a:pos x="351" y="997"/>
                </a:cxn>
                <a:cxn ang="0">
                  <a:pos x="410" y="997"/>
                </a:cxn>
                <a:cxn ang="0">
                  <a:pos x="464" y="992"/>
                </a:cxn>
                <a:cxn ang="0">
                  <a:pos x="512" y="982"/>
                </a:cxn>
                <a:cxn ang="0">
                  <a:pos x="554" y="969"/>
                </a:cxn>
                <a:cxn ang="0">
                  <a:pos x="592" y="952"/>
                </a:cxn>
                <a:cxn ang="0">
                  <a:pos x="624" y="932"/>
                </a:cxn>
                <a:cxn ang="0">
                  <a:pos x="653" y="911"/>
                </a:cxn>
                <a:cxn ang="0">
                  <a:pos x="676" y="888"/>
                </a:cxn>
                <a:cxn ang="0">
                  <a:pos x="696" y="864"/>
                </a:cxn>
                <a:cxn ang="0">
                  <a:pos x="711" y="840"/>
                </a:cxn>
                <a:cxn ang="0">
                  <a:pos x="730" y="804"/>
                </a:cxn>
                <a:cxn ang="0">
                  <a:pos x="745" y="762"/>
                </a:cxn>
                <a:cxn ang="0">
                  <a:pos x="751" y="729"/>
                </a:cxn>
                <a:cxn ang="0">
                  <a:pos x="751" y="309"/>
                </a:cxn>
                <a:cxn ang="0">
                  <a:pos x="507" y="692"/>
                </a:cxn>
                <a:cxn ang="0">
                  <a:pos x="505" y="709"/>
                </a:cxn>
                <a:cxn ang="0">
                  <a:pos x="500" y="721"/>
                </a:cxn>
                <a:cxn ang="0">
                  <a:pos x="491" y="735"/>
                </a:cxn>
                <a:cxn ang="0">
                  <a:pos x="476" y="747"/>
                </a:cxn>
                <a:cxn ang="0">
                  <a:pos x="453" y="759"/>
                </a:cxn>
                <a:cxn ang="0">
                  <a:pos x="422" y="766"/>
                </a:cxn>
                <a:cxn ang="0">
                  <a:pos x="380" y="769"/>
                </a:cxn>
                <a:cxn ang="0">
                  <a:pos x="337" y="766"/>
                </a:cxn>
                <a:cxn ang="0">
                  <a:pos x="304" y="759"/>
                </a:cxn>
                <a:cxn ang="0">
                  <a:pos x="280" y="748"/>
                </a:cxn>
                <a:cxn ang="0">
                  <a:pos x="264" y="735"/>
                </a:cxn>
                <a:cxn ang="0">
                  <a:pos x="255" y="721"/>
                </a:cxn>
                <a:cxn ang="0">
                  <a:pos x="249" y="709"/>
                </a:cxn>
                <a:cxn ang="0">
                  <a:pos x="248" y="690"/>
                </a:cxn>
                <a:cxn ang="0">
                  <a:pos x="0" y="0"/>
                </a:cxn>
              </a:cxnLst>
              <a:rect l="0" t="0" r="r" b="b"/>
              <a:pathLst>
                <a:path w="751" h="997">
                  <a:moveTo>
                    <a:pt x="0" y="0"/>
                  </a:moveTo>
                  <a:lnTo>
                    <a:pt x="0" y="30"/>
                  </a:lnTo>
                  <a:lnTo>
                    <a:pt x="0" y="108"/>
                  </a:lnTo>
                  <a:lnTo>
                    <a:pt x="0" y="219"/>
                  </a:lnTo>
                  <a:lnTo>
                    <a:pt x="0" y="347"/>
                  </a:lnTo>
                  <a:lnTo>
                    <a:pt x="0" y="476"/>
                  </a:lnTo>
                  <a:lnTo>
                    <a:pt x="0" y="591"/>
                  </a:lnTo>
                  <a:lnTo>
                    <a:pt x="0" y="676"/>
                  </a:lnTo>
                  <a:lnTo>
                    <a:pt x="0" y="716"/>
                  </a:lnTo>
                  <a:lnTo>
                    <a:pt x="1" y="727"/>
                  </a:lnTo>
                  <a:lnTo>
                    <a:pt x="3" y="742"/>
                  </a:lnTo>
                  <a:lnTo>
                    <a:pt x="7" y="761"/>
                  </a:lnTo>
                  <a:lnTo>
                    <a:pt x="14" y="781"/>
                  </a:lnTo>
                  <a:lnTo>
                    <a:pt x="24" y="803"/>
                  </a:lnTo>
                  <a:lnTo>
                    <a:pt x="36" y="827"/>
                  </a:lnTo>
                  <a:lnTo>
                    <a:pt x="44" y="839"/>
                  </a:lnTo>
                  <a:lnTo>
                    <a:pt x="51" y="851"/>
                  </a:lnTo>
                  <a:lnTo>
                    <a:pt x="60" y="864"/>
                  </a:lnTo>
                  <a:lnTo>
                    <a:pt x="70" y="875"/>
                  </a:lnTo>
                  <a:lnTo>
                    <a:pt x="81" y="888"/>
                  </a:lnTo>
                  <a:lnTo>
                    <a:pt x="93" y="900"/>
                  </a:lnTo>
                  <a:lnTo>
                    <a:pt x="106" y="911"/>
                  </a:lnTo>
                  <a:lnTo>
                    <a:pt x="119" y="922"/>
                  </a:lnTo>
                  <a:lnTo>
                    <a:pt x="135" y="932"/>
                  </a:lnTo>
                  <a:lnTo>
                    <a:pt x="151" y="943"/>
                  </a:lnTo>
                  <a:lnTo>
                    <a:pt x="168" y="952"/>
                  </a:lnTo>
                  <a:lnTo>
                    <a:pt x="186" y="960"/>
                  </a:lnTo>
                  <a:lnTo>
                    <a:pt x="206" y="969"/>
                  </a:lnTo>
                  <a:lnTo>
                    <a:pt x="227" y="976"/>
                  </a:lnTo>
                  <a:lnTo>
                    <a:pt x="249" y="982"/>
                  </a:lnTo>
                  <a:lnTo>
                    <a:pt x="273" y="988"/>
                  </a:lnTo>
                  <a:lnTo>
                    <a:pt x="298" y="992"/>
                  </a:lnTo>
                  <a:lnTo>
                    <a:pt x="324" y="995"/>
                  </a:lnTo>
                  <a:lnTo>
                    <a:pt x="351" y="997"/>
                  </a:lnTo>
                  <a:lnTo>
                    <a:pt x="381" y="997"/>
                  </a:lnTo>
                  <a:lnTo>
                    <a:pt x="410" y="997"/>
                  </a:lnTo>
                  <a:lnTo>
                    <a:pt x="437" y="995"/>
                  </a:lnTo>
                  <a:lnTo>
                    <a:pt x="464" y="992"/>
                  </a:lnTo>
                  <a:lnTo>
                    <a:pt x="489" y="988"/>
                  </a:lnTo>
                  <a:lnTo>
                    <a:pt x="512" y="982"/>
                  </a:lnTo>
                  <a:lnTo>
                    <a:pt x="534" y="976"/>
                  </a:lnTo>
                  <a:lnTo>
                    <a:pt x="554" y="969"/>
                  </a:lnTo>
                  <a:lnTo>
                    <a:pt x="574" y="960"/>
                  </a:lnTo>
                  <a:lnTo>
                    <a:pt x="592" y="952"/>
                  </a:lnTo>
                  <a:lnTo>
                    <a:pt x="609" y="943"/>
                  </a:lnTo>
                  <a:lnTo>
                    <a:pt x="624" y="932"/>
                  </a:lnTo>
                  <a:lnTo>
                    <a:pt x="639" y="922"/>
                  </a:lnTo>
                  <a:lnTo>
                    <a:pt x="653" y="911"/>
                  </a:lnTo>
                  <a:lnTo>
                    <a:pt x="664" y="900"/>
                  </a:lnTo>
                  <a:lnTo>
                    <a:pt x="676" y="888"/>
                  </a:lnTo>
                  <a:lnTo>
                    <a:pt x="686" y="876"/>
                  </a:lnTo>
                  <a:lnTo>
                    <a:pt x="696" y="864"/>
                  </a:lnTo>
                  <a:lnTo>
                    <a:pt x="704" y="852"/>
                  </a:lnTo>
                  <a:lnTo>
                    <a:pt x="711" y="840"/>
                  </a:lnTo>
                  <a:lnTo>
                    <a:pt x="719" y="828"/>
                  </a:lnTo>
                  <a:lnTo>
                    <a:pt x="730" y="804"/>
                  </a:lnTo>
                  <a:lnTo>
                    <a:pt x="739" y="782"/>
                  </a:lnTo>
                  <a:lnTo>
                    <a:pt x="745" y="762"/>
                  </a:lnTo>
                  <a:lnTo>
                    <a:pt x="749" y="744"/>
                  </a:lnTo>
                  <a:lnTo>
                    <a:pt x="751" y="729"/>
                  </a:lnTo>
                  <a:lnTo>
                    <a:pt x="751" y="718"/>
                  </a:lnTo>
                  <a:lnTo>
                    <a:pt x="751" y="309"/>
                  </a:lnTo>
                  <a:lnTo>
                    <a:pt x="507" y="52"/>
                  </a:lnTo>
                  <a:lnTo>
                    <a:pt x="507" y="692"/>
                  </a:lnTo>
                  <a:lnTo>
                    <a:pt x="506" y="698"/>
                  </a:lnTo>
                  <a:lnTo>
                    <a:pt x="505" y="709"/>
                  </a:lnTo>
                  <a:lnTo>
                    <a:pt x="503" y="715"/>
                  </a:lnTo>
                  <a:lnTo>
                    <a:pt x="500" y="721"/>
                  </a:lnTo>
                  <a:lnTo>
                    <a:pt x="496" y="729"/>
                  </a:lnTo>
                  <a:lnTo>
                    <a:pt x="491" y="735"/>
                  </a:lnTo>
                  <a:lnTo>
                    <a:pt x="485" y="741"/>
                  </a:lnTo>
                  <a:lnTo>
                    <a:pt x="476" y="747"/>
                  </a:lnTo>
                  <a:lnTo>
                    <a:pt x="466" y="754"/>
                  </a:lnTo>
                  <a:lnTo>
                    <a:pt x="453" y="759"/>
                  </a:lnTo>
                  <a:lnTo>
                    <a:pt x="438" y="763"/>
                  </a:lnTo>
                  <a:lnTo>
                    <a:pt x="422" y="766"/>
                  </a:lnTo>
                  <a:lnTo>
                    <a:pt x="403" y="768"/>
                  </a:lnTo>
                  <a:lnTo>
                    <a:pt x="380" y="769"/>
                  </a:lnTo>
                  <a:lnTo>
                    <a:pt x="357" y="768"/>
                  </a:lnTo>
                  <a:lnTo>
                    <a:pt x="337" y="766"/>
                  </a:lnTo>
                  <a:lnTo>
                    <a:pt x="319" y="763"/>
                  </a:lnTo>
                  <a:lnTo>
                    <a:pt x="304" y="759"/>
                  </a:lnTo>
                  <a:lnTo>
                    <a:pt x="290" y="754"/>
                  </a:lnTo>
                  <a:lnTo>
                    <a:pt x="280" y="748"/>
                  </a:lnTo>
                  <a:lnTo>
                    <a:pt x="272" y="742"/>
                  </a:lnTo>
                  <a:lnTo>
                    <a:pt x="264" y="735"/>
                  </a:lnTo>
                  <a:lnTo>
                    <a:pt x="259" y="729"/>
                  </a:lnTo>
                  <a:lnTo>
                    <a:pt x="255" y="721"/>
                  </a:lnTo>
                  <a:lnTo>
                    <a:pt x="252" y="715"/>
                  </a:lnTo>
                  <a:lnTo>
                    <a:pt x="249" y="709"/>
                  </a:lnTo>
                  <a:lnTo>
                    <a:pt x="248" y="697"/>
                  </a:lnTo>
                  <a:lnTo>
                    <a:pt x="248" y="690"/>
                  </a:lnTo>
                  <a:lnTo>
                    <a:pt x="248" y="1"/>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1" name="Freeform 34"/>
            <p:cNvSpPr>
              <a:spLocks/>
            </p:cNvSpPr>
            <p:nvPr userDrawn="1"/>
          </p:nvSpPr>
          <p:spPr bwMode="auto">
            <a:xfrm>
              <a:off x="8585201" y="6329363"/>
              <a:ext cx="136525" cy="155575"/>
            </a:xfrm>
            <a:custGeom>
              <a:avLst/>
              <a:gdLst/>
              <a:ahLst/>
              <a:cxnLst>
                <a:cxn ang="0">
                  <a:pos x="0" y="1"/>
                </a:cxn>
                <a:cxn ang="0">
                  <a:pos x="234" y="243"/>
                </a:cxn>
                <a:cxn ang="0">
                  <a:pos x="403" y="243"/>
                </a:cxn>
                <a:cxn ang="0">
                  <a:pos x="403" y="982"/>
                </a:cxn>
                <a:cxn ang="0">
                  <a:pos x="658" y="982"/>
                </a:cxn>
                <a:cxn ang="0">
                  <a:pos x="658" y="243"/>
                </a:cxn>
                <a:cxn ang="0">
                  <a:pos x="856" y="243"/>
                </a:cxn>
                <a:cxn ang="0">
                  <a:pos x="856" y="0"/>
                </a:cxn>
                <a:cxn ang="0">
                  <a:pos x="0" y="1"/>
                </a:cxn>
              </a:cxnLst>
              <a:rect l="0" t="0" r="r" b="b"/>
              <a:pathLst>
                <a:path w="856" h="982">
                  <a:moveTo>
                    <a:pt x="0" y="1"/>
                  </a:moveTo>
                  <a:lnTo>
                    <a:pt x="234" y="243"/>
                  </a:lnTo>
                  <a:lnTo>
                    <a:pt x="403" y="243"/>
                  </a:lnTo>
                  <a:lnTo>
                    <a:pt x="403" y="982"/>
                  </a:lnTo>
                  <a:lnTo>
                    <a:pt x="658" y="982"/>
                  </a:lnTo>
                  <a:lnTo>
                    <a:pt x="658" y="243"/>
                  </a:lnTo>
                  <a:lnTo>
                    <a:pt x="856" y="243"/>
                  </a:lnTo>
                  <a:lnTo>
                    <a:pt x="856" y="0"/>
                  </a:lnTo>
                  <a:lnTo>
                    <a:pt x="0"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2" name="Freeform 35"/>
            <p:cNvSpPr>
              <a:spLocks/>
            </p:cNvSpPr>
            <p:nvPr userDrawn="1"/>
          </p:nvSpPr>
          <p:spPr bwMode="auto">
            <a:xfrm>
              <a:off x="8332788" y="6327775"/>
              <a:ext cx="180975" cy="160338"/>
            </a:xfrm>
            <a:custGeom>
              <a:avLst/>
              <a:gdLst/>
              <a:ahLst/>
              <a:cxnLst>
                <a:cxn ang="0">
                  <a:pos x="397" y="511"/>
                </a:cxn>
                <a:cxn ang="0">
                  <a:pos x="748" y="567"/>
                </a:cxn>
                <a:cxn ang="0">
                  <a:pos x="757" y="521"/>
                </a:cxn>
                <a:cxn ang="0">
                  <a:pos x="756" y="465"/>
                </a:cxn>
                <a:cxn ang="0">
                  <a:pos x="746" y="414"/>
                </a:cxn>
                <a:cxn ang="0">
                  <a:pos x="725" y="367"/>
                </a:cxn>
                <a:cxn ang="0">
                  <a:pos x="695" y="326"/>
                </a:cxn>
                <a:cxn ang="0">
                  <a:pos x="659" y="292"/>
                </a:cxn>
                <a:cxn ang="0">
                  <a:pos x="617" y="264"/>
                </a:cxn>
                <a:cxn ang="0">
                  <a:pos x="569" y="245"/>
                </a:cxn>
                <a:cxn ang="0">
                  <a:pos x="519" y="235"/>
                </a:cxn>
                <a:cxn ang="0">
                  <a:pos x="466" y="235"/>
                </a:cxn>
                <a:cxn ang="0">
                  <a:pos x="416" y="246"/>
                </a:cxn>
                <a:cxn ang="0">
                  <a:pos x="370" y="266"/>
                </a:cxn>
                <a:cxn ang="0">
                  <a:pos x="330" y="295"/>
                </a:cxn>
                <a:cxn ang="0">
                  <a:pos x="295" y="331"/>
                </a:cxn>
                <a:cxn ang="0">
                  <a:pos x="267" y="373"/>
                </a:cxn>
                <a:cxn ang="0">
                  <a:pos x="248" y="419"/>
                </a:cxn>
                <a:cxn ang="0">
                  <a:pos x="237" y="469"/>
                </a:cxn>
                <a:cxn ang="0">
                  <a:pos x="237" y="522"/>
                </a:cxn>
                <a:cxn ang="0">
                  <a:pos x="248" y="572"/>
                </a:cxn>
                <a:cxn ang="0">
                  <a:pos x="268" y="618"/>
                </a:cxn>
                <a:cxn ang="0">
                  <a:pos x="296" y="660"/>
                </a:cxn>
                <a:cxn ang="0">
                  <a:pos x="331" y="695"/>
                </a:cxn>
                <a:cxn ang="0">
                  <a:pos x="373" y="723"/>
                </a:cxn>
                <a:cxn ang="0">
                  <a:pos x="419" y="743"/>
                </a:cxn>
                <a:cxn ang="0">
                  <a:pos x="471" y="753"/>
                </a:cxn>
                <a:cxn ang="0">
                  <a:pos x="520" y="753"/>
                </a:cxn>
                <a:cxn ang="0">
                  <a:pos x="575" y="781"/>
                </a:cxn>
                <a:cxn ang="0">
                  <a:pos x="704" y="919"/>
                </a:cxn>
                <a:cxn ang="0">
                  <a:pos x="710" y="964"/>
                </a:cxn>
                <a:cxn ang="0">
                  <a:pos x="655" y="985"/>
                </a:cxn>
                <a:cxn ang="0">
                  <a:pos x="560" y="1004"/>
                </a:cxn>
                <a:cxn ang="0">
                  <a:pos x="445" y="1005"/>
                </a:cxn>
                <a:cxn ang="0">
                  <a:pos x="348" y="984"/>
                </a:cxn>
                <a:cxn ang="0">
                  <a:pos x="258" y="944"/>
                </a:cxn>
                <a:cxn ang="0">
                  <a:pos x="179" y="889"/>
                </a:cxn>
                <a:cxn ang="0">
                  <a:pos x="111" y="818"/>
                </a:cxn>
                <a:cxn ang="0">
                  <a:pos x="59" y="737"/>
                </a:cxn>
                <a:cxn ang="0">
                  <a:pos x="22" y="646"/>
                </a:cxn>
                <a:cxn ang="0">
                  <a:pos x="2" y="550"/>
                </a:cxn>
                <a:cxn ang="0">
                  <a:pos x="2" y="449"/>
                </a:cxn>
                <a:cxn ang="0">
                  <a:pos x="22" y="353"/>
                </a:cxn>
                <a:cxn ang="0">
                  <a:pos x="60" y="264"/>
                </a:cxn>
                <a:cxn ang="0">
                  <a:pos x="114" y="184"/>
                </a:cxn>
                <a:cxn ang="0">
                  <a:pos x="182" y="116"/>
                </a:cxn>
                <a:cxn ang="0">
                  <a:pos x="262" y="62"/>
                </a:cxn>
                <a:cxn ang="0">
                  <a:pos x="353" y="23"/>
                </a:cxn>
                <a:cxn ang="0">
                  <a:pos x="452" y="3"/>
                </a:cxn>
                <a:cxn ang="0">
                  <a:pos x="557" y="3"/>
                </a:cxn>
                <a:cxn ang="0">
                  <a:pos x="656" y="23"/>
                </a:cxn>
                <a:cxn ang="0">
                  <a:pos x="747" y="62"/>
                </a:cxn>
                <a:cxn ang="0">
                  <a:pos x="828" y="118"/>
                </a:cxn>
                <a:cxn ang="0">
                  <a:pos x="896" y="187"/>
                </a:cxn>
                <a:cxn ang="0">
                  <a:pos x="949" y="268"/>
                </a:cxn>
                <a:cxn ang="0">
                  <a:pos x="987" y="359"/>
                </a:cxn>
                <a:cxn ang="0">
                  <a:pos x="1007" y="458"/>
                </a:cxn>
                <a:cxn ang="0">
                  <a:pos x="1008" y="552"/>
                </a:cxn>
                <a:cxn ang="0">
                  <a:pos x="992" y="633"/>
                </a:cxn>
                <a:cxn ang="0">
                  <a:pos x="954" y="735"/>
                </a:cxn>
              </a:cxnLst>
              <a:rect l="0" t="0" r="r" b="b"/>
              <a:pathLst>
                <a:path w="1138" h="1008">
                  <a:moveTo>
                    <a:pt x="929" y="777"/>
                  </a:moveTo>
                  <a:lnTo>
                    <a:pt x="1138" y="989"/>
                  </a:lnTo>
                  <a:lnTo>
                    <a:pt x="857" y="989"/>
                  </a:lnTo>
                  <a:lnTo>
                    <a:pt x="397" y="511"/>
                  </a:lnTo>
                  <a:lnTo>
                    <a:pt x="668" y="511"/>
                  </a:lnTo>
                  <a:lnTo>
                    <a:pt x="740" y="586"/>
                  </a:lnTo>
                  <a:lnTo>
                    <a:pt x="745" y="576"/>
                  </a:lnTo>
                  <a:lnTo>
                    <a:pt x="748" y="567"/>
                  </a:lnTo>
                  <a:lnTo>
                    <a:pt x="751" y="556"/>
                  </a:lnTo>
                  <a:lnTo>
                    <a:pt x="753" y="546"/>
                  </a:lnTo>
                  <a:lnTo>
                    <a:pt x="755" y="533"/>
                  </a:lnTo>
                  <a:lnTo>
                    <a:pt x="757" y="521"/>
                  </a:lnTo>
                  <a:lnTo>
                    <a:pt x="757" y="507"/>
                  </a:lnTo>
                  <a:lnTo>
                    <a:pt x="758" y="492"/>
                  </a:lnTo>
                  <a:lnTo>
                    <a:pt x="757" y="479"/>
                  </a:lnTo>
                  <a:lnTo>
                    <a:pt x="756" y="465"/>
                  </a:lnTo>
                  <a:lnTo>
                    <a:pt x="755" y="452"/>
                  </a:lnTo>
                  <a:lnTo>
                    <a:pt x="752" y="439"/>
                  </a:lnTo>
                  <a:lnTo>
                    <a:pt x="749" y="426"/>
                  </a:lnTo>
                  <a:lnTo>
                    <a:pt x="746" y="414"/>
                  </a:lnTo>
                  <a:lnTo>
                    <a:pt x="741" y="402"/>
                  </a:lnTo>
                  <a:lnTo>
                    <a:pt x="736" y="390"/>
                  </a:lnTo>
                  <a:lnTo>
                    <a:pt x="731" y="379"/>
                  </a:lnTo>
                  <a:lnTo>
                    <a:pt x="725" y="367"/>
                  </a:lnTo>
                  <a:lnTo>
                    <a:pt x="718" y="357"/>
                  </a:lnTo>
                  <a:lnTo>
                    <a:pt x="711" y="346"/>
                  </a:lnTo>
                  <a:lnTo>
                    <a:pt x="704" y="336"/>
                  </a:lnTo>
                  <a:lnTo>
                    <a:pt x="695" y="326"/>
                  </a:lnTo>
                  <a:lnTo>
                    <a:pt x="687" y="317"/>
                  </a:lnTo>
                  <a:lnTo>
                    <a:pt x="678" y="308"/>
                  </a:lnTo>
                  <a:lnTo>
                    <a:pt x="669" y="299"/>
                  </a:lnTo>
                  <a:lnTo>
                    <a:pt x="659" y="292"/>
                  </a:lnTo>
                  <a:lnTo>
                    <a:pt x="649" y="283"/>
                  </a:lnTo>
                  <a:lnTo>
                    <a:pt x="639" y="277"/>
                  </a:lnTo>
                  <a:lnTo>
                    <a:pt x="628" y="270"/>
                  </a:lnTo>
                  <a:lnTo>
                    <a:pt x="617" y="264"/>
                  </a:lnTo>
                  <a:lnTo>
                    <a:pt x="605" y="258"/>
                  </a:lnTo>
                  <a:lnTo>
                    <a:pt x="593" y="253"/>
                  </a:lnTo>
                  <a:lnTo>
                    <a:pt x="582" y="249"/>
                  </a:lnTo>
                  <a:lnTo>
                    <a:pt x="569" y="245"/>
                  </a:lnTo>
                  <a:lnTo>
                    <a:pt x="557" y="241"/>
                  </a:lnTo>
                  <a:lnTo>
                    <a:pt x="544" y="238"/>
                  </a:lnTo>
                  <a:lnTo>
                    <a:pt x="531" y="236"/>
                  </a:lnTo>
                  <a:lnTo>
                    <a:pt x="519" y="235"/>
                  </a:lnTo>
                  <a:lnTo>
                    <a:pt x="505" y="234"/>
                  </a:lnTo>
                  <a:lnTo>
                    <a:pt x="493" y="233"/>
                  </a:lnTo>
                  <a:lnTo>
                    <a:pt x="479" y="234"/>
                  </a:lnTo>
                  <a:lnTo>
                    <a:pt x="466" y="235"/>
                  </a:lnTo>
                  <a:lnTo>
                    <a:pt x="453" y="236"/>
                  </a:lnTo>
                  <a:lnTo>
                    <a:pt x="440" y="239"/>
                  </a:lnTo>
                  <a:lnTo>
                    <a:pt x="429" y="241"/>
                  </a:lnTo>
                  <a:lnTo>
                    <a:pt x="416" y="246"/>
                  </a:lnTo>
                  <a:lnTo>
                    <a:pt x="404" y="250"/>
                  </a:lnTo>
                  <a:lnTo>
                    <a:pt x="393" y="255"/>
                  </a:lnTo>
                  <a:lnTo>
                    <a:pt x="381" y="260"/>
                  </a:lnTo>
                  <a:lnTo>
                    <a:pt x="370" y="266"/>
                  </a:lnTo>
                  <a:lnTo>
                    <a:pt x="359" y="272"/>
                  </a:lnTo>
                  <a:lnTo>
                    <a:pt x="349" y="279"/>
                  </a:lnTo>
                  <a:lnTo>
                    <a:pt x="339" y="287"/>
                  </a:lnTo>
                  <a:lnTo>
                    <a:pt x="330" y="295"/>
                  </a:lnTo>
                  <a:lnTo>
                    <a:pt x="320" y="302"/>
                  </a:lnTo>
                  <a:lnTo>
                    <a:pt x="311" y="312"/>
                  </a:lnTo>
                  <a:lnTo>
                    <a:pt x="303" y="321"/>
                  </a:lnTo>
                  <a:lnTo>
                    <a:pt x="295" y="331"/>
                  </a:lnTo>
                  <a:lnTo>
                    <a:pt x="287" y="340"/>
                  </a:lnTo>
                  <a:lnTo>
                    <a:pt x="281" y="351"/>
                  </a:lnTo>
                  <a:lnTo>
                    <a:pt x="273" y="361"/>
                  </a:lnTo>
                  <a:lnTo>
                    <a:pt x="267" y="373"/>
                  </a:lnTo>
                  <a:lnTo>
                    <a:pt x="262" y="383"/>
                  </a:lnTo>
                  <a:lnTo>
                    <a:pt x="256" y="395"/>
                  </a:lnTo>
                  <a:lnTo>
                    <a:pt x="252" y="407"/>
                  </a:lnTo>
                  <a:lnTo>
                    <a:pt x="248" y="419"/>
                  </a:lnTo>
                  <a:lnTo>
                    <a:pt x="245" y="431"/>
                  </a:lnTo>
                  <a:lnTo>
                    <a:pt x="242" y="444"/>
                  </a:lnTo>
                  <a:lnTo>
                    <a:pt x="240" y="457"/>
                  </a:lnTo>
                  <a:lnTo>
                    <a:pt x="237" y="469"/>
                  </a:lnTo>
                  <a:lnTo>
                    <a:pt x="236" y="483"/>
                  </a:lnTo>
                  <a:lnTo>
                    <a:pt x="236" y="495"/>
                  </a:lnTo>
                  <a:lnTo>
                    <a:pt x="236" y="509"/>
                  </a:lnTo>
                  <a:lnTo>
                    <a:pt x="237" y="522"/>
                  </a:lnTo>
                  <a:lnTo>
                    <a:pt x="240" y="535"/>
                  </a:lnTo>
                  <a:lnTo>
                    <a:pt x="242" y="548"/>
                  </a:lnTo>
                  <a:lnTo>
                    <a:pt x="245" y="559"/>
                  </a:lnTo>
                  <a:lnTo>
                    <a:pt x="248" y="572"/>
                  </a:lnTo>
                  <a:lnTo>
                    <a:pt x="252" y="585"/>
                  </a:lnTo>
                  <a:lnTo>
                    <a:pt x="257" y="596"/>
                  </a:lnTo>
                  <a:lnTo>
                    <a:pt x="262" y="608"/>
                  </a:lnTo>
                  <a:lnTo>
                    <a:pt x="268" y="618"/>
                  </a:lnTo>
                  <a:lnTo>
                    <a:pt x="274" y="630"/>
                  </a:lnTo>
                  <a:lnTo>
                    <a:pt x="281" y="640"/>
                  </a:lnTo>
                  <a:lnTo>
                    <a:pt x="288" y="650"/>
                  </a:lnTo>
                  <a:lnTo>
                    <a:pt x="296" y="660"/>
                  </a:lnTo>
                  <a:lnTo>
                    <a:pt x="304" y="670"/>
                  </a:lnTo>
                  <a:lnTo>
                    <a:pt x="313" y="678"/>
                  </a:lnTo>
                  <a:lnTo>
                    <a:pt x="321" y="686"/>
                  </a:lnTo>
                  <a:lnTo>
                    <a:pt x="331" y="695"/>
                  </a:lnTo>
                  <a:lnTo>
                    <a:pt x="340" y="703"/>
                  </a:lnTo>
                  <a:lnTo>
                    <a:pt x="351" y="709"/>
                  </a:lnTo>
                  <a:lnTo>
                    <a:pt x="361" y="717"/>
                  </a:lnTo>
                  <a:lnTo>
                    <a:pt x="373" y="723"/>
                  </a:lnTo>
                  <a:lnTo>
                    <a:pt x="383" y="728"/>
                  </a:lnTo>
                  <a:lnTo>
                    <a:pt x="395" y="734"/>
                  </a:lnTo>
                  <a:lnTo>
                    <a:pt x="408" y="739"/>
                  </a:lnTo>
                  <a:lnTo>
                    <a:pt x="419" y="743"/>
                  </a:lnTo>
                  <a:lnTo>
                    <a:pt x="432" y="746"/>
                  </a:lnTo>
                  <a:lnTo>
                    <a:pt x="444" y="749"/>
                  </a:lnTo>
                  <a:lnTo>
                    <a:pt x="457" y="751"/>
                  </a:lnTo>
                  <a:lnTo>
                    <a:pt x="471" y="753"/>
                  </a:lnTo>
                  <a:lnTo>
                    <a:pt x="484" y="754"/>
                  </a:lnTo>
                  <a:lnTo>
                    <a:pt x="497" y="754"/>
                  </a:lnTo>
                  <a:lnTo>
                    <a:pt x="508" y="754"/>
                  </a:lnTo>
                  <a:lnTo>
                    <a:pt x="520" y="753"/>
                  </a:lnTo>
                  <a:lnTo>
                    <a:pt x="531" y="752"/>
                  </a:lnTo>
                  <a:lnTo>
                    <a:pt x="544" y="749"/>
                  </a:lnTo>
                  <a:lnTo>
                    <a:pt x="552" y="758"/>
                  </a:lnTo>
                  <a:lnTo>
                    <a:pt x="575" y="781"/>
                  </a:lnTo>
                  <a:lnTo>
                    <a:pt x="605" y="812"/>
                  </a:lnTo>
                  <a:lnTo>
                    <a:pt x="640" y="850"/>
                  </a:lnTo>
                  <a:lnTo>
                    <a:pt x="674" y="887"/>
                  </a:lnTo>
                  <a:lnTo>
                    <a:pt x="704" y="919"/>
                  </a:lnTo>
                  <a:lnTo>
                    <a:pt x="725" y="942"/>
                  </a:lnTo>
                  <a:lnTo>
                    <a:pt x="732" y="951"/>
                  </a:lnTo>
                  <a:lnTo>
                    <a:pt x="722" y="958"/>
                  </a:lnTo>
                  <a:lnTo>
                    <a:pt x="710" y="964"/>
                  </a:lnTo>
                  <a:lnTo>
                    <a:pt x="697" y="971"/>
                  </a:lnTo>
                  <a:lnTo>
                    <a:pt x="684" y="976"/>
                  </a:lnTo>
                  <a:lnTo>
                    <a:pt x="670" y="981"/>
                  </a:lnTo>
                  <a:lnTo>
                    <a:pt x="655" y="985"/>
                  </a:lnTo>
                  <a:lnTo>
                    <a:pt x="640" y="989"/>
                  </a:lnTo>
                  <a:lnTo>
                    <a:pt x="625" y="994"/>
                  </a:lnTo>
                  <a:lnTo>
                    <a:pt x="592" y="1000"/>
                  </a:lnTo>
                  <a:lnTo>
                    <a:pt x="560" y="1004"/>
                  </a:lnTo>
                  <a:lnTo>
                    <a:pt x="528" y="1007"/>
                  </a:lnTo>
                  <a:lnTo>
                    <a:pt x="497" y="1008"/>
                  </a:lnTo>
                  <a:lnTo>
                    <a:pt x="472" y="1007"/>
                  </a:lnTo>
                  <a:lnTo>
                    <a:pt x="445" y="1005"/>
                  </a:lnTo>
                  <a:lnTo>
                    <a:pt x="420" y="1002"/>
                  </a:lnTo>
                  <a:lnTo>
                    <a:pt x="396" y="997"/>
                  </a:lnTo>
                  <a:lnTo>
                    <a:pt x="371" y="992"/>
                  </a:lnTo>
                  <a:lnTo>
                    <a:pt x="348" y="984"/>
                  </a:lnTo>
                  <a:lnTo>
                    <a:pt x="325" y="976"/>
                  </a:lnTo>
                  <a:lnTo>
                    <a:pt x="302" y="966"/>
                  </a:lnTo>
                  <a:lnTo>
                    <a:pt x="279" y="956"/>
                  </a:lnTo>
                  <a:lnTo>
                    <a:pt x="258" y="944"/>
                  </a:lnTo>
                  <a:lnTo>
                    <a:pt x="237" y="932"/>
                  </a:lnTo>
                  <a:lnTo>
                    <a:pt x="218" y="918"/>
                  </a:lnTo>
                  <a:lnTo>
                    <a:pt x="198" y="903"/>
                  </a:lnTo>
                  <a:lnTo>
                    <a:pt x="179" y="889"/>
                  </a:lnTo>
                  <a:lnTo>
                    <a:pt x="161" y="872"/>
                  </a:lnTo>
                  <a:lnTo>
                    <a:pt x="144" y="855"/>
                  </a:lnTo>
                  <a:lnTo>
                    <a:pt x="127" y="837"/>
                  </a:lnTo>
                  <a:lnTo>
                    <a:pt x="111" y="818"/>
                  </a:lnTo>
                  <a:lnTo>
                    <a:pt x="98" y="800"/>
                  </a:lnTo>
                  <a:lnTo>
                    <a:pt x="83" y="780"/>
                  </a:lnTo>
                  <a:lnTo>
                    <a:pt x="71" y="759"/>
                  </a:lnTo>
                  <a:lnTo>
                    <a:pt x="59" y="737"/>
                  </a:lnTo>
                  <a:lnTo>
                    <a:pt x="48" y="716"/>
                  </a:lnTo>
                  <a:lnTo>
                    <a:pt x="38" y="693"/>
                  </a:lnTo>
                  <a:lnTo>
                    <a:pt x="30" y="670"/>
                  </a:lnTo>
                  <a:lnTo>
                    <a:pt x="22" y="646"/>
                  </a:lnTo>
                  <a:lnTo>
                    <a:pt x="15" y="623"/>
                  </a:lnTo>
                  <a:lnTo>
                    <a:pt x="10" y="599"/>
                  </a:lnTo>
                  <a:lnTo>
                    <a:pt x="5" y="574"/>
                  </a:lnTo>
                  <a:lnTo>
                    <a:pt x="2" y="550"/>
                  </a:lnTo>
                  <a:lnTo>
                    <a:pt x="0" y="525"/>
                  </a:lnTo>
                  <a:lnTo>
                    <a:pt x="0" y="500"/>
                  </a:lnTo>
                  <a:lnTo>
                    <a:pt x="0" y="474"/>
                  </a:lnTo>
                  <a:lnTo>
                    <a:pt x="2" y="449"/>
                  </a:lnTo>
                  <a:lnTo>
                    <a:pt x="5" y="424"/>
                  </a:lnTo>
                  <a:lnTo>
                    <a:pt x="10" y="400"/>
                  </a:lnTo>
                  <a:lnTo>
                    <a:pt x="16" y="376"/>
                  </a:lnTo>
                  <a:lnTo>
                    <a:pt x="22" y="353"/>
                  </a:lnTo>
                  <a:lnTo>
                    <a:pt x="31" y="330"/>
                  </a:lnTo>
                  <a:lnTo>
                    <a:pt x="39" y="307"/>
                  </a:lnTo>
                  <a:lnTo>
                    <a:pt x="48" y="284"/>
                  </a:lnTo>
                  <a:lnTo>
                    <a:pt x="60" y="264"/>
                  </a:lnTo>
                  <a:lnTo>
                    <a:pt x="72" y="243"/>
                  </a:lnTo>
                  <a:lnTo>
                    <a:pt x="85" y="223"/>
                  </a:lnTo>
                  <a:lnTo>
                    <a:pt x="99" y="203"/>
                  </a:lnTo>
                  <a:lnTo>
                    <a:pt x="114" y="184"/>
                  </a:lnTo>
                  <a:lnTo>
                    <a:pt x="129" y="166"/>
                  </a:lnTo>
                  <a:lnTo>
                    <a:pt x="146" y="148"/>
                  </a:lnTo>
                  <a:lnTo>
                    <a:pt x="163" y="131"/>
                  </a:lnTo>
                  <a:lnTo>
                    <a:pt x="182" y="116"/>
                  </a:lnTo>
                  <a:lnTo>
                    <a:pt x="201" y="101"/>
                  </a:lnTo>
                  <a:lnTo>
                    <a:pt x="221" y="87"/>
                  </a:lnTo>
                  <a:lnTo>
                    <a:pt x="241" y="74"/>
                  </a:lnTo>
                  <a:lnTo>
                    <a:pt x="262" y="62"/>
                  </a:lnTo>
                  <a:lnTo>
                    <a:pt x="284" y="51"/>
                  </a:lnTo>
                  <a:lnTo>
                    <a:pt x="306" y="40"/>
                  </a:lnTo>
                  <a:lnTo>
                    <a:pt x="329" y="32"/>
                  </a:lnTo>
                  <a:lnTo>
                    <a:pt x="353" y="23"/>
                  </a:lnTo>
                  <a:lnTo>
                    <a:pt x="377" y="17"/>
                  </a:lnTo>
                  <a:lnTo>
                    <a:pt x="401" y="11"/>
                  </a:lnTo>
                  <a:lnTo>
                    <a:pt x="426" y="6"/>
                  </a:lnTo>
                  <a:lnTo>
                    <a:pt x="452" y="3"/>
                  </a:lnTo>
                  <a:lnTo>
                    <a:pt x="478" y="1"/>
                  </a:lnTo>
                  <a:lnTo>
                    <a:pt x="504" y="0"/>
                  </a:lnTo>
                  <a:lnTo>
                    <a:pt x="530" y="1"/>
                  </a:lnTo>
                  <a:lnTo>
                    <a:pt x="557" y="3"/>
                  </a:lnTo>
                  <a:lnTo>
                    <a:pt x="582" y="6"/>
                  </a:lnTo>
                  <a:lnTo>
                    <a:pt x="607" y="11"/>
                  </a:lnTo>
                  <a:lnTo>
                    <a:pt x="632" y="17"/>
                  </a:lnTo>
                  <a:lnTo>
                    <a:pt x="656" y="23"/>
                  </a:lnTo>
                  <a:lnTo>
                    <a:pt x="680" y="32"/>
                  </a:lnTo>
                  <a:lnTo>
                    <a:pt x="703" y="41"/>
                  </a:lnTo>
                  <a:lnTo>
                    <a:pt x="725" y="52"/>
                  </a:lnTo>
                  <a:lnTo>
                    <a:pt x="747" y="62"/>
                  </a:lnTo>
                  <a:lnTo>
                    <a:pt x="768" y="75"/>
                  </a:lnTo>
                  <a:lnTo>
                    <a:pt x="789" y="88"/>
                  </a:lnTo>
                  <a:lnTo>
                    <a:pt x="809" y="102"/>
                  </a:lnTo>
                  <a:lnTo>
                    <a:pt x="828" y="118"/>
                  </a:lnTo>
                  <a:lnTo>
                    <a:pt x="845" y="133"/>
                  </a:lnTo>
                  <a:lnTo>
                    <a:pt x="863" y="150"/>
                  </a:lnTo>
                  <a:lnTo>
                    <a:pt x="880" y="168"/>
                  </a:lnTo>
                  <a:lnTo>
                    <a:pt x="896" y="187"/>
                  </a:lnTo>
                  <a:lnTo>
                    <a:pt x="911" y="206"/>
                  </a:lnTo>
                  <a:lnTo>
                    <a:pt x="925" y="226"/>
                  </a:lnTo>
                  <a:lnTo>
                    <a:pt x="938" y="247"/>
                  </a:lnTo>
                  <a:lnTo>
                    <a:pt x="949" y="268"/>
                  </a:lnTo>
                  <a:lnTo>
                    <a:pt x="961" y="290"/>
                  </a:lnTo>
                  <a:lnTo>
                    <a:pt x="970" y="312"/>
                  </a:lnTo>
                  <a:lnTo>
                    <a:pt x="980" y="335"/>
                  </a:lnTo>
                  <a:lnTo>
                    <a:pt x="987" y="359"/>
                  </a:lnTo>
                  <a:lnTo>
                    <a:pt x="995" y="383"/>
                  </a:lnTo>
                  <a:lnTo>
                    <a:pt x="1000" y="407"/>
                  </a:lnTo>
                  <a:lnTo>
                    <a:pt x="1004" y="432"/>
                  </a:lnTo>
                  <a:lnTo>
                    <a:pt x="1007" y="458"/>
                  </a:lnTo>
                  <a:lnTo>
                    <a:pt x="1009" y="484"/>
                  </a:lnTo>
                  <a:lnTo>
                    <a:pt x="1010" y="509"/>
                  </a:lnTo>
                  <a:lnTo>
                    <a:pt x="1010" y="531"/>
                  </a:lnTo>
                  <a:lnTo>
                    <a:pt x="1008" y="552"/>
                  </a:lnTo>
                  <a:lnTo>
                    <a:pt x="1006" y="572"/>
                  </a:lnTo>
                  <a:lnTo>
                    <a:pt x="1002" y="593"/>
                  </a:lnTo>
                  <a:lnTo>
                    <a:pt x="998" y="613"/>
                  </a:lnTo>
                  <a:lnTo>
                    <a:pt x="992" y="633"/>
                  </a:lnTo>
                  <a:lnTo>
                    <a:pt x="987" y="652"/>
                  </a:lnTo>
                  <a:lnTo>
                    <a:pt x="981" y="671"/>
                  </a:lnTo>
                  <a:lnTo>
                    <a:pt x="967" y="704"/>
                  </a:lnTo>
                  <a:lnTo>
                    <a:pt x="954" y="735"/>
                  </a:lnTo>
                  <a:lnTo>
                    <a:pt x="940" y="759"/>
                  </a:lnTo>
                  <a:lnTo>
                    <a:pt x="929" y="77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455830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 id="2147483658" r:id="rId7"/>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423106" y="159837"/>
            <a:ext cx="10624998" cy="2387600"/>
          </a:xfrm>
        </p:spPr>
        <p:txBody>
          <a:bodyPr>
            <a:normAutofit/>
          </a:bodyPr>
          <a:lstStyle/>
          <a:p>
            <a:r>
              <a:rPr lang="en-US" altLang="x-none" dirty="0">
                <a:ea typeface="ＭＳ Ｐゴシック" charset="-128"/>
                <a:cs typeface="Verdana" charset="0"/>
              </a:rPr>
              <a:t>IFB104 — Building IT Systems</a:t>
            </a:r>
            <a:br>
              <a:rPr lang="en-US" altLang="x-none" dirty="0">
                <a:ea typeface="ＭＳ Ｐゴシック" charset="-128"/>
                <a:cs typeface="Verdana" charset="0"/>
              </a:rPr>
            </a:br>
            <a:r>
              <a:rPr lang="en-US" altLang="x-none" dirty="0">
                <a:ea typeface="ＭＳ Ｐゴシック" charset="-128"/>
                <a:cs typeface="Verdana" charset="0"/>
              </a:rPr>
              <a:t>Topic 2 — </a:t>
            </a:r>
            <a:r>
              <a:rPr lang="en-AU" altLang="x-none" dirty="0">
                <a:ea typeface="ＭＳ Ｐゴシック" charset="-128"/>
                <a:cs typeface="Verdana" charset="0"/>
              </a:rPr>
              <a:t>How to Use Pre-defined Functions</a:t>
            </a:r>
            <a:r>
              <a:rPr lang="en-US" altLang="x-none" dirty="0">
                <a:ea typeface="ＭＳ Ｐゴシック" charset="-128"/>
                <a:cs typeface="Verdana" charset="0"/>
              </a:rPr>
              <a:t> </a:t>
            </a:r>
          </a:p>
        </p:txBody>
      </p:sp>
      <p:sp>
        <p:nvSpPr>
          <p:cNvPr id="16386" name="Rectangle 3"/>
          <p:cNvSpPr>
            <a:spLocks noGrp="1" noChangeArrowheads="1"/>
          </p:cNvSpPr>
          <p:nvPr>
            <p:ph type="subTitle" idx="1"/>
          </p:nvPr>
        </p:nvSpPr>
        <p:spPr/>
        <p:txBody>
          <a:bodyPr/>
          <a:lstStyle/>
          <a:p>
            <a:r>
              <a:rPr lang="en-US" dirty="0"/>
              <a:t>School of Electrical Engineering and Computer Science</a:t>
            </a:r>
          </a:p>
          <a:p>
            <a:r>
              <a:rPr lang="en-AU" dirty="0"/>
              <a:t>Semester 2, 2018</a:t>
            </a:r>
          </a:p>
          <a:p>
            <a:pPr eaLnBrk="1" hangingPunct="1"/>
            <a:endParaRPr lang="en-AU" altLang="x-none" dirty="0">
              <a:ea typeface="ＭＳ Ｐゴシック" charset="-128"/>
              <a:cs typeface="Verdana" charset="0"/>
            </a:endParaRPr>
          </a:p>
        </p:txBody>
      </p:sp>
    </p:spTree>
    <p:extLst>
      <p:ext uri="{BB962C8B-B14F-4D97-AF65-F5344CB8AC3E}">
        <p14:creationId xmlns:p14="http://schemas.microsoft.com/office/powerpoint/2010/main" val="60018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tLang="x-none">
                <a:ea typeface="ＭＳ Ｐゴシック" charset="-128"/>
                <a:cs typeface="Verdana" charset="0"/>
              </a:rPr>
              <a:t>Three different ways of expressing operations on data values</a:t>
            </a:r>
          </a:p>
        </p:txBody>
      </p:sp>
      <p:sp>
        <p:nvSpPr>
          <p:cNvPr id="26626" name="Content Placeholder 4"/>
          <p:cNvSpPr>
            <a:spLocks noGrp="1"/>
          </p:cNvSpPr>
          <p:nvPr>
            <p:ph sz="half" idx="1"/>
          </p:nvPr>
        </p:nvSpPr>
        <p:spPr/>
        <p:txBody>
          <a:bodyPr/>
          <a:lstStyle/>
          <a:p>
            <a:r>
              <a:rPr lang="en-US" altLang="x-none">
                <a:ea typeface="ＭＳ Ｐゴシック" charset="-128"/>
                <a:cs typeface="Verdana" charset="0"/>
              </a:rPr>
              <a:t>Built-in functions are called by following their name with all the arguments enclosed in brackets</a:t>
            </a:r>
          </a:p>
          <a:p>
            <a:r>
              <a:rPr lang="en-US" altLang="ja-JP">
                <a:cs typeface="Verdana" charset="0"/>
              </a:rPr>
              <a:t>“Methods” are special functions applicable to values of certain types (“classes”) and are called with the first argument </a:t>
            </a:r>
            <a:r>
              <a:rPr lang="en-US" altLang="ja-JP">
                <a:ea typeface="ＭＳ Ｐゴシック" charset="-128"/>
                <a:cs typeface="Verdana" charset="0"/>
              </a:rPr>
              <a:t>preceding the function name using </a:t>
            </a:r>
            <a:r>
              <a:rPr lang="en-US" altLang="ja-JP">
                <a:cs typeface="Verdana" charset="0"/>
              </a:rPr>
              <a:t>“dot notation”</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6353175" y="1879663"/>
            <a:ext cx="5491163" cy="3341561"/>
          </a:xfrm>
        </p:spPr>
      </p:pic>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DEFDC0EF-61B6-0F42-BB86-098D6D10188A}" type="slidenum">
              <a:rPr lang="en-US" altLang="x-none" sz="1400">
                <a:solidFill>
                  <a:srgbClr val="103566"/>
                </a:solidFill>
                <a:latin typeface="Arial" charset="0"/>
              </a:rPr>
              <a:pPr eaLnBrk="1" hangingPunct="1"/>
              <a:t>10</a:t>
            </a:fld>
            <a:endParaRPr lang="en-US" altLang="x-none" sz="1400">
              <a:solidFill>
                <a:srgbClr val="103566"/>
              </a:solidFill>
              <a:latin typeface="Arial" charset="0"/>
            </a:endParaRPr>
          </a:p>
        </p:txBody>
      </p:sp>
    </p:spTree>
    <p:extLst>
      <p:ext uri="{BB962C8B-B14F-4D97-AF65-F5344CB8AC3E}">
        <p14:creationId xmlns:p14="http://schemas.microsoft.com/office/powerpoint/2010/main" val="203910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6931624" y="1597024"/>
            <a:ext cx="4778931" cy="4307653"/>
          </a:xfrm>
        </p:spPr>
      </p:pic>
      <p:sp>
        <p:nvSpPr>
          <p:cNvPr id="27649" name="Title 1"/>
          <p:cNvSpPr>
            <a:spLocks noGrp="1"/>
          </p:cNvSpPr>
          <p:nvPr>
            <p:ph type="title"/>
          </p:nvPr>
        </p:nvSpPr>
        <p:spPr/>
        <p:txBody>
          <a:bodyPr/>
          <a:lstStyle/>
          <a:p>
            <a:r>
              <a:rPr lang="en-US" altLang="x-none">
                <a:ea typeface="ＭＳ Ｐゴシック" charset="-128"/>
                <a:cs typeface="Verdana" charset="0"/>
              </a:rPr>
              <a:t>Two different reasons for calling a function (or method)</a:t>
            </a:r>
          </a:p>
        </p:txBody>
      </p:sp>
      <p:sp>
        <p:nvSpPr>
          <p:cNvPr id="27650" name="Content Placeholder 4"/>
          <p:cNvSpPr>
            <a:spLocks noGrp="1"/>
          </p:cNvSpPr>
          <p:nvPr>
            <p:ph sz="half" idx="1"/>
          </p:nvPr>
        </p:nvSpPr>
        <p:spPr/>
        <p:txBody>
          <a:bodyPr>
            <a:noAutofit/>
          </a:bodyPr>
          <a:lstStyle/>
          <a:p>
            <a:r>
              <a:rPr lang="en-US" altLang="x-none">
                <a:ea typeface="ＭＳ Ｐゴシック" charset="-128"/>
                <a:cs typeface="Verdana" charset="0"/>
              </a:rPr>
              <a:t>Most functions/methods accept some arguments and </a:t>
            </a:r>
            <a:r>
              <a:rPr lang="en-US" altLang="x-none" i="1">
                <a:ea typeface="ＭＳ Ｐゴシック" charset="-128"/>
                <a:cs typeface="Verdana" charset="0"/>
              </a:rPr>
              <a:t>return</a:t>
            </a:r>
            <a:r>
              <a:rPr lang="en-US" altLang="x-none">
                <a:ea typeface="ＭＳ Ｐゴシック" charset="-128"/>
                <a:cs typeface="Verdana" charset="0"/>
              </a:rPr>
              <a:t> a new value, which itself can be used in a larger expression, assigned to a variable, or printed to the screen</a:t>
            </a:r>
            <a:endParaRPr lang="en-US" altLang="x-none">
              <a:solidFill>
                <a:srgbClr val="0000FF"/>
              </a:solidFill>
              <a:latin typeface="Courier" charset="0"/>
              <a:ea typeface="Verdana" charset="0"/>
            </a:endParaRPr>
          </a:p>
          <a:p>
            <a:r>
              <a:rPr lang="en-US" altLang="x-none">
                <a:ea typeface="ＭＳ Ｐゴシック" charset="-128"/>
                <a:cs typeface="Verdana" charset="0"/>
              </a:rPr>
              <a:t>However, some functions produce a </a:t>
            </a:r>
            <a:r>
              <a:rPr lang="en-US" altLang="ja-JP" i="1">
                <a:ea typeface="ＭＳ Ｐゴシック" charset="-128"/>
                <a:cs typeface="Verdana" charset="0"/>
              </a:rPr>
              <a:t>side-effect</a:t>
            </a:r>
            <a:r>
              <a:rPr lang="en-US" altLang="ja-JP">
                <a:ea typeface="ＭＳ Ｐゴシック" charset="-128"/>
                <a:cs typeface="Verdana" charset="0"/>
              </a:rPr>
              <a:t> on variables or the computing environment and return nothing</a:t>
            </a:r>
          </a:p>
          <a:p>
            <a:pPr marL="685800" lvl="2">
              <a:spcBef>
                <a:spcPts val="1000"/>
              </a:spcBef>
            </a:pPr>
            <a:r>
              <a:rPr lang="en-US" altLang="x-none">
                <a:ea typeface="ＭＳ Ｐゴシック" charset="-128"/>
                <a:cs typeface="Verdana" charset="0"/>
              </a:rPr>
              <a:t>An attempt to access the value returned by a pure side-effecting function gets the special value </a:t>
            </a:r>
            <a:r>
              <a:rPr lang="en-US" altLang="x-none">
                <a:solidFill>
                  <a:srgbClr val="FF9300"/>
                </a:solidFill>
                <a:latin typeface="Courier" charset="0"/>
                <a:ea typeface="ＭＳ Ｐゴシック" charset="-128"/>
                <a:cs typeface="Verdana" charset="0"/>
              </a:rPr>
              <a:t>None</a:t>
            </a:r>
            <a:endParaRPr lang="en-US" altLang="x-none">
              <a:solidFill>
                <a:srgbClr val="FF9300"/>
              </a:solidFill>
              <a:ea typeface="ＭＳ Ｐゴシック" charset="-128"/>
              <a:cs typeface="Verdana" charset="0"/>
            </a:endParaRPr>
          </a:p>
          <a:p>
            <a:pPr marL="228600" lvl="1">
              <a:spcBef>
                <a:spcPts val="1000"/>
              </a:spcBef>
            </a:pPr>
            <a:r>
              <a:rPr lang="en-US" altLang="x-none">
                <a:ea typeface="ＭＳ Ｐゴシック" charset="-128"/>
                <a:cs typeface="Verdana" charset="0"/>
              </a:rPr>
              <a:t>And some functions do both (e.g., Turtle</a:t>
            </a:r>
            <a:r>
              <a:rPr lang="en-AU" altLang="ja-JP">
                <a:latin typeface="Times New Roman" charset="0"/>
                <a:ea typeface="ＭＳ Ｐゴシック" charset="-128"/>
                <a:cs typeface="Verdana" charset="0"/>
              </a:rPr>
              <a:t>’</a:t>
            </a:r>
            <a:r>
              <a:rPr lang="en-US" altLang="ja-JP">
                <a:ea typeface="ＭＳ Ｐゴシック" charset="-128"/>
                <a:cs typeface="Verdana" charset="0"/>
              </a:rPr>
              <a:t>s </a:t>
            </a:r>
            <a:r>
              <a:rPr lang="en-US" altLang="ja-JP">
                <a:solidFill>
                  <a:srgbClr val="0000FF"/>
                </a:solidFill>
                <a:latin typeface="Courier" charset="0"/>
                <a:ea typeface="ＭＳ Ｐゴシック" charset="-128"/>
                <a:cs typeface="Verdana" charset="0"/>
              </a:rPr>
              <a:t>stamp</a:t>
            </a:r>
            <a:r>
              <a:rPr lang="en-US" altLang="ja-JP">
                <a:ea typeface="ＭＳ Ｐゴシック" charset="-128"/>
                <a:cs typeface="Verdana" charset="0"/>
              </a:rPr>
              <a:t> method both draws an image and returns an identifier)</a:t>
            </a:r>
          </a:p>
        </p:txBody>
      </p:sp>
      <p:sp>
        <p:nvSpPr>
          <p:cNvPr id="276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2DC34926-F5B1-F947-B78A-2432CECF7724}" type="slidenum">
              <a:rPr lang="en-US" altLang="x-none" sz="1400">
                <a:solidFill>
                  <a:srgbClr val="103566"/>
                </a:solidFill>
                <a:latin typeface="Arial" charset="0"/>
              </a:rPr>
              <a:pPr eaLnBrk="1" hangingPunct="1"/>
              <a:t>11</a:t>
            </a:fld>
            <a:endParaRPr lang="en-US" altLang="x-none" sz="1400">
              <a:solidFill>
                <a:srgbClr val="103566"/>
              </a:solidFill>
              <a:latin typeface="Arial" charset="0"/>
            </a:endParaRPr>
          </a:p>
        </p:txBody>
      </p:sp>
    </p:spTree>
    <p:extLst>
      <p:ext uri="{BB962C8B-B14F-4D97-AF65-F5344CB8AC3E}">
        <p14:creationId xmlns:p14="http://schemas.microsoft.com/office/powerpoint/2010/main" val="175152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tLang="x-none">
                <a:ea typeface="ＭＳ Ｐゴシック" charset="-128"/>
                <a:cs typeface="Verdana" charset="0"/>
              </a:rPr>
              <a:t>Optional and named arguments</a:t>
            </a:r>
          </a:p>
        </p:txBody>
      </p:sp>
      <p:sp>
        <p:nvSpPr>
          <p:cNvPr id="28674" name="Content Placeholder 2"/>
          <p:cNvSpPr>
            <a:spLocks noGrp="1"/>
          </p:cNvSpPr>
          <p:nvPr>
            <p:ph sz="half" idx="1"/>
          </p:nvPr>
        </p:nvSpPr>
        <p:spPr/>
        <p:txBody>
          <a:bodyPr>
            <a:normAutofit/>
          </a:bodyPr>
          <a:lstStyle/>
          <a:p>
            <a:r>
              <a:rPr lang="en-US" altLang="x-none">
                <a:ea typeface="ＭＳ Ｐゴシック" charset="-128"/>
                <a:cs typeface="Verdana" charset="0"/>
              </a:rPr>
              <a:t>Some functions, like the built-in </a:t>
            </a:r>
            <a:r>
              <a:rPr lang="en-AU" altLang="x-none">
                <a:solidFill>
                  <a:srgbClr val="660066"/>
                </a:solidFill>
                <a:latin typeface="Courier" charset="0"/>
                <a:ea typeface="ＭＳ Ｐゴシック" charset="-128"/>
                <a:cs typeface="Verdana" charset="0"/>
              </a:rPr>
              <a:t>round</a:t>
            </a:r>
            <a:r>
              <a:rPr lang="en-US" altLang="x-none">
                <a:ea typeface="ＭＳ Ｐゴシック" charset="-128"/>
                <a:cs typeface="Verdana" charset="0"/>
              </a:rPr>
              <a:t> function, allow certain arguments to be optional</a:t>
            </a:r>
          </a:p>
          <a:p>
            <a:r>
              <a:rPr lang="en-US" altLang="x-none">
                <a:ea typeface="ＭＳ Ｐゴシック" charset="-128"/>
                <a:cs typeface="Verdana" charset="0"/>
              </a:rPr>
              <a:t>Some functions, like the built-in </a:t>
            </a:r>
            <a:r>
              <a:rPr lang="en-US" altLang="x-none">
                <a:solidFill>
                  <a:srgbClr val="660066"/>
                </a:solidFill>
                <a:latin typeface="Courier" charset="0"/>
                <a:ea typeface="ＭＳ Ｐゴシック" charset="-128"/>
              </a:rPr>
              <a:t>sorted</a:t>
            </a:r>
            <a:r>
              <a:rPr lang="en-US" altLang="x-none">
                <a:ea typeface="ＭＳ Ｐゴシック" charset="-128"/>
                <a:cs typeface="Verdana" charset="0"/>
              </a:rPr>
              <a:t> function,</a:t>
            </a:r>
            <a:r>
              <a:rPr lang="en-AU" altLang="x-none">
                <a:ea typeface="ＭＳ Ｐゴシック" charset="-128"/>
                <a:cs typeface="Verdana" charset="0"/>
              </a:rPr>
              <a:t> allow us to specify which arguments we wish to provide by their name</a:t>
            </a:r>
          </a:p>
          <a:p>
            <a:endParaRPr lang="en-US" altLang="x-none">
              <a:solidFill>
                <a:srgbClr val="0000FF"/>
              </a:solidFill>
              <a:latin typeface="Courier" charset="0"/>
              <a:ea typeface="ＭＳ Ｐゴシック" charset="-128"/>
              <a:cs typeface="Verdana" charset="0"/>
            </a:endParaRPr>
          </a:p>
          <a:p>
            <a:endParaRPr lang="en-US" altLang="x-none">
              <a:solidFill>
                <a:srgbClr val="0000FF"/>
              </a:solidFill>
              <a:latin typeface="Courier" charset="0"/>
              <a:ea typeface="ＭＳ Ｐゴシック" charset="-128"/>
              <a:cs typeface="Verdana" charset="0"/>
            </a:endParaRPr>
          </a:p>
          <a:p>
            <a:endParaRPr lang="en-US" altLang="x-none">
              <a:ea typeface="ＭＳ Ｐゴシック" charset="-128"/>
              <a:cs typeface="Verdana" charset="0"/>
            </a:endParaRPr>
          </a:p>
        </p:txBody>
      </p:sp>
      <p:pic>
        <p:nvPicPr>
          <p:cNvPr id="4" name="Content Placeholder 3"/>
          <p:cNvPicPr>
            <a:picLocks noGrp="1" noChangeAspect="1"/>
          </p:cNvPicPr>
          <p:nvPr>
            <p:ph sz="half" idx="2"/>
          </p:nvPr>
        </p:nvPicPr>
        <p:blipFill rotWithShape="1">
          <a:blip r:embed="rId2">
            <a:extLst>
              <a:ext uri="{28A0092B-C50C-407E-A947-70E740481C1C}">
                <a14:useLocalDpi xmlns:a14="http://schemas.microsoft.com/office/drawing/2010/main"/>
              </a:ext>
            </a:extLst>
          </a:blip>
          <a:srcRect t="61" b="-1"/>
          <a:stretch/>
        </p:blipFill>
        <p:spPr>
          <a:xfrm>
            <a:off x="5975272" y="2059200"/>
            <a:ext cx="6217081" cy="2970000"/>
          </a:xfrm>
        </p:spPr>
      </p:pic>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15074CC5-B60A-0346-A01B-863A714EA1B7}" type="slidenum">
              <a:rPr lang="en-US" altLang="x-none" sz="1400">
                <a:solidFill>
                  <a:srgbClr val="103566"/>
                </a:solidFill>
                <a:latin typeface="Arial" charset="0"/>
              </a:rPr>
              <a:pPr eaLnBrk="1" hangingPunct="1"/>
              <a:t>12</a:t>
            </a:fld>
            <a:endParaRPr lang="en-US" altLang="x-none" sz="1400">
              <a:solidFill>
                <a:srgbClr val="103566"/>
              </a:solidFill>
              <a:latin typeface="Arial" charset="0"/>
            </a:endParaRPr>
          </a:p>
        </p:txBody>
      </p:sp>
    </p:spTree>
    <p:extLst>
      <p:ext uri="{BB962C8B-B14F-4D97-AF65-F5344CB8AC3E}">
        <p14:creationId xmlns:p14="http://schemas.microsoft.com/office/powerpoint/2010/main" val="24309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AU" altLang="x-none">
                <a:ea typeface="ＭＳ Ｐゴシック" charset="-128"/>
                <a:cs typeface="Verdana" charset="0"/>
              </a:rPr>
              <a:t>More character string operations</a:t>
            </a:r>
          </a:p>
        </p:txBody>
      </p:sp>
      <p:sp>
        <p:nvSpPr>
          <p:cNvPr id="29698" name="Content Placeholder 2"/>
          <p:cNvSpPr>
            <a:spLocks noGrp="1"/>
          </p:cNvSpPr>
          <p:nvPr>
            <p:ph sz="half" idx="1"/>
          </p:nvPr>
        </p:nvSpPr>
        <p:spPr/>
        <p:txBody>
          <a:bodyPr/>
          <a:lstStyle/>
          <a:p>
            <a:r>
              <a:rPr lang="en-US" altLang="x-none">
                <a:ea typeface="ＭＳ Ｐゴシック" charset="-128"/>
                <a:cs typeface="Verdana" charset="0"/>
              </a:rPr>
              <a:t>We have seen that simple numeric </a:t>
            </a:r>
            <a:r>
              <a:rPr lang="en-US" altLang="x-none" i="1">
                <a:ea typeface="ＭＳ Ｐゴシック" charset="-128"/>
                <a:cs typeface="Verdana" charset="0"/>
              </a:rPr>
              <a:t>operations</a:t>
            </a:r>
            <a:r>
              <a:rPr lang="en-US" altLang="x-none">
                <a:ea typeface="ＭＳ Ｐゴシック" charset="-128"/>
                <a:cs typeface="Verdana" charset="0"/>
              </a:rPr>
              <a:t> such as </a:t>
            </a:r>
            <a:r>
              <a:rPr lang="en-US" altLang="ja-JP">
                <a:solidFill>
                  <a:srgbClr val="0000FF"/>
                </a:solidFill>
                <a:latin typeface="Courier" charset="0"/>
                <a:ea typeface="ＭＳ Ｐゴシック" charset="-128"/>
                <a:cs typeface="Verdana" charset="0"/>
              </a:rPr>
              <a:t>+</a:t>
            </a:r>
            <a:r>
              <a:rPr lang="en-US" altLang="ja-JP">
                <a:ea typeface="ＭＳ Ｐゴシック" charset="-128"/>
                <a:cs typeface="Verdana" charset="0"/>
              </a:rPr>
              <a:t>, </a:t>
            </a:r>
            <a:r>
              <a:rPr lang="en-US" altLang="ja-JP">
                <a:solidFill>
                  <a:srgbClr val="0000FF"/>
                </a:solidFill>
                <a:latin typeface="Courier" charset="0"/>
                <a:ea typeface="ＭＳ Ｐゴシック" charset="-128"/>
                <a:cs typeface="Verdana" charset="0"/>
              </a:rPr>
              <a:t>*</a:t>
            </a:r>
            <a:r>
              <a:rPr lang="en-US" altLang="ja-JP">
                <a:ea typeface="ＭＳ Ｐゴシック" charset="-128"/>
                <a:cs typeface="Verdana" charset="0"/>
              </a:rPr>
              <a:t>, etc, work with character strings</a:t>
            </a:r>
          </a:p>
          <a:p>
            <a:r>
              <a:rPr lang="en-AU" altLang="x-none">
                <a:ea typeface="ＭＳ Ｐゴシック" charset="-128"/>
                <a:cs typeface="Verdana" charset="0"/>
              </a:rPr>
              <a:t>Some other commonly-used string operations are shown on the right</a:t>
            </a:r>
          </a:p>
          <a:p>
            <a:r>
              <a:rPr lang="en-AU" altLang="x-none">
                <a:ea typeface="ＭＳ Ｐゴシック" charset="-128"/>
                <a:cs typeface="Verdana" charset="0"/>
              </a:rPr>
              <a:t>All of these operations </a:t>
            </a:r>
            <a:r>
              <a:rPr lang="en-AU" altLang="x-none" i="1">
                <a:ea typeface="ＭＳ Ｐゴシック" charset="-128"/>
                <a:cs typeface="Verdana" charset="0"/>
              </a:rPr>
              <a:t>return</a:t>
            </a:r>
            <a:r>
              <a:rPr lang="en-AU" altLang="x-none">
                <a:ea typeface="ＭＳ Ｐゴシック" charset="-128"/>
                <a:cs typeface="Verdana" charset="0"/>
              </a:rPr>
              <a:t> a new string, leaving the original one unchanged</a:t>
            </a:r>
          </a:p>
          <a:p>
            <a:pPr lvl="1"/>
            <a:r>
              <a:rPr lang="en-AU" altLang="x-none">
                <a:ea typeface="ＭＳ Ｐゴシック" charset="-128"/>
                <a:cs typeface="Verdana" charset="0"/>
              </a:rPr>
              <a:t>If you want to keep the new string you need to assign it to a variable</a:t>
            </a:r>
          </a:p>
          <a:p>
            <a:r>
              <a:rPr lang="en-AU" altLang="x-none">
                <a:ea typeface="ＭＳ Ｐゴシック" charset="-128"/>
                <a:cs typeface="Verdana" charset="0"/>
              </a:rPr>
              <a:t>There are many, many more!</a:t>
            </a:r>
          </a:p>
          <a:p>
            <a:pPr lvl="1"/>
            <a:r>
              <a:rPr lang="en-AU" altLang="x-none">
                <a:ea typeface="Verdana" charset="0"/>
              </a:rPr>
              <a:t>Find them in the </a:t>
            </a:r>
            <a:r>
              <a:rPr lang="en-AU" altLang="x-none" i="1">
                <a:ea typeface="Verdana" charset="0"/>
              </a:rPr>
              <a:t>Python Standard Library </a:t>
            </a:r>
            <a:r>
              <a:rPr lang="en-AU" altLang="x-none">
                <a:ea typeface="Verdana" charset="0"/>
              </a:rPr>
              <a:t>manual, </a:t>
            </a:r>
            <a:r>
              <a:rPr lang="en-US" altLang="x-none">
                <a:ea typeface="ＭＳ Ｐゴシック" charset="-128"/>
              </a:rPr>
              <a:t>Section 4.7</a:t>
            </a:r>
            <a:endParaRPr lang="en-AU" altLang="x-none">
              <a:ea typeface="Verdana" charset="0"/>
            </a:endParaRP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5949615" y="2131337"/>
            <a:ext cx="6136960" cy="2765515"/>
          </a:xfrm>
        </p:spPr>
      </p:pic>
      <p:sp>
        <p:nvSpPr>
          <p:cNvPr id="29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FC62CEBA-F176-734D-99FB-E1082E73332A}" type="slidenum">
              <a:rPr lang="en-US" altLang="x-none" sz="1400">
                <a:solidFill>
                  <a:srgbClr val="103566"/>
                </a:solidFill>
                <a:latin typeface="Arial" charset="0"/>
              </a:rPr>
              <a:pPr eaLnBrk="1" hangingPunct="1"/>
              <a:t>13</a:t>
            </a:fld>
            <a:endParaRPr lang="en-US" altLang="x-none" sz="1400">
              <a:solidFill>
                <a:srgbClr val="103566"/>
              </a:solidFill>
              <a:latin typeface="Arial" charset="0"/>
            </a:endParaRPr>
          </a:p>
        </p:txBody>
      </p:sp>
    </p:spTree>
    <p:extLst>
      <p:ext uri="{BB962C8B-B14F-4D97-AF65-F5344CB8AC3E}">
        <p14:creationId xmlns:p14="http://schemas.microsoft.com/office/powerpoint/2010/main" val="118630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93AC-F3D4-D446-83CD-37A0881D4D4C}"/>
              </a:ext>
            </a:extLst>
          </p:cNvPr>
          <p:cNvSpPr>
            <a:spLocks noGrp="1"/>
          </p:cNvSpPr>
          <p:nvPr>
            <p:ph type="title"/>
          </p:nvPr>
        </p:nvSpPr>
        <p:spPr/>
        <p:txBody>
          <a:bodyPr/>
          <a:lstStyle/>
          <a:p>
            <a:r>
              <a:rPr lang="en-US"/>
              <a:t>Nice formatting of numbers</a:t>
            </a:r>
          </a:p>
        </p:txBody>
      </p:sp>
      <p:sp>
        <p:nvSpPr>
          <p:cNvPr id="3" name="Content Placeholder 2">
            <a:extLst>
              <a:ext uri="{FF2B5EF4-FFF2-40B4-BE49-F238E27FC236}">
                <a16:creationId xmlns:a16="http://schemas.microsoft.com/office/drawing/2014/main" id="{BCED6941-9132-F943-9C0A-739159F683A2}"/>
              </a:ext>
            </a:extLst>
          </p:cNvPr>
          <p:cNvSpPr>
            <a:spLocks noGrp="1"/>
          </p:cNvSpPr>
          <p:nvPr>
            <p:ph sz="half" idx="1"/>
          </p:nvPr>
        </p:nvSpPr>
        <p:spPr/>
        <p:txBody>
          <a:bodyPr/>
          <a:lstStyle/>
          <a:p>
            <a:r>
              <a:rPr lang="en-US"/>
              <a:t>When preparing to print long floating-point numbers we can modify them by deleting the fractional part (using </a:t>
            </a:r>
            <a:r>
              <a:rPr lang="en-AU" altLang="x-none">
                <a:solidFill>
                  <a:srgbClr val="660066"/>
                </a:solidFill>
                <a:latin typeface="Courier" charset="0"/>
                <a:ea typeface="ＭＳ Ｐゴシック" charset="-128"/>
                <a:cs typeface="Verdana" charset="0"/>
              </a:rPr>
              <a:t>int</a:t>
            </a:r>
            <a:r>
              <a:rPr lang="en-US"/>
              <a:t>) or rounding them (using </a:t>
            </a:r>
            <a:r>
              <a:rPr lang="en-AU" altLang="x-none">
                <a:solidFill>
                  <a:srgbClr val="660066"/>
                </a:solidFill>
                <a:latin typeface="Courier" charset="0"/>
                <a:ea typeface="ＭＳ Ｐゴシック" charset="-128"/>
                <a:cs typeface="Verdana" charset="0"/>
              </a:rPr>
              <a:t>round</a:t>
            </a:r>
            <a:r>
              <a:rPr lang="en-US"/>
              <a:t>)</a:t>
            </a:r>
          </a:p>
          <a:p>
            <a:pPr lvl="1"/>
            <a:r>
              <a:rPr lang="en-US"/>
              <a:t>Leading and trailing zeros are not shown</a:t>
            </a:r>
          </a:p>
          <a:p>
            <a:r>
              <a:rPr lang="en-US"/>
              <a:t>To achieve more precise control over how many digits are shown we can use the string </a:t>
            </a:r>
            <a:r>
              <a:rPr lang="en-AU" altLang="x-none">
                <a:solidFill>
                  <a:srgbClr val="0432FF"/>
                </a:solidFill>
                <a:latin typeface="Courier" charset="0"/>
                <a:ea typeface="ＭＳ Ｐゴシック" charset="-128"/>
                <a:cs typeface="Verdana" charset="0"/>
              </a:rPr>
              <a:t>format</a:t>
            </a:r>
            <a:r>
              <a:rPr lang="en-US"/>
              <a:t> method</a:t>
            </a:r>
          </a:p>
          <a:p>
            <a:pPr lvl="1"/>
            <a:r>
              <a:rPr lang="en-US"/>
              <a:t>The string to be printed can contain numbered placeholders for values, starting at 0</a:t>
            </a:r>
          </a:p>
          <a:p>
            <a:pPr lvl="1"/>
            <a:r>
              <a:rPr lang="en-US"/>
              <a:t>The placeholder can specify formatting, especially the number of digits after the decimal point</a:t>
            </a:r>
          </a:p>
        </p:txBody>
      </p:sp>
      <p:pic>
        <p:nvPicPr>
          <p:cNvPr id="6" name="Content Placeholder 5">
            <a:extLst>
              <a:ext uri="{FF2B5EF4-FFF2-40B4-BE49-F238E27FC236}">
                <a16:creationId xmlns:a16="http://schemas.microsoft.com/office/drawing/2014/main" id="{940E3AC9-BC02-F441-8D11-9AC07E3250C9}"/>
              </a:ext>
            </a:extLst>
          </p:cNvPr>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6052407" y="1900051"/>
            <a:ext cx="6071806" cy="3289465"/>
          </a:xfrm>
        </p:spPr>
      </p:pic>
    </p:spTree>
    <p:extLst>
      <p:ext uri="{BB962C8B-B14F-4D97-AF65-F5344CB8AC3E}">
        <p14:creationId xmlns:p14="http://schemas.microsoft.com/office/powerpoint/2010/main" val="412134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AU" altLang="x-none">
                <a:ea typeface="ＭＳ Ｐゴシック" charset="-128"/>
                <a:cs typeface="Verdana" charset="0"/>
              </a:rPr>
              <a:t>Lists</a:t>
            </a:r>
          </a:p>
        </p:txBody>
      </p:sp>
      <p:sp>
        <p:nvSpPr>
          <p:cNvPr id="30722" name="Content Placeholder 2"/>
          <p:cNvSpPr>
            <a:spLocks noGrp="1"/>
          </p:cNvSpPr>
          <p:nvPr>
            <p:ph sz="half" idx="1"/>
          </p:nvPr>
        </p:nvSpPr>
        <p:spPr/>
        <p:txBody>
          <a:bodyPr/>
          <a:lstStyle/>
          <a:p>
            <a:r>
              <a:rPr lang="en-AU" altLang="x-none">
                <a:ea typeface="ＭＳ Ｐゴシック" charset="-128"/>
                <a:cs typeface="Verdana" charset="0"/>
              </a:rPr>
              <a:t>Lists are similar to strings but they can be a sequence of any type of values, not just characters</a:t>
            </a:r>
          </a:p>
          <a:p>
            <a:r>
              <a:rPr lang="en-AU" altLang="x-none">
                <a:ea typeface="ＭＳ Ｐゴシック" charset="-128"/>
                <a:cs typeface="Verdana" charset="0"/>
              </a:rPr>
              <a:t>As with strings, many list operations return values</a:t>
            </a:r>
          </a:p>
          <a:p>
            <a:r>
              <a:rPr lang="en-AU" altLang="x-none">
                <a:ea typeface="ＭＳ Ｐゴシック" charset="-128"/>
                <a:cs typeface="Verdana" charset="0"/>
              </a:rPr>
              <a:t>But unlike strings, some list operations change the value of the list variable they are applied to</a:t>
            </a:r>
          </a:p>
          <a:p>
            <a:r>
              <a:rPr lang="en-US" altLang="x-none">
                <a:ea typeface="ＭＳ Ｐゴシック" charset="-128"/>
                <a:cs typeface="Verdana" charset="0"/>
              </a:rPr>
              <a:t>See Section 4.6 of the </a:t>
            </a:r>
            <a:r>
              <a:rPr lang="en-US" altLang="x-none" i="1">
                <a:ea typeface="ＭＳ Ｐゴシック" charset="-128"/>
                <a:cs typeface="Verdana" charset="0"/>
              </a:rPr>
              <a:t>Python Standard Library</a:t>
            </a:r>
            <a:r>
              <a:rPr lang="en-US" altLang="x-none">
                <a:ea typeface="ＭＳ Ｐゴシック" charset="-128"/>
                <a:cs typeface="Verdana" charset="0"/>
              </a:rPr>
              <a:t> for many operations applicable to lists</a:t>
            </a:r>
            <a:endParaRPr lang="en-AU" altLang="x-none">
              <a:ea typeface="ＭＳ Ｐゴシック" charset="-128"/>
              <a:cs typeface="Verdana" charset="0"/>
            </a:endParaRP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5964223" y="1804737"/>
            <a:ext cx="6156999" cy="3429000"/>
          </a:xfrm>
        </p:spPr>
      </p:pic>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EDF5A26B-F187-A44F-801F-9B7E4555E6B4}" type="slidenum">
              <a:rPr lang="en-US" altLang="x-none" sz="1400">
                <a:solidFill>
                  <a:srgbClr val="103566"/>
                </a:solidFill>
                <a:latin typeface="Arial" charset="0"/>
              </a:rPr>
              <a:pPr eaLnBrk="1" hangingPunct="1"/>
              <a:t>15</a:t>
            </a:fld>
            <a:endParaRPr lang="en-US" altLang="x-none" sz="1400">
              <a:solidFill>
                <a:srgbClr val="103566"/>
              </a:solidFill>
              <a:latin typeface="Arial" charset="0"/>
            </a:endParaRPr>
          </a:p>
        </p:txBody>
      </p:sp>
    </p:spTree>
    <p:extLst>
      <p:ext uri="{BB962C8B-B14F-4D97-AF65-F5344CB8AC3E}">
        <p14:creationId xmlns:p14="http://schemas.microsoft.com/office/powerpoint/2010/main" val="101118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pPr>
              <a:defRPr/>
            </a:pPr>
            <a:r>
              <a:rPr lang="en-US" dirty="0">
                <a:ea typeface="+mj-ea"/>
                <a:cs typeface="+mj-cs"/>
              </a:rPr>
              <a:t>Some more commonly-used list operations</a:t>
            </a:r>
          </a:p>
        </p:txBody>
      </p:sp>
      <p:graphicFrame>
        <p:nvGraphicFramePr>
          <p:cNvPr id="325661" name="Group 29"/>
          <p:cNvGraphicFramePr>
            <a:graphicFrameLocks noGrp="1"/>
          </p:cNvGraphicFramePr>
          <p:nvPr>
            <p:ph type="tbl" idx="1"/>
            <p:extLst>
              <p:ext uri="{D42A27DB-BD31-4B8C-83A1-F6EECF244321}">
                <p14:modId xmlns:p14="http://schemas.microsoft.com/office/powerpoint/2010/main" val="1113255666"/>
              </p:ext>
            </p:extLst>
          </p:nvPr>
        </p:nvGraphicFramePr>
        <p:xfrm>
          <a:off x="1238934" y="1181250"/>
          <a:ext cx="9807366" cy="4350494"/>
        </p:xfrm>
        <a:graphic>
          <a:graphicData uri="http://schemas.openxmlformats.org/drawingml/2006/table">
            <a:tbl>
              <a:tblPr/>
              <a:tblGrid>
                <a:gridCol w="2370286">
                  <a:extLst>
                    <a:ext uri="{9D8B030D-6E8A-4147-A177-3AD203B41FA5}">
                      <a16:colId xmlns:a16="http://schemas.microsoft.com/office/drawing/2014/main" val="20000"/>
                    </a:ext>
                  </a:extLst>
                </a:gridCol>
                <a:gridCol w="7437080">
                  <a:extLst>
                    <a:ext uri="{9D8B030D-6E8A-4147-A177-3AD203B41FA5}">
                      <a16:colId xmlns:a16="http://schemas.microsoft.com/office/drawing/2014/main" val="20001"/>
                    </a:ext>
                  </a:extLst>
                </a:gridCol>
              </a:tblGrid>
              <a:tr h="448861">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rgbClr val="0000FF"/>
                          </a:solidFill>
                          <a:effectLst/>
                          <a:latin typeface="Courier" charset="0"/>
                          <a:ea typeface="ＭＳ Ｐゴシック" charset="-128"/>
                        </a:rPr>
                        <a:t>[</a:t>
                      </a:r>
                      <a:r>
                        <a:rPr kumimoji="0" lang="en-US" altLang="x-none" sz="2000" b="0" i="1" u="none" strike="noStrike" cap="none" normalizeH="0" baseline="0">
                          <a:ln>
                            <a:noFill/>
                          </a:ln>
                          <a:solidFill>
                            <a:srgbClr val="0000FF"/>
                          </a:solidFill>
                          <a:effectLst/>
                          <a:latin typeface="Courier" charset="0"/>
                          <a:ea typeface="ＭＳ Ｐゴシック" charset="-128"/>
                        </a:rPr>
                        <a:t>n</a:t>
                      </a:r>
                      <a:r>
                        <a:rPr kumimoji="0" lang="en-US" altLang="x-none" sz="2000" b="0" i="0" u="none" strike="noStrike" cap="none" normalizeH="0" baseline="0">
                          <a:ln>
                            <a:noFill/>
                          </a:ln>
                          <a:solidFill>
                            <a:srgbClr val="0000FF"/>
                          </a:solidFill>
                          <a:effectLst/>
                          <a:latin typeface="Courier" charset="0"/>
                          <a:ea typeface="ＭＳ Ｐゴシック" charset="-128"/>
                        </a:rPr>
                        <a:t>]</a:t>
                      </a: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0" u="none" strike="noStrike" cap="none" normalizeH="0" baseline="0">
                          <a:ln>
                            <a:noFill/>
                          </a:ln>
                          <a:solidFill>
                            <a:schemeClr val="tx1"/>
                          </a:solidFill>
                          <a:effectLst/>
                          <a:latin typeface="Verdana" charset="0"/>
                          <a:ea typeface="ＭＳ Ｐゴシック" charset="-128"/>
                        </a:rPr>
                        <a:t>returns the </a:t>
                      </a:r>
                      <a:r>
                        <a:rPr kumimoji="0" lang="en-US" altLang="x-none" sz="2000" b="0" i="1" u="none" strike="noStrike" cap="none" normalizeH="0" baseline="0">
                          <a:ln>
                            <a:noFill/>
                          </a:ln>
                          <a:solidFill>
                            <a:srgbClr val="0000FF"/>
                          </a:solidFill>
                          <a:effectLst/>
                          <a:latin typeface="Courier" charset="0"/>
                          <a:ea typeface="ＭＳ Ｐゴシック" charset="-128"/>
                        </a:rPr>
                        <a:t>n</a:t>
                      </a:r>
                      <a:r>
                        <a:rPr kumimoji="0" lang="en-US" altLang="x-none" sz="2000" b="0" i="0" u="none" strike="noStrike" cap="none" normalizeH="0" baseline="30000">
                          <a:ln>
                            <a:noFill/>
                          </a:ln>
                          <a:solidFill>
                            <a:schemeClr val="tx1"/>
                          </a:solidFill>
                          <a:effectLst/>
                          <a:latin typeface="Verdana" charset="0"/>
                          <a:ea typeface="ＭＳ Ｐゴシック" charset="-128"/>
                        </a:rPr>
                        <a:t>th</a:t>
                      </a:r>
                      <a:r>
                        <a:rPr kumimoji="0" lang="en-US" altLang="x-none" sz="2000" b="0" i="0" u="none" strike="noStrike" cap="none" normalizeH="0" baseline="0">
                          <a:ln>
                            <a:noFill/>
                          </a:ln>
                          <a:solidFill>
                            <a:schemeClr val="tx1"/>
                          </a:solidFill>
                          <a:effectLst/>
                          <a:latin typeface="Verdana" charset="0"/>
                          <a:ea typeface="ＭＳ Ｐゴシック" charset="-128"/>
                        </a:rPr>
                        <a:t> item in list </a:t>
                      </a: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chemeClr val="tx1"/>
                          </a:solidFill>
                          <a:effectLst/>
                          <a:latin typeface="Verdana" charset="0"/>
                          <a:ea typeface="ＭＳ Ｐゴシック" charset="-128"/>
                        </a:rPr>
                        <a:t>, counting from zero</a:t>
                      </a: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8861">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rgbClr val="0000FF"/>
                          </a:solidFill>
                          <a:effectLst/>
                          <a:latin typeface="Courier" charset="0"/>
                          <a:ea typeface="ＭＳ Ｐゴシック" charset="-128"/>
                        </a:rPr>
                        <a:t>[</a:t>
                      </a:r>
                      <a:r>
                        <a:rPr kumimoji="0" lang="en-US" altLang="x-none" sz="2000" b="0" i="1" u="none" strike="noStrike" cap="none" normalizeH="0" baseline="0">
                          <a:ln>
                            <a:noFill/>
                          </a:ln>
                          <a:solidFill>
                            <a:srgbClr val="0000FF"/>
                          </a:solidFill>
                          <a:effectLst/>
                          <a:latin typeface="Courier" charset="0"/>
                          <a:ea typeface="ＭＳ Ｐゴシック" charset="-128"/>
                        </a:rPr>
                        <a:t>m</a:t>
                      </a:r>
                      <a:r>
                        <a:rPr kumimoji="0" lang="en-US" altLang="x-none" sz="2000" b="0" i="0" u="none" strike="noStrike" cap="none" normalizeH="0" baseline="0">
                          <a:ln>
                            <a:noFill/>
                          </a:ln>
                          <a:solidFill>
                            <a:srgbClr val="0000FF"/>
                          </a:solidFill>
                          <a:effectLst/>
                          <a:latin typeface="Courier" charset="0"/>
                          <a:ea typeface="ＭＳ Ｐゴシック" charset="-128"/>
                        </a:rPr>
                        <a:t>:</a:t>
                      </a:r>
                      <a:r>
                        <a:rPr kumimoji="0" lang="en-US" altLang="x-none" sz="2000" b="0" i="1" u="none" strike="noStrike" cap="none" normalizeH="0" baseline="0">
                          <a:ln>
                            <a:noFill/>
                          </a:ln>
                          <a:solidFill>
                            <a:srgbClr val="0000FF"/>
                          </a:solidFill>
                          <a:effectLst/>
                          <a:latin typeface="Courier" charset="0"/>
                          <a:ea typeface="ＭＳ Ｐゴシック" charset="-128"/>
                        </a:rPr>
                        <a:t>n</a:t>
                      </a:r>
                      <a:r>
                        <a:rPr kumimoji="0" lang="en-US" altLang="x-none" sz="2000" b="0" i="0" u="none" strike="noStrike" cap="none" normalizeH="0" baseline="0">
                          <a:ln>
                            <a:noFill/>
                          </a:ln>
                          <a:solidFill>
                            <a:srgbClr val="0000FF"/>
                          </a:solidFill>
                          <a:effectLst/>
                          <a:latin typeface="Courier" charset="0"/>
                          <a:ea typeface="ＭＳ Ｐゴシック" charset="-128"/>
                        </a:rPr>
                        <a:t>]</a:t>
                      </a: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0" u="none" strike="noStrike" cap="none" normalizeH="0" baseline="0">
                          <a:ln>
                            <a:noFill/>
                          </a:ln>
                          <a:solidFill>
                            <a:schemeClr val="tx1"/>
                          </a:solidFill>
                          <a:effectLst/>
                          <a:latin typeface="Verdana" charset="0"/>
                          <a:ea typeface="ＭＳ Ｐゴシック" charset="-128"/>
                        </a:rPr>
                        <a:t>returns the subsequence of list </a:t>
                      </a: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chemeClr val="tx1"/>
                          </a:solidFill>
                          <a:effectLst/>
                          <a:latin typeface="Verdana" charset="0"/>
                          <a:ea typeface="ＭＳ Ｐゴシック" charset="-128"/>
                        </a:rPr>
                        <a:t> from position </a:t>
                      </a:r>
                      <a:r>
                        <a:rPr kumimoji="0" lang="en-US" altLang="x-none" sz="2000" b="0" i="1" u="none" strike="noStrike" cap="none" normalizeH="0" baseline="0">
                          <a:ln>
                            <a:noFill/>
                          </a:ln>
                          <a:solidFill>
                            <a:srgbClr val="0000FF"/>
                          </a:solidFill>
                          <a:effectLst/>
                          <a:latin typeface="Courier" charset="0"/>
                          <a:ea typeface="ＭＳ Ｐゴシック" charset="-128"/>
                        </a:rPr>
                        <a:t>m</a:t>
                      </a:r>
                      <a:r>
                        <a:rPr kumimoji="0" lang="en-US" altLang="x-none" sz="2000" b="0" i="0" u="none" strike="noStrike" cap="none" normalizeH="0" baseline="0">
                          <a:ln>
                            <a:noFill/>
                          </a:ln>
                          <a:solidFill>
                            <a:schemeClr val="tx1"/>
                          </a:solidFill>
                          <a:effectLst/>
                          <a:latin typeface="Verdana" charset="0"/>
                          <a:ea typeface="ＭＳ Ｐゴシック" charset="-128"/>
                        </a:rPr>
                        <a:t>, inclusive, to position </a:t>
                      </a:r>
                      <a:r>
                        <a:rPr kumimoji="0" lang="en-US" altLang="x-none" sz="2000" b="0" i="1" u="none" strike="noStrike" cap="none" normalizeH="0" baseline="0">
                          <a:ln>
                            <a:noFill/>
                          </a:ln>
                          <a:solidFill>
                            <a:srgbClr val="0000FF"/>
                          </a:solidFill>
                          <a:effectLst/>
                          <a:latin typeface="Courier" charset="0"/>
                          <a:ea typeface="ＭＳ Ｐゴシック" charset="-128"/>
                        </a:rPr>
                        <a:t>n</a:t>
                      </a:r>
                      <a:r>
                        <a:rPr kumimoji="0" lang="en-US" altLang="x-none" sz="2000" b="0" i="0" u="none" strike="noStrike" cap="none" normalizeH="0" baseline="0">
                          <a:ln>
                            <a:noFill/>
                          </a:ln>
                          <a:solidFill>
                            <a:schemeClr val="tx1"/>
                          </a:solidFill>
                          <a:effectLst/>
                          <a:latin typeface="Verdana" charset="0"/>
                          <a:ea typeface="ＭＳ Ｐゴシック" charset="-128"/>
                        </a:rPr>
                        <a:t>, exclusive</a:t>
                      </a: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0" u="none" strike="noStrike" cap="none" normalizeH="0" baseline="0">
                          <a:ln>
                            <a:noFill/>
                          </a:ln>
                          <a:solidFill>
                            <a:srgbClr val="660066"/>
                          </a:solidFill>
                          <a:effectLst/>
                          <a:latin typeface="Courier" charset="0"/>
                          <a:ea typeface="ＭＳ Ｐゴシック" charset="-128"/>
                        </a:rPr>
                        <a:t>len</a:t>
                      </a:r>
                      <a:r>
                        <a:rPr kumimoji="0" lang="en-US" altLang="x-none" sz="2000" b="0" i="0" u="none" strike="noStrike" cap="none" normalizeH="0" baseline="0">
                          <a:ln>
                            <a:noFill/>
                          </a:ln>
                          <a:solidFill>
                            <a:srgbClr val="0000FF"/>
                          </a:solidFill>
                          <a:effectLst/>
                          <a:latin typeface="Courier" charset="0"/>
                          <a:ea typeface="ＭＳ Ｐゴシック" charset="-128"/>
                        </a:rPr>
                        <a:t>(</a:t>
                      </a: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rgbClr val="0000FF"/>
                          </a:solidFill>
                          <a:effectLst/>
                          <a:latin typeface="Courier" charset="0"/>
                          <a:ea typeface="ＭＳ Ｐゴシック" charset="-128"/>
                        </a:rPr>
                        <a:t>)</a:t>
                      </a: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0" u="none" strike="noStrike" cap="none" normalizeH="0" baseline="0">
                          <a:ln>
                            <a:noFill/>
                          </a:ln>
                          <a:solidFill>
                            <a:schemeClr val="tx1"/>
                          </a:solidFill>
                          <a:effectLst/>
                          <a:latin typeface="Verdana" charset="0"/>
                          <a:ea typeface="ＭＳ Ｐゴシック" charset="-128"/>
                        </a:rPr>
                        <a:t>returns the length of list </a:t>
                      </a:r>
                      <a:r>
                        <a:rPr kumimoji="0" lang="en-US" altLang="x-none" sz="2000" b="0" i="1" u="none" strike="noStrike" cap="none" normalizeH="0" baseline="0">
                          <a:ln>
                            <a:noFill/>
                          </a:ln>
                          <a:solidFill>
                            <a:srgbClr val="0000FF"/>
                          </a:solidFill>
                          <a:effectLst/>
                          <a:latin typeface="Courier" charset="0"/>
                          <a:ea typeface="ＭＳ Ｐゴシック" charset="-128"/>
                        </a:rPr>
                        <a:t>L</a:t>
                      </a: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0" u="none" strike="noStrike" cap="none" normalizeH="0" baseline="0">
                          <a:ln>
                            <a:noFill/>
                          </a:ln>
                          <a:solidFill>
                            <a:srgbClr val="660066"/>
                          </a:solidFill>
                          <a:effectLst/>
                          <a:latin typeface="Courier" charset="0"/>
                          <a:ea typeface="ＭＳ Ｐゴシック" charset="-128"/>
                        </a:rPr>
                        <a:t>max</a:t>
                      </a:r>
                      <a:r>
                        <a:rPr kumimoji="0" lang="en-US" altLang="x-none" sz="2000" b="0" i="0" u="none" strike="noStrike" cap="none" normalizeH="0" baseline="0">
                          <a:ln>
                            <a:noFill/>
                          </a:ln>
                          <a:solidFill>
                            <a:srgbClr val="0000FF"/>
                          </a:solidFill>
                          <a:effectLst/>
                          <a:latin typeface="Courier" charset="0"/>
                          <a:ea typeface="ＭＳ Ｐゴシック" charset="-128"/>
                        </a:rPr>
                        <a:t>(</a:t>
                      </a: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rgbClr val="0000FF"/>
                          </a:solidFill>
                          <a:effectLst/>
                          <a:latin typeface="Courier" charset="0"/>
                          <a:ea typeface="ＭＳ Ｐゴシック" charset="-128"/>
                        </a:rPr>
                        <a:t>)</a:t>
                      </a: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0" u="none" strike="noStrike" cap="none" normalizeH="0" baseline="0">
                          <a:ln>
                            <a:noFill/>
                          </a:ln>
                          <a:solidFill>
                            <a:schemeClr val="tx1"/>
                          </a:solidFill>
                          <a:effectLst/>
                          <a:latin typeface="Verdana" charset="0"/>
                          <a:ea typeface="ＭＳ Ｐゴシック" charset="-128"/>
                        </a:rPr>
                        <a:t>returns the largest value in list </a:t>
                      </a:r>
                      <a:r>
                        <a:rPr kumimoji="0" lang="en-US" altLang="x-none" sz="2000" b="0" i="1" u="none" strike="noStrike" cap="none" normalizeH="0" baseline="0">
                          <a:ln>
                            <a:noFill/>
                          </a:ln>
                          <a:solidFill>
                            <a:srgbClr val="0000FF"/>
                          </a:solidFill>
                          <a:effectLst/>
                          <a:latin typeface="Courier" charset="0"/>
                          <a:ea typeface="ＭＳ Ｐゴシック" charset="-128"/>
                        </a:rPr>
                        <a:t>L</a:t>
                      </a:r>
                      <a:endParaRPr kumimoji="0" lang="en-US" altLang="x-none" sz="2000" b="0" i="0" u="none" strike="noStrike" cap="none" normalizeH="0" baseline="0">
                        <a:ln>
                          <a:noFill/>
                        </a:ln>
                        <a:solidFill>
                          <a:schemeClr val="tx1"/>
                        </a:solidFill>
                        <a:effectLst/>
                        <a:latin typeface="Verdana" charset="0"/>
                        <a:ea typeface="ＭＳ Ｐゴシック" charset="-128"/>
                      </a:endParaRP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695">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0" u="none" strike="noStrike" cap="none" normalizeH="0" baseline="0">
                          <a:ln>
                            <a:noFill/>
                          </a:ln>
                          <a:solidFill>
                            <a:srgbClr val="660066"/>
                          </a:solidFill>
                          <a:effectLst/>
                          <a:latin typeface="Courier" charset="0"/>
                          <a:ea typeface="ＭＳ Ｐゴシック" charset="-128"/>
                        </a:rPr>
                        <a:t>sum</a:t>
                      </a:r>
                      <a:r>
                        <a:rPr kumimoji="0" lang="en-US" altLang="x-none" sz="2000" b="0" i="0" u="none" strike="noStrike" cap="none" normalizeH="0" baseline="0">
                          <a:ln>
                            <a:noFill/>
                          </a:ln>
                          <a:solidFill>
                            <a:srgbClr val="0000FF"/>
                          </a:solidFill>
                          <a:effectLst/>
                          <a:latin typeface="Courier" charset="0"/>
                          <a:ea typeface="ＭＳ Ｐゴシック" charset="-128"/>
                        </a:rPr>
                        <a:t>(</a:t>
                      </a: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rgbClr val="0000FF"/>
                          </a:solidFill>
                          <a:effectLst/>
                          <a:latin typeface="Courier" charset="0"/>
                          <a:ea typeface="ＭＳ Ｐゴシック" charset="-128"/>
                        </a:rPr>
                        <a:t>)</a:t>
                      </a: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0" u="none" strike="noStrike" cap="none" normalizeH="0" baseline="0">
                          <a:ln>
                            <a:noFill/>
                          </a:ln>
                          <a:solidFill>
                            <a:schemeClr val="tx1"/>
                          </a:solidFill>
                          <a:effectLst/>
                          <a:latin typeface="Verdana" charset="0"/>
                          <a:ea typeface="ＭＳ Ｐゴシック" charset="-128"/>
                        </a:rPr>
                        <a:t>returns the sum of numbers in a numeric list </a:t>
                      </a:r>
                      <a:r>
                        <a:rPr kumimoji="0" lang="en-US" altLang="x-none" sz="2000" b="0" i="1" u="none" strike="noStrike" cap="none" normalizeH="0" baseline="0">
                          <a:ln>
                            <a:noFill/>
                          </a:ln>
                          <a:solidFill>
                            <a:srgbClr val="0000FF"/>
                          </a:solidFill>
                          <a:effectLst/>
                          <a:latin typeface="Courier" charset="0"/>
                          <a:ea typeface="ＭＳ Ｐゴシック" charset="-128"/>
                        </a:rPr>
                        <a:t>L</a:t>
                      </a:r>
                      <a:endParaRPr kumimoji="0" lang="en-US" altLang="x-none" sz="2000" b="0" i="0" u="none" strike="noStrike" cap="none" normalizeH="0" baseline="0">
                        <a:ln>
                          <a:noFill/>
                        </a:ln>
                        <a:solidFill>
                          <a:srgbClr val="0000FF"/>
                        </a:solidFill>
                        <a:effectLst/>
                        <a:latin typeface="Courier" charset="0"/>
                        <a:ea typeface="ＭＳ Ｐゴシック" charset="-128"/>
                      </a:endParaRP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6475">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rgbClr val="0000FF"/>
                          </a:solidFill>
                          <a:effectLst/>
                          <a:latin typeface="Courier" charset="0"/>
                          <a:ea typeface="ＭＳ Ｐゴシック" charset="-128"/>
                        </a:rPr>
                        <a:t>.</a:t>
                      </a:r>
                      <a:r>
                        <a:rPr kumimoji="0" lang="en-US" altLang="x-none" sz="2000" b="0" i="1" u="none" strike="noStrike" cap="none" normalizeH="0" baseline="0">
                          <a:ln>
                            <a:noFill/>
                          </a:ln>
                          <a:solidFill>
                            <a:srgbClr val="0000FF"/>
                          </a:solidFill>
                          <a:effectLst/>
                          <a:latin typeface="Courier" charset="0"/>
                          <a:ea typeface="ＭＳ Ｐゴシック" charset="-128"/>
                        </a:rPr>
                        <a:t>append</a:t>
                      </a:r>
                      <a:r>
                        <a:rPr kumimoji="0" lang="en-US" altLang="x-none" sz="2000" b="0" i="0" u="none" strike="noStrike" cap="none" normalizeH="0" baseline="0">
                          <a:ln>
                            <a:noFill/>
                          </a:ln>
                          <a:solidFill>
                            <a:srgbClr val="0000FF"/>
                          </a:solidFill>
                          <a:effectLst/>
                          <a:latin typeface="Courier" charset="0"/>
                          <a:ea typeface="ＭＳ Ｐゴシック" charset="-128"/>
                        </a:rPr>
                        <a:t>(</a:t>
                      </a:r>
                      <a:r>
                        <a:rPr kumimoji="0" lang="en-US" altLang="x-none" sz="2000" b="0" i="1" u="none" strike="noStrike" cap="none" normalizeH="0" baseline="0">
                          <a:ln>
                            <a:noFill/>
                          </a:ln>
                          <a:solidFill>
                            <a:srgbClr val="0000FF"/>
                          </a:solidFill>
                          <a:effectLst/>
                          <a:latin typeface="Courier" charset="0"/>
                          <a:ea typeface="ＭＳ Ｐゴシック" charset="-128"/>
                        </a:rPr>
                        <a:t>i</a:t>
                      </a:r>
                      <a:r>
                        <a:rPr kumimoji="0" lang="en-US" altLang="x-none" sz="2000" b="0" i="0" u="none" strike="noStrike" cap="none" normalizeH="0" baseline="0">
                          <a:ln>
                            <a:noFill/>
                          </a:ln>
                          <a:solidFill>
                            <a:srgbClr val="0000FF"/>
                          </a:solidFill>
                          <a:effectLst/>
                          <a:latin typeface="Courier" charset="0"/>
                          <a:ea typeface="ＭＳ Ｐゴシック" charset="-128"/>
                        </a:rPr>
                        <a:t>)</a:t>
                      </a:r>
                    </a:p>
                  </a:txBody>
                  <a:tcPr marL="87490" marR="87490"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0" u="none" strike="noStrike" cap="none" normalizeH="0" baseline="0">
                          <a:ln>
                            <a:noFill/>
                          </a:ln>
                          <a:solidFill>
                            <a:schemeClr val="tx1"/>
                          </a:solidFill>
                          <a:effectLst/>
                          <a:latin typeface="Verdana" charset="0"/>
                          <a:ea typeface="ＭＳ Ｐゴシック" charset="-128"/>
                        </a:rPr>
                        <a:t>adds item </a:t>
                      </a:r>
                      <a:r>
                        <a:rPr kumimoji="0" lang="en-US" altLang="x-none" sz="2000" b="0" i="1" u="none" strike="noStrike" cap="none" normalizeH="0" baseline="0">
                          <a:ln>
                            <a:noFill/>
                          </a:ln>
                          <a:solidFill>
                            <a:srgbClr val="0000FF"/>
                          </a:solidFill>
                          <a:effectLst/>
                          <a:latin typeface="Courier" charset="0"/>
                          <a:ea typeface="ＭＳ Ｐゴシック" charset="-128"/>
                        </a:rPr>
                        <a:t>i</a:t>
                      </a:r>
                      <a:r>
                        <a:rPr kumimoji="0" lang="en-US" altLang="x-none" sz="2000" b="0" i="0" u="none" strike="noStrike" cap="none" normalizeH="0" baseline="0">
                          <a:ln>
                            <a:noFill/>
                          </a:ln>
                          <a:solidFill>
                            <a:schemeClr val="tx1"/>
                          </a:solidFill>
                          <a:effectLst/>
                          <a:latin typeface="Verdana" charset="0"/>
                          <a:ea typeface="ＭＳ Ｐゴシック" charset="-128"/>
                        </a:rPr>
                        <a:t> onto the end of list </a:t>
                      </a: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rgbClr val="000000"/>
                          </a:solidFill>
                          <a:effectLst/>
                          <a:latin typeface="Verdana" charset="0"/>
                          <a:ea typeface="ＭＳ Ｐゴシック" charset="-128"/>
                        </a:rPr>
                        <a:t> (note that this operation changes </a:t>
                      </a: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rgbClr val="000000"/>
                          </a:solidFill>
                          <a:effectLst/>
                          <a:latin typeface="Verdana" charset="0"/>
                          <a:ea typeface="ＭＳ Ｐゴシック" charset="-128"/>
                        </a:rPr>
                        <a:t> </a:t>
                      </a:r>
                      <a:r>
                        <a:rPr kumimoji="0" lang="en-AU" altLang="x-none" sz="2000" b="0" i="0" u="none" strike="noStrike" cap="none" normalizeH="0" baseline="0">
                          <a:ln>
                            <a:noFill/>
                          </a:ln>
                          <a:solidFill>
                            <a:srgbClr val="000000"/>
                          </a:solidFill>
                          <a:effectLst/>
                          <a:latin typeface="+mn-lt"/>
                          <a:ea typeface="ＭＳ Ｐゴシック" charset="-128"/>
                        </a:rPr>
                        <a:t>‘</a:t>
                      </a:r>
                      <a:r>
                        <a:rPr kumimoji="0" lang="en-US" altLang="ja-JP" sz="2000" b="0" i="0" u="none" strike="noStrike" cap="none" normalizeH="0" baseline="0">
                          <a:ln>
                            <a:noFill/>
                          </a:ln>
                          <a:solidFill>
                            <a:srgbClr val="000000"/>
                          </a:solidFill>
                          <a:effectLst/>
                          <a:latin typeface="Verdana" charset="0"/>
                          <a:ea typeface="ＭＳ Ｐゴシック" charset="-128"/>
                        </a:rPr>
                        <a:t>in place</a:t>
                      </a:r>
                      <a:r>
                        <a:rPr kumimoji="0" lang="en-AU" altLang="ja-JP" sz="2000" b="0" i="0" u="none" strike="noStrike" cap="none" normalizeH="0" baseline="0">
                          <a:ln>
                            <a:noFill/>
                          </a:ln>
                          <a:solidFill>
                            <a:srgbClr val="000000"/>
                          </a:solidFill>
                          <a:effectLst/>
                          <a:latin typeface="+mn-lt"/>
                          <a:ea typeface="ＭＳ Ｐゴシック" charset="-128"/>
                        </a:rPr>
                        <a:t>’</a:t>
                      </a:r>
                      <a:r>
                        <a:rPr kumimoji="0" lang="en-US" altLang="ja-JP" sz="2000" b="0" i="0" u="none" strike="noStrike" cap="none" normalizeH="0" baseline="0">
                          <a:ln>
                            <a:noFill/>
                          </a:ln>
                          <a:solidFill>
                            <a:srgbClr val="000000"/>
                          </a:solidFill>
                          <a:effectLst/>
                          <a:latin typeface="Verdana" charset="0"/>
                          <a:ea typeface="ＭＳ Ｐゴシック" charset="-128"/>
                        </a:rPr>
                        <a:t> rather than returning a value)</a:t>
                      </a:r>
                      <a:endParaRPr kumimoji="0" lang="en-US" altLang="x-none" sz="2000" b="0" i="0" u="none" strike="noStrike" cap="none" normalizeH="0" baseline="0">
                        <a:ln>
                          <a:noFill/>
                        </a:ln>
                        <a:solidFill>
                          <a:srgbClr val="000000"/>
                        </a:solidFill>
                        <a:effectLst/>
                        <a:latin typeface="Verdana" charset="0"/>
                        <a:ea typeface="ＭＳ Ｐゴシック" charset="-128"/>
                      </a:endParaRPr>
                    </a:p>
                  </a:txBody>
                  <a:tcPr marL="87490" marR="87490"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90575">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rgbClr val="0000FF"/>
                          </a:solidFill>
                          <a:effectLst/>
                          <a:latin typeface="Courier" charset="0"/>
                          <a:ea typeface="ＭＳ Ｐゴシック" charset="-128"/>
                        </a:rPr>
                        <a:t>.sort()</a:t>
                      </a: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2000" b="0" i="0" u="none" strike="noStrike" cap="none" normalizeH="0" baseline="0">
                          <a:ln>
                            <a:noFill/>
                          </a:ln>
                          <a:solidFill>
                            <a:schemeClr val="tx1"/>
                          </a:solidFill>
                          <a:effectLst/>
                          <a:latin typeface="Verdana" charset="0"/>
                          <a:ea typeface="ＭＳ Ｐゴシック" charset="-128"/>
                        </a:rPr>
                        <a:t>sorts the items in list </a:t>
                      </a:r>
                      <a:r>
                        <a:rPr kumimoji="0" lang="en-US" altLang="x-none" sz="2000" b="0" i="1" u="none" strike="noStrike" cap="none" normalizeH="0" baseline="0">
                          <a:ln>
                            <a:noFill/>
                          </a:ln>
                          <a:solidFill>
                            <a:srgbClr val="0000FF"/>
                          </a:solidFill>
                          <a:effectLst/>
                          <a:latin typeface="Courier" charset="0"/>
                          <a:ea typeface="ＭＳ Ｐゴシック" charset="-128"/>
                        </a:rPr>
                        <a:t>L</a:t>
                      </a:r>
                      <a:r>
                        <a:rPr kumimoji="0" lang="en-US" altLang="x-none" sz="2000" b="0" i="0" u="none" strike="noStrike" cap="none" normalizeH="0" baseline="0">
                          <a:ln>
                            <a:noFill/>
                          </a:ln>
                          <a:solidFill>
                            <a:schemeClr val="tx1"/>
                          </a:solidFill>
                          <a:effectLst/>
                          <a:latin typeface="Verdana" charset="0"/>
                          <a:ea typeface="ＭＳ Ｐゴシック" charset="-128"/>
                        </a:rPr>
                        <a:t> (again this changes the variable</a:t>
                      </a:r>
                      <a:r>
                        <a:rPr kumimoji="0" lang="en-AU" altLang="ja-JP" sz="2000" b="0" i="0" u="none" strike="noStrike" kern="1200" cap="none" normalizeH="0" baseline="0">
                          <a:ln>
                            <a:noFill/>
                          </a:ln>
                          <a:solidFill>
                            <a:srgbClr val="000000"/>
                          </a:solidFill>
                          <a:effectLst/>
                          <a:latin typeface="+mn-lt"/>
                          <a:ea typeface="ＭＳ Ｐゴシック" charset="-128"/>
                          <a:cs typeface="Verdana" charset="0"/>
                        </a:rPr>
                        <a:t>’</a:t>
                      </a:r>
                      <a:r>
                        <a:rPr kumimoji="0" lang="en-US" altLang="ja-JP" sz="2000" b="0" i="0" u="none" strike="noStrike" cap="none" normalizeH="0" baseline="0">
                          <a:ln>
                            <a:noFill/>
                          </a:ln>
                          <a:solidFill>
                            <a:schemeClr val="tx1"/>
                          </a:solidFill>
                          <a:effectLst/>
                          <a:latin typeface="Verdana" charset="0"/>
                          <a:ea typeface="ＭＳ Ｐゴシック" charset="-128"/>
                        </a:rPr>
                        <a:t>s value in place)</a:t>
                      </a:r>
                      <a:endParaRPr kumimoji="0" lang="en-US" altLang="x-none" sz="2000" b="0" i="0" u="none" strike="noStrike" cap="none" normalizeH="0" baseline="0">
                        <a:ln>
                          <a:noFill/>
                        </a:ln>
                        <a:solidFill>
                          <a:schemeClr val="tx1"/>
                        </a:solidFill>
                        <a:effectLst/>
                        <a:latin typeface="Verdana" charset="0"/>
                        <a:ea typeface="ＭＳ Ｐゴシック" charset="-128"/>
                      </a:endParaRPr>
                    </a:p>
                  </a:txBody>
                  <a:tcPr marT="45719" marB="45719"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1772"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F63DEB35-250A-8B45-8832-BDD44C90EAB5}" type="slidenum">
              <a:rPr lang="en-US" altLang="x-none" sz="1400">
                <a:solidFill>
                  <a:srgbClr val="103566"/>
                </a:solidFill>
                <a:latin typeface="Arial" charset="0"/>
              </a:rPr>
              <a:pPr eaLnBrk="1" hangingPunct="1"/>
              <a:t>16</a:t>
            </a:fld>
            <a:endParaRPr lang="en-US" altLang="x-none" sz="1400">
              <a:solidFill>
                <a:srgbClr val="103566"/>
              </a:solidFill>
              <a:latin typeface="Arial" charset="0"/>
            </a:endParaRPr>
          </a:p>
        </p:txBody>
      </p:sp>
    </p:spTree>
    <p:extLst>
      <p:ext uri="{BB962C8B-B14F-4D97-AF65-F5344CB8AC3E}">
        <p14:creationId xmlns:p14="http://schemas.microsoft.com/office/powerpoint/2010/main" val="163425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Mutable versus immutable values</a:t>
            </a:r>
          </a:p>
        </p:txBody>
      </p:sp>
      <p:sp>
        <p:nvSpPr>
          <p:cNvPr id="6" name="Content Placeholder 5"/>
          <p:cNvSpPr>
            <a:spLocks noGrp="1"/>
          </p:cNvSpPr>
          <p:nvPr>
            <p:ph sz="half" idx="1"/>
          </p:nvPr>
        </p:nvSpPr>
        <p:spPr/>
        <p:txBody>
          <a:bodyPr/>
          <a:lstStyle/>
          <a:p>
            <a:r>
              <a:rPr lang="en-US"/>
              <a:t>Strings are immutable (unchangeable) values</a:t>
            </a:r>
          </a:p>
          <a:p>
            <a:pPr lvl="1"/>
            <a:r>
              <a:rPr lang="en-US"/>
              <a:t>All string operations return new strings</a:t>
            </a:r>
          </a:p>
          <a:p>
            <a:pPr lvl="1"/>
            <a:r>
              <a:rPr lang="en-US"/>
              <a:t>To update a string variable we must assign a new value to it</a:t>
            </a:r>
          </a:p>
          <a:p>
            <a:r>
              <a:rPr lang="en-US"/>
              <a:t>Lists are mutable values</a:t>
            </a:r>
          </a:p>
          <a:p>
            <a:pPr lvl="1"/>
            <a:r>
              <a:rPr lang="en-US"/>
              <a:t>Some list operations return new lists</a:t>
            </a:r>
          </a:p>
          <a:p>
            <a:pPr lvl="1"/>
            <a:r>
              <a:rPr lang="en-US"/>
              <a:t>Other list operations change the list ‘in place’</a:t>
            </a:r>
          </a:p>
          <a:p>
            <a:pPr lvl="1"/>
            <a:r>
              <a:rPr lang="en-US"/>
              <a:t>It’s often hard to remember which is which, so keep the </a:t>
            </a:r>
            <a:r>
              <a:rPr lang="en-US" i="1"/>
              <a:t>Python Standard Library</a:t>
            </a:r>
            <a:r>
              <a:rPr lang="en-US"/>
              <a:t> manual handy!</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6475593" y="1597024"/>
            <a:ext cx="5659107" cy="4214229"/>
          </a:xfrm>
        </p:spPr>
      </p:pic>
      <p:sp>
        <p:nvSpPr>
          <p:cNvPr id="5" name="Rectangle 14"/>
          <p:cNvSpPr>
            <a:spLocks noChangeArrowheads="1"/>
          </p:cNvSpPr>
          <p:nvPr/>
        </p:nvSpPr>
        <p:spPr bwMode="auto">
          <a:xfrm>
            <a:off x="419548" y="6235850"/>
            <a:ext cx="5723069" cy="444649"/>
          </a:xfrm>
          <a:prstGeom prst="rect">
            <a:avLst/>
          </a:prstGeom>
          <a:noFill/>
          <a:ln>
            <a:noFill/>
          </a:ln>
        </p:spPr>
        <p:txBody>
          <a:bodyPr/>
          <a:lstStyle>
            <a:lvl1pPr marL="342900" indent="-342900"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spcBef>
                <a:spcPct val="20000"/>
              </a:spcBef>
              <a:buClr>
                <a:schemeClr val="tx2"/>
              </a:buClr>
              <a:buSzPct val="75000"/>
              <a:buFont typeface="Verdana" charset="0"/>
              <a:buNone/>
            </a:pPr>
            <a:r>
              <a:rPr lang="en-US" altLang="x-none" sz="1800">
                <a:solidFill>
                  <a:srgbClr val="7030A0"/>
                </a:solidFill>
              </a:rPr>
              <a:t>Demonstration file: </a:t>
            </a:r>
            <a:r>
              <a:rPr lang="en-US" altLang="x-none" sz="1800">
                <a:solidFill>
                  <a:srgbClr val="7030A0"/>
                </a:solidFill>
                <a:latin typeface="Courier" charset="0"/>
              </a:rPr>
              <a:t>sequences_revisited.py</a:t>
            </a:r>
            <a:endParaRPr lang="en-US" altLang="x-none" sz="1800">
              <a:solidFill>
                <a:srgbClr val="7030A0"/>
              </a:solidFill>
            </a:endParaRPr>
          </a:p>
        </p:txBody>
      </p:sp>
    </p:spTree>
    <p:extLst>
      <p:ext uri="{BB962C8B-B14F-4D97-AF65-F5344CB8AC3E}">
        <p14:creationId xmlns:p14="http://schemas.microsoft.com/office/powerpoint/2010/main" val="19510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4"/>
          <p:cNvSpPr>
            <a:spLocks noGrp="1"/>
          </p:cNvSpPr>
          <p:nvPr>
            <p:ph type="ctrTitle"/>
          </p:nvPr>
        </p:nvSpPr>
        <p:spPr/>
        <p:txBody>
          <a:bodyPr>
            <a:normAutofit/>
          </a:bodyPr>
          <a:lstStyle/>
          <a:p>
            <a:r>
              <a:rPr lang="en-US" altLang="x-none">
                <a:ea typeface="ＭＳ Ｐゴシック" charset="-128"/>
                <a:cs typeface="Verdana" charset="0"/>
              </a:rPr>
              <a:t>Part B — Random Numbers</a:t>
            </a:r>
          </a:p>
        </p:txBody>
      </p:sp>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C80C1089-93C7-EB44-A880-3B9CD808872E}" type="slidenum">
              <a:rPr lang="en-US" altLang="x-none" sz="1400">
                <a:solidFill>
                  <a:srgbClr val="103566"/>
                </a:solidFill>
                <a:latin typeface="Arial" charset="0"/>
              </a:rPr>
              <a:pPr eaLnBrk="1" hangingPunct="1"/>
              <a:t>18</a:t>
            </a:fld>
            <a:endParaRPr lang="en-US" altLang="x-none" sz="1400">
              <a:solidFill>
                <a:srgbClr val="103566"/>
              </a:solidFill>
              <a:latin typeface="Arial" charset="0"/>
            </a:endParaRPr>
          </a:p>
        </p:txBody>
      </p:sp>
    </p:spTree>
    <p:extLst>
      <p:ext uri="{BB962C8B-B14F-4D97-AF65-F5344CB8AC3E}">
        <p14:creationId xmlns:p14="http://schemas.microsoft.com/office/powerpoint/2010/main" val="5704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x-none">
                <a:ea typeface="ＭＳ Ｐゴシック" charset="-128"/>
                <a:cs typeface="Verdana" charset="0"/>
              </a:rPr>
              <a:t>The random module</a:t>
            </a:r>
          </a:p>
        </p:txBody>
      </p:sp>
      <p:sp>
        <p:nvSpPr>
          <p:cNvPr id="3" name="Content Placeholder 2"/>
          <p:cNvSpPr>
            <a:spLocks noGrp="1"/>
          </p:cNvSpPr>
          <p:nvPr>
            <p:ph sz="half" idx="1"/>
          </p:nvPr>
        </p:nvSpPr>
        <p:spPr/>
        <p:txBody>
          <a:bodyPr/>
          <a:lstStyle/>
          <a:p>
            <a:r>
              <a:rPr lang="en-US" altLang="x-none">
                <a:ea typeface="ＭＳ Ｐゴシック" charset="-128"/>
                <a:cs typeface="Verdana" charset="0"/>
              </a:rPr>
              <a:t>So far we have been looking at ‘</a:t>
            </a:r>
            <a:r>
              <a:rPr lang="en-US" altLang="ja-JP">
                <a:ea typeface="ＭＳ Ｐゴシック" charset="-128"/>
                <a:cs typeface="Verdana" charset="0"/>
              </a:rPr>
              <a:t>core’ features of the Python language</a:t>
            </a:r>
          </a:p>
          <a:p>
            <a:r>
              <a:rPr lang="en-US" altLang="x-none">
                <a:ea typeface="ＭＳ Ｐゴシック" charset="-128"/>
                <a:cs typeface="Verdana" charset="0"/>
              </a:rPr>
              <a:t>To extend the language’</a:t>
            </a:r>
            <a:r>
              <a:rPr lang="en-US" altLang="ja-JP">
                <a:ea typeface="ＭＳ Ｐゴシック" charset="-128"/>
                <a:cs typeface="Verdana" charset="0"/>
              </a:rPr>
              <a:t>s capabilities we can import additional modules containing extra functions</a:t>
            </a:r>
          </a:p>
          <a:p>
            <a:pPr lvl="1"/>
            <a:r>
              <a:rPr lang="en-US" altLang="x-none">
                <a:ea typeface="ＭＳ Ｐゴシック" charset="-128"/>
                <a:cs typeface="Verdana" charset="0"/>
              </a:rPr>
              <a:t>Before using an external module we must </a:t>
            </a:r>
            <a:r>
              <a:rPr lang="en-US" altLang="x-none" i="1">
                <a:ea typeface="ＭＳ Ｐゴシック" charset="-128"/>
                <a:cs typeface="Verdana" charset="0"/>
              </a:rPr>
              <a:t>import</a:t>
            </a:r>
            <a:r>
              <a:rPr lang="en-US" altLang="x-none">
                <a:ea typeface="ＭＳ Ｐゴシック" charset="-128"/>
                <a:cs typeface="Verdana" charset="0"/>
              </a:rPr>
              <a:t> the functions we want to use</a:t>
            </a:r>
            <a:endParaRPr lang="en-US" altLang="ja-JP">
              <a:ea typeface="ＭＳ Ｐゴシック" charset="-128"/>
              <a:cs typeface="Verdana" charset="0"/>
            </a:endParaRPr>
          </a:p>
          <a:p>
            <a:r>
              <a:rPr lang="en-US" altLang="x-none">
                <a:ea typeface="ＭＳ Ｐゴシック" charset="-128"/>
                <a:cs typeface="Verdana" charset="0"/>
              </a:rPr>
              <a:t>A module that helps us create simple game-like programs is the </a:t>
            </a:r>
            <a:r>
              <a:rPr lang="en-US" altLang="x-none">
                <a:solidFill>
                  <a:srgbClr val="0000FF"/>
                </a:solidFill>
                <a:latin typeface="Courier" charset="0"/>
                <a:ea typeface="ＭＳ Ｐゴシック" charset="-128"/>
                <a:cs typeface="Verdana" charset="0"/>
              </a:rPr>
              <a:t>random</a:t>
            </a:r>
            <a:r>
              <a:rPr lang="en-US" altLang="x-none">
                <a:ea typeface="ＭＳ Ｐゴシック" charset="-128"/>
                <a:cs typeface="Verdana" charset="0"/>
              </a:rPr>
              <a:t> module for creating random numbers and choosing random values from lists</a:t>
            </a:r>
          </a:p>
          <a:p>
            <a:pPr lvl="1"/>
            <a:r>
              <a:rPr lang="en-US" altLang="x-none">
                <a:ea typeface="ＭＳ Ｐゴシック" charset="-128"/>
                <a:cs typeface="Verdana" charset="0"/>
              </a:rPr>
              <a:t>See Section 9.6 of the </a:t>
            </a:r>
            <a:r>
              <a:rPr lang="en-US" altLang="x-none" i="1">
                <a:ea typeface="ＭＳ Ｐゴシック" charset="-128"/>
                <a:cs typeface="Verdana" charset="0"/>
              </a:rPr>
              <a:t>Python Standard Library </a:t>
            </a:r>
            <a:r>
              <a:rPr lang="en-US" altLang="x-none">
                <a:ea typeface="ＭＳ Ｐゴシック" charset="-128"/>
                <a:cs typeface="Verdana" charset="0"/>
              </a:rPr>
              <a:t>manual for more detail</a:t>
            </a:r>
          </a:p>
          <a:p>
            <a:endParaRPr lang="en-US" altLang="x-none">
              <a:ea typeface="ＭＳ Ｐゴシック" charset="-128"/>
              <a:cs typeface="Verdana" charset="0"/>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6104541" y="1684422"/>
            <a:ext cx="5946200" cy="3705726"/>
          </a:xfrm>
        </p:spPr>
      </p:pic>
      <p:sp>
        <p:nvSpPr>
          <p:cNvPr id="33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7F2799E5-9F82-7A4A-BA1B-43CC924F1D5C}" type="slidenum">
              <a:rPr lang="en-US" altLang="x-none" sz="1400">
                <a:solidFill>
                  <a:srgbClr val="103566"/>
                </a:solidFill>
                <a:latin typeface="Arial" charset="0"/>
              </a:rPr>
              <a:pPr eaLnBrk="1" hangingPunct="1"/>
              <a:t>19</a:t>
            </a:fld>
            <a:endParaRPr lang="en-US" altLang="x-none" sz="1400">
              <a:solidFill>
                <a:srgbClr val="103566"/>
              </a:solidFill>
              <a:latin typeface="Arial" charset="0"/>
            </a:endParaRPr>
          </a:p>
        </p:txBody>
      </p:sp>
      <p:sp>
        <p:nvSpPr>
          <p:cNvPr id="6" name="Rectangle 14"/>
          <p:cNvSpPr>
            <a:spLocks noChangeArrowheads="1"/>
          </p:cNvSpPr>
          <p:nvPr/>
        </p:nvSpPr>
        <p:spPr bwMode="auto">
          <a:xfrm>
            <a:off x="423107" y="6235849"/>
            <a:ext cx="5543550" cy="444649"/>
          </a:xfrm>
          <a:prstGeom prst="rect">
            <a:avLst/>
          </a:prstGeom>
          <a:noFill/>
          <a:ln>
            <a:noFill/>
          </a:ln>
        </p:spPr>
        <p:txBody>
          <a:bodyPr/>
          <a:lstStyle>
            <a:lvl1pPr marL="342900" indent="-342900"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spcBef>
                <a:spcPct val="20000"/>
              </a:spcBef>
              <a:buClr>
                <a:schemeClr val="tx2"/>
              </a:buClr>
              <a:buSzPct val="75000"/>
              <a:buFont typeface="Verdana" charset="0"/>
              <a:buNone/>
            </a:pPr>
            <a:r>
              <a:rPr lang="en-US" altLang="x-none" sz="1800">
                <a:solidFill>
                  <a:srgbClr val="7030A0"/>
                </a:solidFill>
              </a:rPr>
              <a:t>Demonstration file: </a:t>
            </a:r>
            <a:r>
              <a:rPr lang="en-US" altLang="x-none" sz="1800">
                <a:solidFill>
                  <a:srgbClr val="7030A0"/>
                </a:solidFill>
                <a:latin typeface="Courier" charset="0"/>
              </a:rPr>
              <a:t>random_numbers.py</a:t>
            </a:r>
            <a:endParaRPr lang="en-US" altLang="x-none" sz="1800">
              <a:solidFill>
                <a:srgbClr val="7030A0"/>
              </a:solidFill>
            </a:endParaRPr>
          </a:p>
        </p:txBody>
      </p:sp>
    </p:spTree>
    <p:extLst>
      <p:ext uri="{BB962C8B-B14F-4D97-AF65-F5344CB8AC3E}">
        <p14:creationId xmlns:p14="http://schemas.microsoft.com/office/powerpoint/2010/main" val="99485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x-none">
                <a:ea typeface="ＭＳ Ｐゴシック" charset="-128"/>
                <a:cs typeface="Verdana" charset="0"/>
              </a:rPr>
              <a:t>Housekeeping</a:t>
            </a:r>
          </a:p>
        </p:txBody>
      </p:sp>
      <p:sp>
        <p:nvSpPr>
          <p:cNvPr id="18434" name="Content Placeholder 2"/>
          <p:cNvSpPr>
            <a:spLocks noGrp="1"/>
          </p:cNvSpPr>
          <p:nvPr>
            <p:ph sz="half" idx="1"/>
          </p:nvPr>
        </p:nvSpPr>
        <p:spPr/>
        <p:txBody>
          <a:bodyPr>
            <a:normAutofit lnSpcReduction="10000"/>
          </a:bodyPr>
          <a:lstStyle/>
          <a:p>
            <a:r>
              <a:rPr lang="en-US" altLang="x-none" dirty="0">
                <a:ea typeface="ＭＳ Ｐゴシック" charset="-128"/>
                <a:cs typeface="Verdana" charset="0"/>
              </a:rPr>
              <a:t>Workshop attendance in Week 1:</a:t>
            </a:r>
          </a:p>
          <a:p>
            <a:pPr lvl="1"/>
            <a:r>
              <a:rPr lang="en-US" altLang="x-none" dirty="0">
                <a:solidFill>
                  <a:srgbClr val="FF9300"/>
                </a:solidFill>
                <a:ea typeface="ＭＳ Ｐゴシック" charset="-128"/>
                <a:cs typeface="Verdana" charset="0"/>
              </a:rPr>
              <a:t>TUE 9:00am-11:00am S309 - 27</a:t>
            </a:r>
          </a:p>
          <a:p>
            <a:pPr lvl="1"/>
            <a:r>
              <a:rPr lang="en-US" altLang="x-none" dirty="0">
                <a:solidFill>
                  <a:srgbClr val="00B050"/>
                </a:solidFill>
                <a:ea typeface="ＭＳ Ｐゴシック" charset="-128"/>
                <a:cs typeface="Verdana" charset="0"/>
              </a:rPr>
              <a:t>TUE 9:00am-11:00am S636 - 16</a:t>
            </a:r>
          </a:p>
          <a:p>
            <a:pPr lvl="1"/>
            <a:r>
              <a:rPr lang="en-US" altLang="x-none" dirty="0">
                <a:solidFill>
                  <a:srgbClr val="FF0000"/>
                </a:solidFill>
                <a:ea typeface="ＭＳ Ｐゴシック" charset="-128"/>
                <a:cs typeface="Verdana" charset="0"/>
              </a:rPr>
              <a:t>TUE 11:00am-1:00pm P504 - 35</a:t>
            </a:r>
          </a:p>
          <a:p>
            <a:pPr lvl="1"/>
            <a:r>
              <a:rPr lang="en-US" altLang="x-none" dirty="0">
                <a:solidFill>
                  <a:srgbClr val="FF9300"/>
                </a:solidFill>
                <a:ea typeface="ＭＳ Ｐゴシック" charset="-128"/>
                <a:cs typeface="Verdana" charset="0"/>
              </a:rPr>
              <a:t>TUE 11:00am-1:00pm D301 - 30</a:t>
            </a:r>
          </a:p>
          <a:p>
            <a:pPr lvl="1"/>
            <a:r>
              <a:rPr lang="en-US" altLang="x-none" dirty="0">
                <a:solidFill>
                  <a:srgbClr val="00B050"/>
                </a:solidFill>
                <a:ea typeface="ＭＳ Ｐゴシック" charset="-128"/>
                <a:cs typeface="Verdana" charset="0"/>
              </a:rPr>
              <a:t>TUE 3:00pm-5:00pm Q218 - 25</a:t>
            </a:r>
          </a:p>
          <a:p>
            <a:pPr lvl="1"/>
            <a:r>
              <a:rPr lang="en-US" altLang="x-none" dirty="0">
                <a:solidFill>
                  <a:srgbClr val="FF9300"/>
                </a:solidFill>
                <a:ea typeface="ＭＳ Ｐゴシック" charset="-128"/>
                <a:cs typeface="Verdana" charset="0"/>
              </a:rPr>
              <a:t>TUE 3:00pm-5:00pm P504 - 30</a:t>
            </a:r>
          </a:p>
          <a:p>
            <a:pPr lvl="1"/>
            <a:r>
              <a:rPr lang="en-US" altLang="x-none" dirty="0">
                <a:solidFill>
                  <a:srgbClr val="FF9300"/>
                </a:solidFill>
                <a:ea typeface="ＭＳ Ｐゴシック" charset="-128"/>
                <a:cs typeface="Verdana" charset="0"/>
              </a:rPr>
              <a:t>WED 9:00am-11:00am Q224 - 31</a:t>
            </a:r>
          </a:p>
          <a:p>
            <a:pPr lvl="1"/>
            <a:r>
              <a:rPr lang="en-US" altLang="x-none" dirty="0">
                <a:solidFill>
                  <a:srgbClr val="00B050"/>
                </a:solidFill>
                <a:ea typeface="ＭＳ Ｐゴシック" charset="-128"/>
                <a:cs typeface="Verdana" charset="0"/>
              </a:rPr>
              <a:t>WED 9:00am-11:00am P413A - 22 </a:t>
            </a:r>
          </a:p>
          <a:p>
            <a:pPr lvl="1"/>
            <a:r>
              <a:rPr lang="en-US" altLang="x-none" dirty="0">
                <a:solidFill>
                  <a:srgbClr val="FF0000"/>
                </a:solidFill>
                <a:ea typeface="ＭＳ Ｐゴシック" charset="-128"/>
                <a:cs typeface="Verdana" charset="0"/>
              </a:rPr>
              <a:t>WED 11:00am-1:00pm D301 - 33</a:t>
            </a:r>
          </a:p>
          <a:p>
            <a:pPr lvl="1"/>
            <a:endParaRPr lang="en-US" altLang="x-none" dirty="0">
              <a:ea typeface="ＭＳ Ｐゴシック" charset="-128"/>
              <a:cs typeface="Verdana" charset="0"/>
            </a:endParaRP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BD65F77B-D285-DB43-B830-DA0CC1616F7B}" type="slidenum">
              <a:rPr lang="en-US" altLang="x-none" sz="1400">
                <a:solidFill>
                  <a:srgbClr val="103566"/>
                </a:solidFill>
                <a:latin typeface="Arial" charset="0"/>
              </a:rPr>
              <a:pPr eaLnBrk="1" hangingPunct="1"/>
              <a:t>2</a:t>
            </a:fld>
            <a:endParaRPr lang="en-US" altLang="x-none" sz="1400">
              <a:solidFill>
                <a:srgbClr val="103566"/>
              </a:solidFill>
              <a:latin typeface="Arial" charset="0"/>
            </a:endParaRPr>
          </a:p>
        </p:txBody>
      </p:sp>
      <p:sp>
        <p:nvSpPr>
          <p:cNvPr id="3" name="Content Placeholder 2">
            <a:extLst>
              <a:ext uri="{FF2B5EF4-FFF2-40B4-BE49-F238E27FC236}">
                <a16:creationId xmlns:a16="http://schemas.microsoft.com/office/drawing/2014/main" id="{D079417D-63F9-F044-B6F4-53B106969FB7}"/>
              </a:ext>
            </a:extLst>
          </p:cNvPr>
          <p:cNvSpPr>
            <a:spLocks noGrp="1"/>
          </p:cNvSpPr>
          <p:nvPr>
            <p:ph sz="half" idx="2"/>
          </p:nvPr>
        </p:nvSpPr>
        <p:spPr/>
        <p:txBody>
          <a:bodyPr/>
          <a:lstStyle/>
          <a:p>
            <a:pPr lvl="1">
              <a:spcBef>
                <a:spcPts val="0"/>
              </a:spcBef>
            </a:pPr>
            <a:endParaRPr lang="en-US" altLang="x-none" dirty="0">
              <a:ea typeface="ＭＳ Ｐゴシック" charset="-128"/>
              <a:cs typeface="Verdana" charset="0"/>
            </a:endParaRPr>
          </a:p>
          <a:p>
            <a:pPr lvl="1">
              <a:lnSpc>
                <a:spcPct val="80000"/>
              </a:lnSpc>
            </a:pPr>
            <a:r>
              <a:rPr lang="en-US" altLang="x-none" dirty="0">
                <a:solidFill>
                  <a:srgbClr val="FF0000"/>
                </a:solidFill>
                <a:ea typeface="ＭＳ Ｐゴシック" charset="-128"/>
                <a:cs typeface="Verdana" charset="0"/>
              </a:rPr>
              <a:t>WED 1:00pm-3:00pm Q216 - 39</a:t>
            </a:r>
          </a:p>
          <a:p>
            <a:pPr lvl="1">
              <a:lnSpc>
                <a:spcPct val="80000"/>
              </a:lnSpc>
            </a:pPr>
            <a:r>
              <a:rPr lang="en-US" altLang="x-none" dirty="0">
                <a:solidFill>
                  <a:srgbClr val="00B050"/>
                </a:solidFill>
                <a:ea typeface="ＭＳ Ｐゴシック" charset="-128"/>
                <a:cs typeface="Verdana" charset="0"/>
              </a:rPr>
              <a:t>WED 3:00pm-5:00pm D304 - 24</a:t>
            </a:r>
          </a:p>
          <a:p>
            <a:pPr lvl="1">
              <a:lnSpc>
                <a:spcPct val="80000"/>
              </a:lnSpc>
            </a:pPr>
            <a:r>
              <a:rPr lang="en-US" altLang="x-none" dirty="0">
                <a:solidFill>
                  <a:srgbClr val="FF9300"/>
                </a:solidFill>
                <a:ea typeface="ＭＳ Ｐゴシック" charset="-128"/>
                <a:cs typeface="Verdana" charset="0"/>
              </a:rPr>
              <a:t>WED 3:00pm-5:00pm P504 - 27</a:t>
            </a:r>
          </a:p>
          <a:p>
            <a:pPr lvl="1">
              <a:lnSpc>
                <a:spcPct val="80000"/>
              </a:lnSpc>
            </a:pPr>
            <a:r>
              <a:rPr lang="en-US" altLang="x-none" dirty="0">
                <a:solidFill>
                  <a:srgbClr val="00B050"/>
                </a:solidFill>
                <a:ea typeface="ＭＳ Ｐゴシック" charset="-128"/>
                <a:cs typeface="Verdana" charset="0"/>
              </a:rPr>
              <a:t>WED 5:00pm-7:00pm P504 - 25</a:t>
            </a:r>
          </a:p>
          <a:p>
            <a:pPr lvl="1">
              <a:lnSpc>
                <a:spcPct val="80000"/>
              </a:lnSpc>
            </a:pPr>
            <a:r>
              <a:rPr lang="en-US" altLang="x-none" dirty="0">
                <a:solidFill>
                  <a:srgbClr val="FF9300"/>
                </a:solidFill>
                <a:ea typeface="ＭＳ Ｐゴシック" charset="-128"/>
                <a:cs typeface="Verdana" charset="0"/>
              </a:rPr>
              <a:t>FRI 9:00am-11:00am P506 - 30</a:t>
            </a:r>
          </a:p>
          <a:p>
            <a:pPr lvl="1">
              <a:lnSpc>
                <a:spcPct val="80000"/>
              </a:lnSpc>
            </a:pPr>
            <a:r>
              <a:rPr lang="en-US" altLang="x-none" dirty="0">
                <a:solidFill>
                  <a:srgbClr val="FF9300"/>
                </a:solidFill>
                <a:ea typeface="ＭＳ Ｐゴシック" charset="-128"/>
                <a:cs typeface="Verdana" charset="0"/>
              </a:rPr>
              <a:t>FRI 12:00pm-2:00pm S409 - 27</a:t>
            </a:r>
          </a:p>
          <a:p>
            <a:pPr lvl="1">
              <a:lnSpc>
                <a:spcPct val="80000"/>
              </a:lnSpc>
            </a:pPr>
            <a:r>
              <a:rPr lang="en-US" altLang="x-none" dirty="0">
                <a:solidFill>
                  <a:srgbClr val="FF9300"/>
                </a:solidFill>
                <a:ea typeface="ＭＳ Ｐゴシック" charset="-128"/>
                <a:cs typeface="Verdana" charset="0"/>
              </a:rPr>
              <a:t>FRI 12:00pm-2:00pm S405 - 30</a:t>
            </a:r>
          </a:p>
          <a:p>
            <a:pPr lvl="1">
              <a:lnSpc>
                <a:spcPct val="80000"/>
              </a:lnSpc>
            </a:pPr>
            <a:r>
              <a:rPr lang="en-US" altLang="x-none" dirty="0">
                <a:solidFill>
                  <a:srgbClr val="FF0000"/>
                </a:solidFill>
                <a:ea typeface="ＭＳ Ｐゴシック" charset="-128"/>
                <a:cs typeface="Verdana" charset="0"/>
              </a:rPr>
              <a:t>FRI 2:00pm-4:00pm O303 - 32</a:t>
            </a:r>
          </a:p>
          <a:p>
            <a:pPr lvl="1">
              <a:lnSpc>
                <a:spcPct val="80000"/>
              </a:lnSpc>
            </a:pPr>
            <a:r>
              <a:rPr lang="en-US" altLang="x-none" dirty="0">
                <a:solidFill>
                  <a:srgbClr val="FF0000"/>
                </a:solidFill>
                <a:ea typeface="ＭＳ Ｐゴシック" charset="-128"/>
                <a:cs typeface="Verdana" charset="0"/>
              </a:rPr>
              <a:t>FRI 4:00pm-6:00pm P502 - 35</a:t>
            </a:r>
            <a:endParaRPr lang="en-AU" altLang="x-none" dirty="0">
              <a:solidFill>
                <a:srgbClr val="FF0000"/>
              </a:solidFill>
              <a:ea typeface="ＭＳ Ｐゴシック" charset="-128"/>
              <a:cs typeface="Verdana" charset="0"/>
            </a:endParaRPr>
          </a:p>
          <a:p>
            <a:endParaRPr lang="en-US"/>
          </a:p>
        </p:txBody>
      </p:sp>
    </p:spTree>
    <p:extLst>
      <p:ext uri="{BB962C8B-B14F-4D97-AF65-F5344CB8AC3E}">
        <p14:creationId xmlns:p14="http://schemas.microsoft.com/office/powerpoint/2010/main" val="173404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4"/>
          <p:cNvSpPr>
            <a:spLocks noGrp="1"/>
          </p:cNvSpPr>
          <p:nvPr>
            <p:ph type="ctrTitle"/>
          </p:nvPr>
        </p:nvSpPr>
        <p:spPr/>
        <p:txBody>
          <a:bodyPr>
            <a:normAutofit/>
          </a:bodyPr>
          <a:lstStyle/>
          <a:p>
            <a:r>
              <a:rPr lang="en-US" altLang="x-none">
                <a:ea typeface="ＭＳ Ｐゴシック" charset="-128"/>
                <a:cs typeface="Verdana" charset="0"/>
              </a:rPr>
              <a:t>Part C — Doing the Same Thing Many Times</a:t>
            </a:r>
          </a:p>
        </p:txBody>
      </p:sp>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C80C1089-93C7-EB44-A880-3B9CD808872E}" type="slidenum">
              <a:rPr lang="en-US" altLang="x-none" sz="1400">
                <a:solidFill>
                  <a:srgbClr val="103566"/>
                </a:solidFill>
                <a:latin typeface="Arial" charset="0"/>
              </a:rPr>
              <a:pPr eaLnBrk="1" hangingPunct="1"/>
              <a:t>20</a:t>
            </a:fld>
            <a:endParaRPr lang="en-US" altLang="x-none" sz="1400">
              <a:solidFill>
                <a:srgbClr val="103566"/>
              </a:solidFill>
              <a:latin typeface="Arial" charset="0"/>
            </a:endParaRPr>
          </a:p>
        </p:txBody>
      </p:sp>
    </p:spTree>
    <p:extLst>
      <p:ext uri="{BB962C8B-B14F-4D97-AF65-F5344CB8AC3E}">
        <p14:creationId xmlns:p14="http://schemas.microsoft.com/office/powerpoint/2010/main" val="210814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x-none">
                <a:ea typeface="ＭＳ Ｐゴシック" charset="-128"/>
                <a:cs typeface="Verdana" charset="0"/>
              </a:rPr>
              <a:t>Doing the same thing many times</a:t>
            </a:r>
          </a:p>
        </p:txBody>
      </p:sp>
      <p:sp>
        <p:nvSpPr>
          <p:cNvPr id="40962" name="Content Placeholder 2"/>
          <p:cNvSpPr>
            <a:spLocks noGrp="1"/>
          </p:cNvSpPr>
          <p:nvPr>
            <p:ph sz="half" idx="1"/>
          </p:nvPr>
        </p:nvSpPr>
        <p:spPr/>
        <p:txBody>
          <a:bodyPr/>
          <a:lstStyle/>
          <a:p>
            <a:r>
              <a:rPr lang="en-US" altLang="x-none">
                <a:ea typeface="ＭＳ Ｐゴシック" charset="-128"/>
                <a:cs typeface="Verdana" charset="0"/>
              </a:rPr>
              <a:t>The computational power of computers derives from their ability to rapidly repeat simple actions</a:t>
            </a:r>
          </a:p>
          <a:p>
            <a:pPr lvl="1"/>
            <a:r>
              <a:rPr lang="en-US" altLang="x-none">
                <a:ea typeface="Verdana" charset="0"/>
              </a:rPr>
              <a:t>We will explore repeated, or</a:t>
            </a:r>
            <a:r>
              <a:rPr lang="en-AU" altLang="x-none">
                <a:ea typeface="Verdana" charset="0"/>
              </a:rPr>
              <a:t> “</a:t>
            </a:r>
            <a:r>
              <a:rPr lang="en-US" altLang="ja-JP">
                <a:ea typeface="Verdana" charset="0"/>
              </a:rPr>
              <a:t>iterative”, calculation in depth in a later lecture</a:t>
            </a:r>
          </a:p>
          <a:p>
            <a:r>
              <a:rPr lang="en-US" altLang="x-none">
                <a:ea typeface="ＭＳ Ｐゴシック" charset="-128"/>
                <a:cs typeface="Verdana" charset="0"/>
              </a:rPr>
              <a:t>For now we just want to repeat the same action a fixed number of times</a:t>
            </a:r>
          </a:p>
          <a:p>
            <a:r>
              <a:rPr lang="en-US" altLang="x-none">
                <a:ea typeface="ＭＳ Ｐゴシック" charset="-128"/>
                <a:cs typeface="Verdana" charset="0"/>
              </a:rPr>
              <a:t>The </a:t>
            </a:r>
            <a:r>
              <a:rPr lang="en-US" altLang="x-none">
                <a:solidFill>
                  <a:schemeClr val="accent2"/>
                </a:solidFill>
                <a:latin typeface="Courier" charset="0"/>
                <a:ea typeface="Verdana" charset="0"/>
              </a:rPr>
              <a:t>for</a:t>
            </a:r>
            <a:r>
              <a:rPr lang="en-US" altLang="x-none">
                <a:ea typeface="ＭＳ Ｐゴシック" charset="-128"/>
                <a:cs typeface="Verdana" charset="0"/>
              </a:rPr>
              <a:t> statement repeats any actions indented below it for a specified </a:t>
            </a:r>
            <a:r>
              <a:rPr lang="en-US" altLang="x-none">
                <a:solidFill>
                  <a:srgbClr val="660066"/>
                </a:solidFill>
                <a:latin typeface="Courier" charset="0"/>
                <a:ea typeface="Verdana" charset="0"/>
              </a:rPr>
              <a:t>range</a:t>
            </a:r>
            <a:r>
              <a:rPr lang="en-US" altLang="x-none">
                <a:ea typeface="ＭＳ Ｐゴシック" charset="-128"/>
                <a:cs typeface="Verdana" charset="0"/>
              </a:rPr>
              <a:t> of iterations</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5892146" y="1997242"/>
            <a:ext cx="6160169" cy="2983832"/>
          </a:xfrm>
        </p:spPr>
      </p:pic>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6956D1E3-327D-7741-904F-A27780597A95}" type="slidenum">
              <a:rPr lang="en-US" altLang="x-none" sz="1400">
                <a:solidFill>
                  <a:srgbClr val="103566"/>
                </a:solidFill>
                <a:latin typeface="Arial" charset="0"/>
              </a:rPr>
              <a:pPr eaLnBrk="1" hangingPunct="1"/>
              <a:t>21</a:t>
            </a:fld>
            <a:endParaRPr lang="en-US" altLang="x-none" sz="1400">
              <a:solidFill>
                <a:srgbClr val="103566"/>
              </a:solidFill>
              <a:latin typeface="Arial" charset="0"/>
            </a:endParaRPr>
          </a:p>
        </p:txBody>
      </p:sp>
      <p:sp>
        <p:nvSpPr>
          <p:cNvPr id="40964" name="Rectangle 14"/>
          <p:cNvSpPr>
            <a:spLocks noChangeArrowheads="1"/>
          </p:cNvSpPr>
          <p:nvPr/>
        </p:nvSpPr>
        <p:spPr bwMode="auto">
          <a:xfrm>
            <a:off x="240226" y="6223338"/>
            <a:ext cx="4849132" cy="424889"/>
          </a:xfrm>
          <a:prstGeom prst="rect">
            <a:avLst/>
          </a:prstGeom>
          <a:noFill/>
          <a:ln>
            <a:noFill/>
          </a:ln>
        </p:spPr>
        <p:txBody>
          <a:bodyPr/>
          <a:lstStyle>
            <a:lvl1pPr marL="342900" indent="-342900"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spcBef>
                <a:spcPct val="20000"/>
              </a:spcBef>
              <a:buClr>
                <a:schemeClr val="tx2"/>
              </a:buClr>
              <a:buSzPct val="75000"/>
              <a:buFont typeface="Verdana" charset="0"/>
              <a:buNone/>
            </a:pPr>
            <a:r>
              <a:rPr lang="en-US" altLang="x-none" sz="1800">
                <a:solidFill>
                  <a:srgbClr val="7030A0"/>
                </a:solidFill>
              </a:rPr>
              <a:t>Demonstration file:</a:t>
            </a:r>
            <a:r>
              <a:rPr lang="en-US" altLang="x-none" sz="1800">
                <a:solidFill>
                  <a:srgbClr val="7030A0"/>
                </a:solidFill>
                <a:latin typeface="Courier" charset="0"/>
              </a:rPr>
              <a:t> panic_button.py</a:t>
            </a:r>
            <a:endParaRPr lang="en-US" altLang="x-none" sz="1800">
              <a:solidFill>
                <a:srgbClr val="7030A0"/>
              </a:solidFill>
            </a:endParaRPr>
          </a:p>
        </p:txBody>
      </p:sp>
    </p:spTree>
    <p:extLst>
      <p:ext uri="{BB962C8B-B14F-4D97-AF65-F5344CB8AC3E}">
        <p14:creationId xmlns:p14="http://schemas.microsoft.com/office/powerpoint/2010/main" val="62052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x-none">
                <a:ea typeface="ＭＳ Ｐゴシック" charset="-128"/>
                <a:cs typeface="Verdana" charset="0"/>
              </a:rPr>
              <a:t>Doing something for each item in a list</a:t>
            </a:r>
          </a:p>
        </p:txBody>
      </p:sp>
      <p:sp>
        <p:nvSpPr>
          <p:cNvPr id="40962" name="Content Placeholder 2"/>
          <p:cNvSpPr>
            <a:spLocks noGrp="1"/>
          </p:cNvSpPr>
          <p:nvPr>
            <p:ph sz="half" idx="1"/>
          </p:nvPr>
        </p:nvSpPr>
        <p:spPr/>
        <p:txBody>
          <a:bodyPr/>
          <a:lstStyle/>
          <a:p>
            <a:r>
              <a:rPr lang="en-AU" altLang="x-none">
                <a:ea typeface="ＭＳ Ｐゴシック" charset="-128"/>
                <a:cs typeface="Verdana" charset="0"/>
              </a:rPr>
              <a:t>Alternatively we can do an action for however many values there are in a list</a:t>
            </a:r>
          </a:p>
          <a:p>
            <a:r>
              <a:rPr lang="en-AU" altLang="x-none">
                <a:ea typeface="ＭＳ Ｐゴシック" charset="-128"/>
                <a:cs typeface="Verdana" charset="0"/>
              </a:rPr>
              <a:t>For this reason we often refer to Python’s </a:t>
            </a:r>
            <a:r>
              <a:rPr lang="en-US" altLang="x-none">
                <a:solidFill>
                  <a:schemeClr val="accent2"/>
                </a:solidFill>
                <a:latin typeface="Courier" charset="0"/>
                <a:ea typeface="Verdana" charset="0"/>
              </a:rPr>
              <a:t>for</a:t>
            </a:r>
            <a:r>
              <a:rPr lang="en-AU" altLang="x-none">
                <a:ea typeface="ＭＳ Ｐゴシック" charset="-128"/>
                <a:cs typeface="Verdana" charset="0"/>
              </a:rPr>
              <a:t> statements as “for each” statements</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6353175" y="1888931"/>
            <a:ext cx="5686208" cy="3441058"/>
          </a:xfrm>
        </p:spPr>
      </p:pic>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6956D1E3-327D-7741-904F-A27780597A95}" type="slidenum">
              <a:rPr lang="en-US" altLang="x-none" sz="1400">
                <a:solidFill>
                  <a:srgbClr val="103566"/>
                </a:solidFill>
                <a:latin typeface="Arial" charset="0"/>
              </a:rPr>
              <a:pPr eaLnBrk="1" hangingPunct="1"/>
              <a:t>22</a:t>
            </a:fld>
            <a:endParaRPr lang="en-US" altLang="x-none" sz="1400">
              <a:solidFill>
                <a:srgbClr val="103566"/>
              </a:solidFill>
              <a:latin typeface="Arial" charset="0"/>
            </a:endParaRPr>
          </a:p>
        </p:txBody>
      </p:sp>
    </p:spTree>
    <p:extLst>
      <p:ext uri="{BB962C8B-B14F-4D97-AF65-F5344CB8AC3E}">
        <p14:creationId xmlns:p14="http://schemas.microsoft.com/office/powerpoint/2010/main" val="42526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4"/>
          <p:cNvSpPr>
            <a:spLocks noGrp="1"/>
          </p:cNvSpPr>
          <p:nvPr>
            <p:ph type="ctrTitle"/>
          </p:nvPr>
        </p:nvSpPr>
        <p:spPr/>
        <p:txBody>
          <a:bodyPr>
            <a:normAutofit/>
          </a:bodyPr>
          <a:lstStyle/>
          <a:p>
            <a:r>
              <a:rPr lang="en-US" altLang="x-none">
                <a:ea typeface="ＭＳ Ｐゴシック" charset="-128"/>
                <a:cs typeface="Verdana" charset="0"/>
              </a:rPr>
              <a:t>Part D — Fun with Graphics</a:t>
            </a:r>
          </a:p>
        </p:txBody>
      </p:sp>
      <p:sp>
        <p:nvSpPr>
          <p:cNvPr id="368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7DD22D6F-BBF9-FA43-8F9E-354816C0FF8C}" type="slidenum">
              <a:rPr lang="en-US" altLang="x-none" sz="1400">
                <a:solidFill>
                  <a:srgbClr val="103566"/>
                </a:solidFill>
                <a:latin typeface="Arial" charset="0"/>
              </a:rPr>
              <a:pPr eaLnBrk="1" hangingPunct="1"/>
              <a:t>23</a:t>
            </a:fld>
            <a:endParaRPr lang="en-US" altLang="x-none" sz="1400">
              <a:solidFill>
                <a:srgbClr val="103566"/>
              </a:solidFill>
              <a:latin typeface="Arial" charset="0"/>
            </a:endParaRPr>
          </a:p>
        </p:txBody>
      </p:sp>
    </p:spTree>
    <p:extLst>
      <p:ext uri="{BB962C8B-B14F-4D97-AF65-F5344CB8AC3E}">
        <p14:creationId xmlns:p14="http://schemas.microsoft.com/office/powerpoint/2010/main" val="75292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x-none">
                <a:ea typeface="ＭＳ Ｐゴシック" charset="-128"/>
                <a:cs typeface="Verdana" charset="0"/>
              </a:rPr>
              <a:t>Turtle graphics</a:t>
            </a:r>
          </a:p>
        </p:txBody>
      </p:sp>
      <p:pic>
        <p:nvPicPr>
          <p:cNvPr id="7" name="Picture 3" descr="turtle.jpg"/>
          <p:cNvPicPr>
            <a:picLocks noChangeAspect="1"/>
          </p:cNvPicPr>
          <p:nvPr/>
        </p:nvPicPr>
        <p:blipFill rotWithShape="1">
          <a:blip r:embed="rId3" cstate="hqprint">
            <a:extLst>
              <a:ext uri="{28A0092B-C50C-407E-A947-70E740481C1C}">
                <a14:useLocalDpi xmlns:a14="http://schemas.microsoft.com/office/drawing/2010/main"/>
              </a:ext>
            </a:extLst>
          </a:blip>
          <a:srcRect b="7396"/>
          <a:stretch/>
        </p:blipFill>
        <p:spPr bwMode="auto">
          <a:xfrm>
            <a:off x="7336715" y="2719137"/>
            <a:ext cx="3704803"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Content Placeholder 2"/>
          <p:cNvSpPr>
            <a:spLocks noGrp="1"/>
          </p:cNvSpPr>
          <p:nvPr>
            <p:ph sz="half" idx="1"/>
          </p:nvPr>
        </p:nvSpPr>
        <p:spPr/>
        <p:txBody>
          <a:bodyPr/>
          <a:lstStyle/>
          <a:p>
            <a:r>
              <a:rPr lang="en-US" altLang="x-none">
                <a:ea typeface="ＭＳ Ｐゴシック" charset="-128"/>
                <a:cs typeface="Verdana" charset="0"/>
              </a:rPr>
              <a:t>Another module we will use a lot is called </a:t>
            </a:r>
            <a:r>
              <a:rPr lang="en-US" altLang="x-none">
                <a:solidFill>
                  <a:srgbClr val="0000FF"/>
                </a:solidFill>
                <a:latin typeface="Courier" charset="0"/>
                <a:ea typeface="ＭＳ Ｐゴシック" charset="-128"/>
                <a:cs typeface="Verdana" charset="0"/>
              </a:rPr>
              <a:t>turtle</a:t>
            </a:r>
            <a:r>
              <a:rPr lang="en-US" altLang="x-none">
                <a:ea typeface="ＭＳ Ｐゴシック" charset="-128"/>
                <a:cs typeface="Verdana" charset="0"/>
              </a:rPr>
              <a:t> and allows us to draw things!</a:t>
            </a:r>
          </a:p>
          <a:p>
            <a:pPr lvl="1"/>
            <a:r>
              <a:rPr lang="en-US" altLang="x-none">
                <a:ea typeface="Verdana" charset="0"/>
              </a:rPr>
              <a:t>Pictures are drawn by moving a pen-carrying ‘</a:t>
            </a:r>
            <a:r>
              <a:rPr lang="en-US" altLang="ja-JP">
                <a:ea typeface="Verdana" charset="0"/>
              </a:rPr>
              <a:t>turtle’ (i.e., cursor) around the screen</a:t>
            </a:r>
          </a:p>
          <a:p>
            <a:pPr lvl="1"/>
            <a:r>
              <a:rPr lang="en-US" altLang="x-none">
                <a:ea typeface="Verdana" charset="0"/>
              </a:rPr>
              <a:t>The turtle can move forward a certain number of pixels (‘</a:t>
            </a:r>
            <a:r>
              <a:rPr lang="en-US" altLang="ja-JP">
                <a:ea typeface="Verdana" charset="0"/>
              </a:rPr>
              <a:t>picture elements’)</a:t>
            </a:r>
          </a:p>
          <a:p>
            <a:pPr lvl="1"/>
            <a:r>
              <a:rPr lang="en-US" altLang="ja-JP">
                <a:ea typeface="Verdana" charset="0"/>
              </a:rPr>
              <a:t>The turtle can walk in a circle</a:t>
            </a:r>
          </a:p>
          <a:p>
            <a:pPr lvl="1"/>
            <a:r>
              <a:rPr lang="en-US" altLang="x-none">
                <a:ea typeface="Verdana" charset="0"/>
              </a:rPr>
              <a:t>The turtle can turn left or right by a certain angle, measured in degrees</a:t>
            </a:r>
          </a:p>
          <a:p>
            <a:pPr lvl="1"/>
            <a:r>
              <a:rPr lang="en-US" altLang="x-none">
                <a:ea typeface="Verdana" charset="0"/>
              </a:rPr>
              <a:t>The turtle can raise and lower its pen</a:t>
            </a:r>
          </a:p>
          <a:p>
            <a:pPr lvl="1"/>
            <a:r>
              <a:rPr lang="en-US" altLang="x-none">
                <a:ea typeface="Verdana" charset="0"/>
              </a:rPr>
              <a:t>The turtle can also be sent to a specific </a:t>
            </a:r>
            <a:r>
              <a:rPr lang="en-US" altLang="x-none" i="1">
                <a:ea typeface="Verdana" charset="0"/>
              </a:rPr>
              <a:t>x</a:t>
            </a:r>
            <a:r>
              <a:rPr lang="en-US" altLang="x-none">
                <a:ea typeface="Verdana" charset="0"/>
              </a:rPr>
              <a:t>-</a:t>
            </a:r>
            <a:r>
              <a:rPr lang="en-US" altLang="x-none" i="1">
                <a:ea typeface="Verdana" charset="0"/>
              </a:rPr>
              <a:t>y</a:t>
            </a:r>
            <a:r>
              <a:rPr lang="en-US" altLang="x-none">
                <a:ea typeface="Verdana" charset="0"/>
              </a:rPr>
              <a:t> coordinate</a:t>
            </a:r>
          </a:p>
        </p:txBody>
      </p:sp>
      <p:sp>
        <p:nvSpPr>
          <p:cNvPr id="2" name="Content Placeholder 1"/>
          <p:cNvSpPr>
            <a:spLocks noGrp="1"/>
          </p:cNvSpPr>
          <p:nvPr>
            <p:ph sz="half" idx="2"/>
          </p:nvPr>
        </p:nvSpPr>
        <p:spPr/>
        <p:txBody>
          <a:bodyPr/>
          <a:lstStyle/>
          <a:p>
            <a:r>
              <a:rPr lang="en-US" altLang="x-none">
                <a:ea typeface="ＭＳ Ｐゴシック" charset="-128"/>
                <a:cs typeface="Verdana" charset="0"/>
              </a:rPr>
              <a:t>There are many pre-defined functions in the </a:t>
            </a:r>
            <a:r>
              <a:rPr lang="en-US" altLang="x-none">
                <a:solidFill>
                  <a:srgbClr val="0000FF"/>
                </a:solidFill>
                <a:latin typeface="Courier" charset="0"/>
                <a:ea typeface="ＭＳ Ｐゴシック" charset="-128"/>
                <a:cs typeface="Verdana" charset="0"/>
              </a:rPr>
              <a:t>turtle</a:t>
            </a:r>
            <a:r>
              <a:rPr lang="en-US" altLang="x-none">
                <a:ea typeface="ＭＳ Ｐゴシック" charset="-128"/>
                <a:cs typeface="Verdana" charset="0"/>
              </a:rPr>
              <a:t> module</a:t>
            </a:r>
          </a:p>
          <a:p>
            <a:pPr lvl="1"/>
            <a:r>
              <a:rPr lang="en-US" altLang="x-none">
                <a:ea typeface="Verdana" charset="0"/>
              </a:rPr>
              <a:t>See Section 24.1 of the </a:t>
            </a:r>
            <a:r>
              <a:rPr lang="en-US" altLang="x-none" i="1">
                <a:ea typeface="Verdana" charset="0"/>
              </a:rPr>
              <a:t>Python Standard Library</a:t>
            </a:r>
            <a:r>
              <a:rPr lang="en-US" altLang="x-none">
                <a:ea typeface="Verdana" charset="0"/>
              </a:rPr>
              <a:t> manual for full details</a:t>
            </a:r>
          </a:p>
          <a:p>
            <a:endParaRPr lang="en-US"/>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3C17D935-F94F-024B-9EEE-F1B2008C6A8B}" type="slidenum">
              <a:rPr lang="en-US" altLang="x-none" sz="1400">
                <a:solidFill>
                  <a:srgbClr val="103566"/>
                </a:solidFill>
                <a:latin typeface="Arial" charset="0"/>
              </a:rPr>
              <a:pPr eaLnBrk="1" hangingPunct="1"/>
              <a:t>24</a:t>
            </a:fld>
            <a:endParaRPr lang="en-US" altLang="x-none" sz="1400">
              <a:solidFill>
                <a:srgbClr val="103566"/>
              </a:solidFill>
              <a:latin typeface="Arial" charset="0"/>
            </a:endParaRPr>
          </a:p>
        </p:txBody>
      </p:sp>
      <p:sp>
        <p:nvSpPr>
          <p:cNvPr id="37892" name="Rectangle 14"/>
          <p:cNvSpPr>
            <a:spLocks noChangeArrowheads="1"/>
          </p:cNvSpPr>
          <p:nvPr/>
        </p:nvSpPr>
        <p:spPr bwMode="auto">
          <a:xfrm>
            <a:off x="423107" y="6217921"/>
            <a:ext cx="5408310" cy="473336"/>
          </a:xfrm>
          <a:prstGeom prst="rect">
            <a:avLst/>
          </a:prstGeom>
          <a:noFill/>
          <a:ln>
            <a:noFill/>
          </a:ln>
        </p:spPr>
        <p:txBody>
          <a:bodyPr/>
          <a:lstStyle>
            <a:lvl1pPr marL="342900" indent="-342900"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spcBef>
                <a:spcPct val="20000"/>
              </a:spcBef>
              <a:buClr>
                <a:schemeClr val="tx2"/>
              </a:buClr>
              <a:buSzPct val="75000"/>
              <a:buFont typeface="Verdana" charset="0"/>
              <a:buNone/>
            </a:pPr>
            <a:r>
              <a:rPr lang="en-US" altLang="x-none" sz="1800">
                <a:solidFill>
                  <a:srgbClr val="7030A0"/>
                </a:solidFill>
              </a:rPr>
              <a:t>Demonstration file: </a:t>
            </a:r>
            <a:r>
              <a:rPr lang="en-US" altLang="x-none" sz="1800">
                <a:solidFill>
                  <a:srgbClr val="7030A0"/>
                </a:solidFill>
                <a:latin typeface="Courier" charset="0"/>
              </a:rPr>
              <a:t>squiggly_lines.py</a:t>
            </a:r>
            <a:endParaRPr lang="en-US" altLang="x-none" sz="1800">
              <a:solidFill>
                <a:srgbClr val="7030A0"/>
              </a:solidFill>
            </a:endParaRPr>
          </a:p>
        </p:txBody>
      </p:sp>
    </p:spTree>
    <p:extLst>
      <p:ext uri="{BB962C8B-B14F-4D97-AF65-F5344CB8AC3E}">
        <p14:creationId xmlns:p14="http://schemas.microsoft.com/office/powerpoint/2010/main" val="145462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x-none">
                <a:ea typeface="ＭＳ Ｐゴシック" charset="-128"/>
                <a:cs typeface="Verdana" charset="0"/>
              </a:rPr>
              <a:t>Some commonly-used turtle functions</a:t>
            </a:r>
          </a:p>
        </p:txBody>
      </p:sp>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AC292E71-8A60-C049-A490-1E41491E9424}" type="slidenum">
              <a:rPr lang="en-US" altLang="x-none" sz="1400">
                <a:solidFill>
                  <a:srgbClr val="103566"/>
                </a:solidFill>
                <a:latin typeface="Arial" charset="0"/>
              </a:rPr>
              <a:pPr eaLnBrk="1" hangingPunct="1"/>
              <a:t>25</a:t>
            </a:fld>
            <a:endParaRPr lang="en-US" altLang="x-none" sz="1400">
              <a:solidFill>
                <a:srgbClr val="103566"/>
              </a:solidFill>
              <a:latin typeface="Arial" charset="0"/>
            </a:endParaRPr>
          </a:p>
        </p:txBody>
      </p:sp>
      <p:graphicFrame>
        <p:nvGraphicFramePr>
          <p:cNvPr id="5" name="Group 29"/>
          <p:cNvGraphicFramePr>
            <a:graphicFrameLocks noGrp="1"/>
          </p:cNvGraphicFramePr>
          <p:nvPr>
            <p:extLst>
              <p:ext uri="{D42A27DB-BD31-4B8C-83A1-F6EECF244321}">
                <p14:modId xmlns:p14="http://schemas.microsoft.com/office/powerpoint/2010/main" val="1815707555"/>
              </p:ext>
            </p:extLst>
          </p:nvPr>
        </p:nvGraphicFramePr>
        <p:xfrm>
          <a:off x="971544" y="1130504"/>
          <a:ext cx="10506865" cy="4812845"/>
        </p:xfrm>
        <a:graphic>
          <a:graphicData uri="http://schemas.openxmlformats.org/drawingml/2006/table">
            <a:tbl>
              <a:tblPr/>
              <a:tblGrid>
                <a:gridCol w="2368370">
                  <a:extLst>
                    <a:ext uri="{9D8B030D-6E8A-4147-A177-3AD203B41FA5}">
                      <a16:colId xmlns:a16="http://schemas.microsoft.com/office/drawing/2014/main" val="20000"/>
                    </a:ext>
                  </a:extLst>
                </a:gridCol>
                <a:gridCol w="8138495">
                  <a:extLst>
                    <a:ext uri="{9D8B030D-6E8A-4147-A177-3AD203B41FA5}">
                      <a16:colId xmlns:a16="http://schemas.microsoft.com/office/drawing/2014/main" val="20001"/>
                    </a:ext>
                  </a:extLst>
                </a:gridCol>
              </a:tblGrid>
              <a:tr h="365125">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FF"/>
                          </a:solidFill>
                          <a:effectLst/>
                          <a:latin typeface="Courier" charset="0"/>
                          <a:ea typeface="ＭＳ Ｐゴシック" charset="-128"/>
                        </a:rPr>
                        <a:t>setup()</a:t>
                      </a:r>
                      <a:r>
                        <a:rPr kumimoji="0" lang="en-US" altLang="x-none" sz="1600" b="0" i="0" u="none" strike="noStrike" cap="none" normalizeH="0" baseline="0">
                          <a:ln>
                            <a:noFill/>
                          </a:ln>
                          <a:solidFill>
                            <a:schemeClr val="tx1"/>
                          </a:solidFill>
                          <a:effectLst/>
                          <a:latin typeface="Courier" charset="0"/>
                          <a:ea typeface="ＭＳ Ｐゴシック" charset="-128"/>
                        </a:rPr>
                        <a:t>, </a:t>
                      </a:r>
                      <a:r>
                        <a:rPr kumimoji="0" lang="en-US" altLang="x-none" sz="1600" b="0" i="0" u="none" strike="noStrike" cap="none" normalizeH="0" baseline="0">
                          <a:ln>
                            <a:noFill/>
                          </a:ln>
                          <a:solidFill>
                            <a:srgbClr val="0000FF"/>
                          </a:solidFill>
                          <a:effectLst/>
                          <a:latin typeface="Courier" charset="0"/>
                          <a:ea typeface="ＭＳ Ｐゴシック" charset="-128"/>
                        </a:rPr>
                        <a:t>done()</a:t>
                      </a:r>
                    </a:p>
                  </a:txBody>
                  <a:tcPr marL="87490" marR="87490"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chemeClr val="tx1"/>
                          </a:solidFill>
                          <a:effectLst/>
                          <a:latin typeface="Verdana" charset="0"/>
                          <a:ea typeface="ＭＳ Ｐゴシック" charset="-128"/>
                        </a:rPr>
                        <a:t>create/release the drawing canvas</a:t>
                      </a:r>
                    </a:p>
                  </a:txBody>
                  <a:tcPr marL="87490" marR="87490"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FF"/>
                          </a:solidFill>
                          <a:effectLst/>
                          <a:latin typeface="Courier" charset="0"/>
                          <a:ea typeface="ＭＳ Ｐゴシック" charset="-128"/>
                        </a:rPr>
                        <a:t>forward(</a:t>
                      </a:r>
                      <a:r>
                        <a:rPr kumimoji="0" lang="en-US" altLang="x-none" sz="1600" b="0" i="1" u="none" strike="noStrike" cap="none" normalizeH="0" baseline="0">
                          <a:ln>
                            <a:noFill/>
                          </a:ln>
                          <a:solidFill>
                            <a:srgbClr val="0000FF"/>
                          </a:solidFill>
                          <a:effectLst/>
                          <a:latin typeface="Courier" charset="0"/>
                          <a:ea typeface="ＭＳ Ｐゴシック" charset="-128"/>
                        </a:rPr>
                        <a:t>n</a:t>
                      </a:r>
                      <a:r>
                        <a:rPr kumimoji="0" lang="en-US" altLang="x-none" sz="1600" b="0" i="0" u="none" strike="noStrike" cap="none" normalizeH="0" baseline="0">
                          <a:ln>
                            <a:noFill/>
                          </a:ln>
                          <a:solidFill>
                            <a:srgbClr val="0000FF"/>
                          </a:solidFill>
                          <a:effectLst/>
                          <a:latin typeface="Courier" charset="0"/>
                          <a:ea typeface="ＭＳ Ｐゴシック" charset="-128"/>
                        </a:rPr>
                        <a:t>)</a:t>
                      </a: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chemeClr val="tx1"/>
                          </a:solidFill>
                          <a:effectLst/>
                          <a:latin typeface="Verdana" charset="0"/>
                          <a:ea typeface="ＭＳ Ｐゴシック" charset="-128"/>
                        </a:rPr>
                        <a:t>move forward </a:t>
                      </a:r>
                      <a:r>
                        <a:rPr kumimoji="0" lang="en-US" altLang="x-none" sz="1600" b="0" i="1" u="none" strike="noStrike" cap="none" normalizeH="0" baseline="0">
                          <a:ln>
                            <a:noFill/>
                          </a:ln>
                          <a:solidFill>
                            <a:srgbClr val="0000FF"/>
                          </a:solidFill>
                          <a:effectLst/>
                          <a:latin typeface="Courier" charset="0"/>
                          <a:ea typeface="ＭＳ Ｐゴシック" charset="-128"/>
                        </a:rPr>
                        <a:t>n</a:t>
                      </a:r>
                      <a:r>
                        <a:rPr kumimoji="0" lang="en-US" altLang="x-none" sz="1600" b="0" i="0" u="none" strike="noStrike" cap="none" normalizeH="0" baseline="0">
                          <a:ln>
                            <a:noFill/>
                          </a:ln>
                          <a:solidFill>
                            <a:schemeClr val="tx1"/>
                          </a:solidFill>
                          <a:effectLst/>
                          <a:latin typeface="Verdana" charset="0"/>
                          <a:ea typeface="ＭＳ Ｐゴシック" charset="-128"/>
                        </a:rPr>
                        <a:t> pixels</a:t>
                      </a: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1000">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FF"/>
                          </a:solidFill>
                          <a:effectLst/>
                          <a:latin typeface="Courier" charset="0"/>
                          <a:ea typeface="ＭＳ Ｐゴシック" charset="-128"/>
                        </a:rPr>
                        <a:t>pendown()</a:t>
                      </a:r>
                      <a:r>
                        <a:rPr kumimoji="0" lang="en-US" altLang="x-none" sz="1600" b="0" i="0" u="none" strike="noStrike" cap="none" normalizeH="0" baseline="0">
                          <a:ln>
                            <a:noFill/>
                          </a:ln>
                          <a:solidFill>
                            <a:schemeClr val="tx1"/>
                          </a:solidFill>
                          <a:effectLst/>
                          <a:latin typeface="Verdana" charset="0"/>
                          <a:ea typeface="ＭＳ Ｐゴシック" charset="-128"/>
                        </a:rPr>
                        <a:t>, </a:t>
                      </a:r>
                      <a:r>
                        <a:rPr kumimoji="0" lang="en-US" altLang="x-none" sz="1600" b="0" i="0" u="none" strike="noStrike" cap="none" normalizeH="0" baseline="0">
                          <a:ln>
                            <a:noFill/>
                          </a:ln>
                          <a:solidFill>
                            <a:srgbClr val="0000FF"/>
                          </a:solidFill>
                          <a:effectLst/>
                          <a:latin typeface="Courier" charset="0"/>
                          <a:ea typeface="ＭＳ Ｐゴシック" charset="-128"/>
                        </a:rPr>
                        <a:t>penup()</a:t>
                      </a: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chemeClr val="tx1"/>
                          </a:solidFill>
                          <a:effectLst/>
                          <a:latin typeface="Verdana" charset="0"/>
                          <a:ea typeface="ＭＳ Ｐゴシック" charset="-128"/>
                        </a:rPr>
                        <a:t>start/stop drawing</a:t>
                      </a: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1000">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FF"/>
                          </a:solidFill>
                          <a:effectLst/>
                          <a:latin typeface="Courier" charset="0"/>
                          <a:ea typeface="ＭＳ Ｐゴシック" charset="-128"/>
                        </a:rPr>
                        <a:t>goto(</a:t>
                      </a:r>
                      <a:r>
                        <a:rPr kumimoji="0" lang="en-US" altLang="x-none" sz="1600" b="0" i="1" u="none" strike="noStrike" cap="none" normalizeH="0" baseline="0">
                          <a:ln>
                            <a:noFill/>
                          </a:ln>
                          <a:solidFill>
                            <a:srgbClr val="0000FF"/>
                          </a:solidFill>
                          <a:effectLst/>
                          <a:latin typeface="Courier" charset="0"/>
                          <a:ea typeface="ＭＳ Ｐゴシック" charset="-128"/>
                        </a:rPr>
                        <a:t>x</a:t>
                      </a:r>
                      <a:r>
                        <a:rPr kumimoji="0" lang="en-US" altLang="x-none" sz="1600" b="0" i="0" u="none" strike="noStrike" cap="none" normalizeH="0" baseline="0">
                          <a:ln>
                            <a:noFill/>
                          </a:ln>
                          <a:solidFill>
                            <a:srgbClr val="0000FF"/>
                          </a:solidFill>
                          <a:effectLst/>
                          <a:latin typeface="Courier" charset="0"/>
                          <a:ea typeface="ＭＳ Ｐゴシック" charset="-128"/>
                        </a:rPr>
                        <a:t>, </a:t>
                      </a:r>
                      <a:r>
                        <a:rPr kumimoji="0" lang="en-US" altLang="x-none" sz="1600" b="0" i="1" u="none" strike="noStrike" cap="none" normalizeH="0" baseline="0">
                          <a:ln>
                            <a:noFill/>
                          </a:ln>
                          <a:solidFill>
                            <a:srgbClr val="0000FF"/>
                          </a:solidFill>
                          <a:effectLst/>
                          <a:latin typeface="Courier" charset="0"/>
                          <a:ea typeface="ＭＳ Ｐゴシック" charset="-128"/>
                        </a:rPr>
                        <a:t>y</a:t>
                      </a:r>
                      <a:r>
                        <a:rPr kumimoji="0" lang="en-US" altLang="x-none" sz="1600" b="0" i="0" u="none" strike="noStrike" cap="none" normalizeH="0" baseline="0">
                          <a:ln>
                            <a:noFill/>
                          </a:ln>
                          <a:solidFill>
                            <a:srgbClr val="0000FF"/>
                          </a:solidFill>
                          <a:effectLst/>
                          <a:latin typeface="Courier" charset="0"/>
                          <a:ea typeface="ＭＳ Ｐゴシック" charset="-128"/>
                        </a:rPr>
                        <a:t>)</a:t>
                      </a: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chemeClr val="tx1"/>
                          </a:solidFill>
                          <a:effectLst/>
                          <a:latin typeface="Verdana" charset="0"/>
                          <a:ea typeface="ＭＳ Ｐゴシック" charset="-128"/>
                        </a:rPr>
                        <a:t>go to absolute coordinate (</a:t>
                      </a:r>
                      <a:r>
                        <a:rPr kumimoji="0" lang="en-US" altLang="x-none" sz="1600" b="0" i="1" u="none" strike="noStrike" cap="none" normalizeH="0" baseline="0">
                          <a:ln>
                            <a:noFill/>
                          </a:ln>
                          <a:solidFill>
                            <a:srgbClr val="0000FF"/>
                          </a:solidFill>
                          <a:effectLst/>
                          <a:latin typeface="Courier" charset="0"/>
                          <a:ea typeface="ＭＳ Ｐゴシック" charset="-128"/>
                        </a:rPr>
                        <a:t>x</a:t>
                      </a:r>
                      <a:r>
                        <a:rPr kumimoji="0" lang="en-US" altLang="x-none" sz="1600" b="0" i="0" u="none" strike="noStrike" cap="none" normalizeH="0" baseline="0">
                          <a:ln>
                            <a:noFill/>
                          </a:ln>
                          <a:solidFill>
                            <a:schemeClr val="tx1"/>
                          </a:solidFill>
                          <a:effectLst/>
                          <a:latin typeface="Verdana" charset="0"/>
                          <a:ea typeface="ＭＳ Ｐゴシック" charset="-128"/>
                        </a:rPr>
                        <a:t>, </a:t>
                      </a:r>
                      <a:r>
                        <a:rPr kumimoji="0" lang="en-US" altLang="x-none" sz="1600" b="0" i="1" u="none" strike="noStrike" cap="none" normalizeH="0" baseline="0">
                          <a:ln>
                            <a:noFill/>
                          </a:ln>
                          <a:solidFill>
                            <a:srgbClr val="0000FF"/>
                          </a:solidFill>
                          <a:effectLst/>
                          <a:latin typeface="Courier" charset="0"/>
                          <a:ea typeface="ＭＳ Ｐゴシック" charset="-128"/>
                        </a:rPr>
                        <a:t>y</a:t>
                      </a:r>
                      <a:r>
                        <a:rPr kumimoji="0" lang="en-US" altLang="x-none" sz="1600" b="0" i="0" u="none" strike="noStrike" cap="none" normalizeH="0" baseline="0">
                          <a:ln>
                            <a:noFill/>
                          </a:ln>
                          <a:solidFill>
                            <a:schemeClr val="tx1"/>
                          </a:solidFill>
                          <a:effectLst/>
                          <a:latin typeface="Verdana" charset="0"/>
                          <a:ea typeface="ＭＳ Ｐゴシック" charset="-128"/>
                        </a:rPr>
                        <a:t>)</a:t>
                      </a:r>
                      <a:endParaRPr kumimoji="0" lang="en-US" altLang="x-none" sz="1600" b="0" i="1" u="none" strike="noStrike" cap="none" normalizeH="0" baseline="0">
                        <a:ln>
                          <a:noFill/>
                        </a:ln>
                        <a:solidFill>
                          <a:srgbClr val="0000FF"/>
                        </a:solidFill>
                        <a:effectLst/>
                        <a:latin typeface="Courier" charset="0"/>
                        <a:ea typeface="ＭＳ Ｐゴシック" charset="-128"/>
                      </a:endParaRP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1000">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FF"/>
                          </a:solidFill>
                          <a:effectLst/>
                          <a:latin typeface="Courier" charset="0"/>
                          <a:ea typeface="ＭＳ Ｐゴシック" charset="-128"/>
                        </a:rPr>
                        <a:t>left(</a:t>
                      </a:r>
                      <a:r>
                        <a:rPr kumimoji="0" lang="en-US" altLang="x-none" sz="1600" b="0" i="1" u="none" strike="noStrike" cap="none" normalizeH="0" baseline="0">
                          <a:ln>
                            <a:noFill/>
                          </a:ln>
                          <a:solidFill>
                            <a:srgbClr val="0000FF"/>
                          </a:solidFill>
                          <a:effectLst/>
                          <a:latin typeface="Courier" charset="0"/>
                          <a:ea typeface="ＭＳ Ｐゴシック" charset="-128"/>
                        </a:rPr>
                        <a:t>d</a:t>
                      </a:r>
                      <a:r>
                        <a:rPr kumimoji="0" lang="en-US" altLang="x-none" sz="1600" b="0" i="0" u="none" strike="noStrike" cap="none" normalizeH="0" baseline="0">
                          <a:ln>
                            <a:noFill/>
                          </a:ln>
                          <a:solidFill>
                            <a:srgbClr val="0000FF"/>
                          </a:solidFill>
                          <a:effectLst/>
                          <a:latin typeface="Courier" charset="0"/>
                          <a:ea typeface="ＭＳ Ｐゴシック" charset="-128"/>
                        </a:rPr>
                        <a:t>)</a:t>
                      </a:r>
                      <a:r>
                        <a:rPr kumimoji="0" lang="en-US" altLang="x-none" sz="1600" b="0" i="0" u="none" strike="noStrike" cap="none" normalizeH="0" baseline="0">
                          <a:ln>
                            <a:noFill/>
                          </a:ln>
                          <a:solidFill>
                            <a:schemeClr val="tx1"/>
                          </a:solidFill>
                          <a:effectLst/>
                          <a:latin typeface="Verdana" charset="0"/>
                          <a:ea typeface="ＭＳ Ｐゴシック" charset="-128"/>
                        </a:rPr>
                        <a:t>, </a:t>
                      </a:r>
                      <a:r>
                        <a:rPr kumimoji="0" lang="en-US" altLang="x-none" sz="1600" b="0" i="0" u="none" strike="noStrike" cap="none" normalizeH="0" baseline="0">
                          <a:ln>
                            <a:noFill/>
                          </a:ln>
                          <a:solidFill>
                            <a:srgbClr val="0000FF"/>
                          </a:solidFill>
                          <a:effectLst/>
                          <a:latin typeface="Courier" charset="0"/>
                          <a:ea typeface="ＭＳ Ｐゴシック" charset="-128"/>
                        </a:rPr>
                        <a:t>right(</a:t>
                      </a:r>
                      <a:r>
                        <a:rPr kumimoji="0" lang="en-US" altLang="x-none" sz="1600" b="0" i="1" u="none" strike="noStrike" cap="none" normalizeH="0" baseline="0">
                          <a:ln>
                            <a:noFill/>
                          </a:ln>
                          <a:solidFill>
                            <a:srgbClr val="0000FF"/>
                          </a:solidFill>
                          <a:effectLst/>
                          <a:latin typeface="Courier" charset="0"/>
                          <a:ea typeface="ＭＳ Ｐゴシック" charset="-128"/>
                        </a:rPr>
                        <a:t>d</a:t>
                      </a:r>
                      <a:r>
                        <a:rPr kumimoji="0" lang="en-US" altLang="x-none" sz="1600" b="0" i="0" u="none" strike="noStrike" cap="none" normalizeH="0" baseline="0">
                          <a:ln>
                            <a:noFill/>
                          </a:ln>
                          <a:solidFill>
                            <a:srgbClr val="0000FF"/>
                          </a:solidFill>
                          <a:effectLst/>
                          <a:latin typeface="Courier" charset="0"/>
                          <a:ea typeface="ＭＳ Ｐゴシック" charset="-128"/>
                        </a:rPr>
                        <a:t>)</a:t>
                      </a: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chemeClr val="tx1"/>
                          </a:solidFill>
                          <a:effectLst/>
                          <a:latin typeface="Verdana" charset="0"/>
                          <a:ea typeface="ＭＳ Ｐゴシック" charset="-128"/>
                        </a:rPr>
                        <a:t>turn left/right by </a:t>
                      </a:r>
                      <a:r>
                        <a:rPr kumimoji="0" lang="en-US" altLang="x-none" sz="1600" b="0" i="1" u="none" strike="noStrike" cap="none" normalizeH="0" baseline="0">
                          <a:ln>
                            <a:noFill/>
                          </a:ln>
                          <a:solidFill>
                            <a:srgbClr val="0000FF"/>
                          </a:solidFill>
                          <a:effectLst/>
                          <a:latin typeface="Courier" charset="0"/>
                          <a:ea typeface="ＭＳ Ｐゴシック" charset="-128"/>
                        </a:rPr>
                        <a:t>d</a:t>
                      </a:r>
                      <a:r>
                        <a:rPr kumimoji="0" lang="en-US" altLang="x-none" sz="1600" b="0" i="0" u="none" strike="noStrike" cap="none" normalizeH="0" baseline="0">
                          <a:ln>
                            <a:noFill/>
                          </a:ln>
                          <a:solidFill>
                            <a:schemeClr val="tx1"/>
                          </a:solidFill>
                          <a:effectLst/>
                          <a:latin typeface="Verdana" charset="0"/>
                          <a:ea typeface="ＭＳ Ｐゴシック" charset="-128"/>
                        </a:rPr>
                        <a:t> degrees</a:t>
                      </a:r>
                      <a:endParaRPr kumimoji="0" lang="en-US" altLang="x-none" sz="1600" b="0" i="1" u="none" strike="noStrike" cap="none" normalizeH="0" baseline="0">
                        <a:ln>
                          <a:noFill/>
                        </a:ln>
                        <a:solidFill>
                          <a:srgbClr val="0000FF"/>
                        </a:solidFill>
                        <a:effectLst/>
                        <a:latin typeface="Courier" charset="0"/>
                        <a:ea typeface="ＭＳ Ｐゴシック" charset="-128"/>
                      </a:endParaRP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1000">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FF"/>
                          </a:solidFill>
                          <a:effectLst/>
                          <a:latin typeface="Courier" charset="0"/>
                          <a:ea typeface="ＭＳ Ｐゴシック" charset="-128"/>
                        </a:rPr>
                        <a:t>setheading(</a:t>
                      </a:r>
                      <a:r>
                        <a:rPr kumimoji="0" lang="en-US" altLang="x-none" sz="1600" b="0" i="1" u="none" strike="noStrike" cap="none" normalizeH="0" baseline="0">
                          <a:ln>
                            <a:noFill/>
                          </a:ln>
                          <a:solidFill>
                            <a:srgbClr val="0000FF"/>
                          </a:solidFill>
                          <a:effectLst/>
                          <a:latin typeface="Courier" charset="0"/>
                          <a:ea typeface="ＭＳ Ｐゴシック" charset="-128"/>
                        </a:rPr>
                        <a:t>a</a:t>
                      </a:r>
                      <a:r>
                        <a:rPr kumimoji="0" lang="en-US" altLang="x-none" sz="1600" b="0" i="0" u="none" strike="noStrike" cap="none" normalizeH="0" baseline="0">
                          <a:ln>
                            <a:noFill/>
                          </a:ln>
                          <a:solidFill>
                            <a:srgbClr val="0000FF"/>
                          </a:solidFill>
                          <a:effectLst/>
                          <a:latin typeface="Courier" charset="0"/>
                          <a:ea typeface="ＭＳ Ｐゴシック" charset="-128"/>
                        </a:rPr>
                        <a:t>)</a:t>
                      </a: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chemeClr val="tx1"/>
                          </a:solidFill>
                          <a:effectLst/>
                          <a:latin typeface="Verdana" charset="0"/>
                          <a:ea typeface="ＭＳ Ｐゴシック" charset="-128"/>
                        </a:rPr>
                        <a:t>turn to face angle </a:t>
                      </a:r>
                      <a:r>
                        <a:rPr kumimoji="0" lang="en-US" altLang="x-none" sz="1600" b="0" i="1" u="none" strike="noStrike" cap="none" normalizeH="0" baseline="0">
                          <a:ln>
                            <a:noFill/>
                          </a:ln>
                          <a:solidFill>
                            <a:srgbClr val="0000FF"/>
                          </a:solidFill>
                          <a:effectLst/>
                          <a:latin typeface="Courier" charset="0"/>
                          <a:ea typeface="ＭＳ Ｐゴシック" charset="-128"/>
                        </a:rPr>
                        <a:t>a</a:t>
                      </a:r>
                      <a:r>
                        <a:rPr kumimoji="0" lang="en-US" altLang="x-none" sz="1600" b="0" i="0" u="none" strike="noStrike" cap="none" normalizeH="0" baseline="0">
                          <a:ln>
                            <a:noFill/>
                          </a:ln>
                          <a:solidFill>
                            <a:schemeClr val="tx1"/>
                          </a:solidFill>
                          <a:effectLst/>
                          <a:latin typeface="Verdana" charset="0"/>
                          <a:ea typeface="ＭＳ Ｐゴシック" charset="-128"/>
                        </a:rPr>
                        <a:t> (default: 0°is east)</a:t>
                      </a: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33925">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FF"/>
                          </a:solidFill>
                          <a:effectLst/>
                          <a:latin typeface="Courier" charset="0"/>
                          <a:ea typeface="ＭＳ Ｐゴシック" charset="-128"/>
                        </a:rPr>
                        <a:t>circle(</a:t>
                      </a:r>
                      <a:r>
                        <a:rPr kumimoji="0" lang="en-US" altLang="x-none" sz="1600" b="0" i="1" u="none" strike="noStrike" cap="none" normalizeH="0" baseline="0">
                          <a:ln>
                            <a:noFill/>
                          </a:ln>
                          <a:solidFill>
                            <a:srgbClr val="0000FF"/>
                          </a:solidFill>
                          <a:effectLst/>
                          <a:latin typeface="Courier" charset="0"/>
                          <a:ea typeface="ＭＳ Ｐゴシック" charset="-128"/>
                        </a:rPr>
                        <a:t>r</a:t>
                      </a:r>
                      <a:r>
                        <a:rPr kumimoji="0" lang="en-US" altLang="x-none" sz="1600" b="0" i="0" u="none" strike="noStrike" cap="none" normalizeH="0" baseline="0">
                          <a:ln>
                            <a:noFill/>
                          </a:ln>
                          <a:solidFill>
                            <a:srgbClr val="0000FF"/>
                          </a:solidFill>
                          <a:effectLst/>
                          <a:latin typeface="Courier" charset="0"/>
                          <a:ea typeface="ＭＳ Ｐゴシック" charset="-128"/>
                        </a:rPr>
                        <a:t>)</a:t>
                      </a: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chemeClr val="tx1"/>
                          </a:solidFill>
                          <a:effectLst/>
                          <a:latin typeface="Verdana" charset="0"/>
                          <a:ea typeface="ＭＳ Ｐゴシック" charset="-128"/>
                        </a:rPr>
                        <a:t>walk in a circle of radius </a:t>
                      </a:r>
                      <a:r>
                        <a:rPr kumimoji="0" lang="en-US" altLang="x-none" sz="1600" b="0" i="1" u="none" strike="noStrike" cap="none" normalizeH="0" baseline="0">
                          <a:ln>
                            <a:noFill/>
                          </a:ln>
                          <a:solidFill>
                            <a:srgbClr val="0000FF"/>
                          </a:solidFill>
                          <a:effectLst/>
                          <a:latin typeface="Courier" charset="0"/>
                          <a:ea typeface="ＭＳ Ｐゴシック" charset="-128"/>
                        </a:rPr>
                        <a:t>r</a:t>
                      </a:r>
                      <a:r>
                        <a:rPr kumimoji="0" lang="en-US" altLang="x-none" sz="1600" b="0" i="0" u="none" strike="noStrike" cap="none" normalizeH="0" baseline="0">
                          <a:ln>
                            <a:noFill/>
                          </a:ln>
                          <a:solidFill>
                            <a:schemeClr val="tx1"/>
                          </a:solidFill>
                          <a:effectLst/>
                          <a:latin typeface="Verdana" charset="0"/>
                          <a:ea typeface="ＭＳ Ｐゴシック" charset="-128"/>
                        </a:rPr>
                        <a:t> pixels</a:t>
                      </a:r>
                      <a:r>
                        <a:rPr kumimoji="0" lang="en-AU" altLang="x-none" sz="1600" b="0" i="0" u="none" strike="noStrike" cap="none" normalizeH="0" baseline="0">
                          <a:ln>
                            <a:noFill/>
                          </a:ln>
                          <a:solidFill>
                            <a:schemeClr val="tx1"/>
                          </a:solidFill>
                          <a:effectLst/>
                          <a:latin typeface="Verdana" charset="0"/>
                          <a:ea typeface="ＭＳ Ｐゴシック" charset="-128"/>
                        </a:rPr>
                        <a:t> (by turning</a:t>
                      </a:r>
                      <a:r>
                        <a:rPr kumimoji="0" lang="en-US" altLang="ja-JP" sz="1600" b="0" i="0" u="none" strike="noStrike" cap="none" normalizeH="0" baseline="0">
                          <a:ln>
                            <a:noFill/>
                          </a:ln>
                          <a:solidFill>
                            <a:schemeClr val="tx1"/>
                          </a:solidFill>
                          <a:effectLst/>
                          <a:latin typeface="Verdana" charset="0"/>
                          <a:ea typeface="ＭＳ Ｐゴシック" charset="-128"/>
                        </a:rPr>
                        <a:t> left, i.e., anti-clockwise)</a:t>
                      </a:r>
                      <a:endParaRPr kumimoji="0" lang="en-US" altLang="x-none" sz="1600" b="0" i="0" u="none" strike="noStrike" cap="none" normalizeH="0" baseline="0">
                        <a:ln>
                          <a:noFill/>
                        </a:ln>
                        <a:solidFill>
                          <a:srgbClr val="0000FF"/>
                        </a:solidFill>
                        <a:effectLst/>
                        <a:latin typeface="Courier" charset="0"/>
                        <a:ea typeface="ＭＳ Ｐゴシック" charset="-128"/>
                      </a:endParaRP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18106">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FF"/>
                          </a:solidFill>
                          <a:effectLst/>
                          <a:latin typeface="Courier" charset="0"/>
                          <a:ea typeface="ＭＳ Ｐゴシック" charset="-128"/>
                        </a:rPr>
                        <a:t>dot(</a:t>
                      </a:r>
                      <a:r>
                        <a:rPr kumimoji="0" lang="en-US" altLang="x-none" sz="1600" b="0" i="1" u="none" strike="noStrike" cap="none" normalizeH="0" baseline="0">
                          <a:ln>
                            <a:noFill/>
                          </a:ln>
                          <a:solidFill>
                            <a:srgbClr val="0000FF"/>
                          </a:solidFill>
                          <a:effectLst/>
                          <a:latin typeface="Courier" charset="0"/>
                          <a:ea typeface="ＭＳ Ｐゴシック" charset="-128"/>
                        </a:rPr>
                        <a:t>d</a:t>
                      </a:r>
                      <a:r>
                        <a:rPr kumimoji="0" lang="en-US" altLang="x-none" sz="1600" b="0" i="0" u="none" strike="noStrike" cap="none" normalizeH="0" baseline="0">
                          <a:ln>
                            <a:noFill/>
                          </a:ln>
                          <a:solidFill>
                            <a:srgbClr val="0000FF"/>
                          </a:solidFill>
                          <a:effectLst/>
                          <a:latin typeface="Courier" charset="0"/>
                          <a:ea typeface="ＭＳ Ｐゴシック" charset="-128"/>
                        </a:rPr>
                        <a:t>)</a:t>
                      </a: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00"/>
                          </a:solidFill>
                          <a:effectLst/>
                          <a:latin typeface="Verdana" charset="0"/>
                          <a:ea typeface="ＭＳ Ｐゴシック" charset="-128"/>
                        </a:rPr>
                        <a:t>draw a dot of diameter </a:t>
                      </a:r>
                      <a:r>
                        <a:rPr kumimoji="0" lang="en-US" altLang="x-none" sz="1600" b="0" i="0" u="none" strike="noStrike" cap="none" normalizeH="0" baseline="0">
                          <a:ln>
                            <a:noFill/>
                          </a:ln>
                          <a:solidFill>
                            <a:srgbClr val="0000FF"/>
                          </a:solidFill>
                          <a:effectLst/>
                          <a:latin typeface="Courier" charset="0"/>
                          <a:ea typeface="ＭＳ Ｐゴシック" charset="-128"/>
                        </a:rPr>
                        <a:t>d</a:t>
                      </a:r>
                      <a:r>
                        <a:rPr kumimoji="0" lang="en-US" altLang="x-none" sz="1600" b="0" i="0" u="none" strike="noStrike" cap="none" normalizeH="0" baseline="0">
                          <a:ln>
                            <a:noFill/>
                          </a:ln>
                          <a:solidFill>
                            <a:schemeClr val="tx1"/>
                          </a:solidFill>
                          <a:effectLst/>
                          <a:latin typeface="Verdana" charset="0"/>
                          <a:ea typeface="ＭＳ Ｐゴシック" charset="-128"/>
                        </a:rPr>
                        <a:t> pixels at the current position (even if the pen is up)</a:t>
                      </a:r>
                    </a:p>
                  </a:txBody>
                  <a:tcPr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639763">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FF"/>
                          </a:solidFill>
                          <a:effectLst/>
                          <a:latin typeface="Courier" charset="0"/>
                          <a:ea typeface="ＭＳ Ｐゴシック" charset="-128"/>
                        </a:rPr>
                        <a:t>begin_fill() </a:t>
                      </a:r>
                      <a:r>
                        <a:rPr kumimoji="0" lang="en-US" altLang="x-none" sz="1600" b="0" i="0" u="none" strike="noStrike" cap="none" normalizeH="0" baseline="0">
                          <a:ln>
                            <a:noFill/>
                          </a:ln>
                          <a:solidFill>
                            <a:schemeClr val="tx1"/>
                          </a:solidFill>
                          <a:effectLst/>
                          <a:latin typeface="Verdana" charset="0"/>
                          <a:ea typeface="ＭＳ Ｐゴシック" charset="-128"/>
                        </a:rPr>
                        <a:t>… </a:t>
                      </a:r>
                      <a:r>
                        <a:rPr kumimoji="0" lang="en-US" altLang="x-none" sz="1600" b="0" i="0" u="none" strike="noStrike" cap="none" normalizeH="0" baseline="0">
                          <a:ln>
                            <a:noFill/>
                          </a:ln>
                          <a:solidFill>
                            <a:srgbClr val="0000FF"/>
                          </a:solidFill>
                          <a:effectLst/>
                          <a:latin typeface="Courier" charset="0"/>
                          <a:ea typeface="ＭＳ Ｐゴシック" charset="-128"/>
                        </a:rPr>
                        <a:t> end_fill()</a:t>
                      </a:r>
                    </a:p>
                  </a:txBody>
                  <a:tcPr marL="87490" marR="87490"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chemeClr val="tx1"/>
                          </a:solidFill>
                          <a:effectLst/>
                          <a:latin typeface="Verdana" charset="0"/>
                          <a:ea typeface="ＭＳ Ｐゴシック" charset="-128"/>
                        </a:rPr>
                        <a:t>fill the shape drawn between these two statements with the current colour</a:t>
                      </a:r>
                    </a:p>
                  </a:txBody>
                  <a:tcPr marL="87490" marR="87490"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427038">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FF"/>
                          </a:solidFill>
                          <a:effectLst/>
                          <a:latin typeface="Courier" charset="0"/>
                          <a:ea typeface="ＭＳ Ｐゴシック" charset="-128"/>
                        </a:rPr>
                        <a:t>color(</a:t>
                      </a:r>
                      <a:r>
                        <a:rPr kumimoji="0" lang="en-US" altLang="x-none" sz="1600" b="0" i="1" u="none" strike="noStrike" cap="none" normalizeH="0" baseline="0">
                          <a:ln>
                            <a:noFill/>
                          </a:ln>
                          <a:solidFill>
                            <a:srgbClr val="0000FF"/>
                          </a:solidFill>
                          <a:effectLst/>
                          <a:latin typeface="Courier" charset="0"/>
                          <a:ea typeface="ＭＳ Ｐゴシック" charset="-128"/>
                        </a:rPr>
                        <a:t>c</a:t>
                      </a:r>
                      <a:r>
                        <a:rPr kumimoji="0" lang="en-US" altLang="x-none" sz="1600" b="0" i="0" u="none" strike="noStrike" cap="none" normalizeH="0" baseline="0">
                          <a:ln>
                            <a:noFill/>
                          </a:ln>
                          <a:solidFill>
                            <a:srgbClr val="0000FF"/>
                          </a:solidFill>
                          <a:effectLst/>
                          <a:latin typeface="Courier" charset="0"/>
                          <a:ea typeface="ＭＳ Ｐゴシック" charset="-128"/>
                        </a:rPr>
                        <a:t>)</a:t>
                      </a:r>
                    </a:p>
                  </a:txBody>
                  <a:tcPr marL="87490" marR="87490"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chemeClr val="tx1"/>
                          </a:solidFill>
                          <a:effectLst/>
                          <a:latin typeface="Verdana" charset="0"/>
                          <a:ea typeface="ＭＳ Ｐゴシック" charset="-128"/>
                        </a:rPr>
                        <a:t>set the pen colour to </a:t>
                      </a:r>
                      <a:r>
                        <a:rPr kumimoji="0" lang="en-US" altLang="x-none" sz="1600" b="0" i="1" u="none" strike="noStrike" cap="none" normalizeH="0" baseline="0">
                          <a:ln>
                            <a:noFill/>
                          </a:ln>
                          <a:solidFill>
                            <a:srgbClr val="0000FF"/>
                          </a:solidFill>
                          <a:effectLst/>
                          <a:latin typeface="Courier" charset="0"/>
                          <a:ea typeface="ＭＳ Ｐゴシック" charset="-128"/>
                        </a:rPr>
                        <a:t>c</a:t>
                      </a:r>
                      <a:r>
                        <a:rPr kumimoji="0" lang="en-US" altLang="x-none" sz="1600" b="0" i="0" u="none" strike="noStrike" cap="none" normalizeH="0" baseline="0">
                          <a:ln>
                            <a:noFill/>
                          </a:ln>
                          <a:solidFill>
                            <a:schemeClr val="tx1"/>
                          </a:solidFill>
                          <a:effectLst/>
                          <a:latin typeface="Verdana" charset="0"/>
                          <a:ea typeface="ＭＳ Ｐゴシック" charset="-128"/>
                        </a:rPr>
                        <a:t> (</a:t>
                      </a:r>
                      <a:r>
                        <a:rPr kumimoji="0" lang="en-US" altLang="x-none" sz="1600" b="0" i="1" u="none" strike="noStrike" cap="none" normalizeH="0" baseline="0">
                          <a:ln>
                            <a:noFill/>
                          </a:ln>
                          <a:solidFill>
                            <a:srgbClr val="0000FF"/>
                          </a:solidFill>
                          <a:effectLst/>
                          <a:latin typeface="Courier" charset="0"/>
                          <a:ea typeface="ＭＳ Ｐゴシック" charset="-128"/>
                        </a:rPr>
                        <a:t>c</a:t>
                      </a:r>
                      <a:r>
                        <a:rPr kumimoji="0" lang="en-US" altLang="x-none" sz="1600" b="0" i="0" u="none" strike="noStrike" cap="none" normalizeH="0" baseline="0">
                          <a:ln>
                            <a:noFill/>
                          </a:ln>
                          <a:solidFill>
                            <a:schemeClr val="tx1"/>
                          </a:solidFill>
                          <a:effectLst/>
                          <a:latin typeface="Verdana" charset="0"/>
                          <a:ea typeface="ＭＳ Ｐゴシック" charset="-128"/>
                        </a:rPr>
                        <a:t> can be a string)</a:t>
                      </a:r>
                    </a:p>
                  </a:txBody>
                  <a:tcPr marL="87490" marR="87490"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639763">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rgbClr val="0000FF"/>
                          </a:solidFill>
                          <a:effectLst/>
                          <a:latin typeface="Courier" charset="0"/>
                          <a:ea typeface="ＭＳ Ｐゴシック" charset="-128"/>
                        </a:rPr>
                        <a:t>hideturtle()</a:t>
                      </a:r>
                      <a:r>
                        <a:rPr kumimoji="0" lang="en-US" altLang="x-none" sz="1600" b="0" i="0" u="none" strike="noStrike" cap="none" normalizeH="0" baseline="0">
                          <a:ln>
                            <a:noFill/>
                          </a:ln>
                          <a:solidFill>
                            <a:schemeClr val="tx1"/>
                          </a:solidFill>
                          <a:effectLst/>
                          <a:latin typeface="Verdana" charset="0"/>
                          <a:ea typeface="ＭＳ Ｐゴシック" charset="-128"/>
                        </a:rPr>
                        <a:t>, </a:t>
                      </a:r>
                      <a:r>
                        <a:rPr kumimoji="0" lang="en-US" altLang="x-none" sz="1600" b="0" i="0" u="none" strike="noStrike" cap="none" normalizeH="0" baseline="0">
                          <a:ln>
                            <a:noFill/>
                          </a:ln>
                          <a:solidFill>
                            <a:srgbClr val="0000FF"/>
                          </a:solidFill>
                          <a:effectLst/>
                          <a:latin typeface="Courier" charset="0"/>
                          <a:ea typeface="ＭＳ Ｐゴシック" charset="-128"/>
                        </a:rPr>
                        <a:t> showturtle()</a:t>
                      </a:r>
                    </a:p>
                  </a:txBody>
                  <a:tcPr marL="87490" marR="87490"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5000"/>
                        </a:spcBef>
                        <a:buClr>
                          <a:schemeClr val="tx2"/>
                        </a:buClr>
                        <a:buSzPct val="75000"/>
                        <a:buFont typeface="Verdana" charset="0"/>
                        <a:defRPr>
                          <a:solidFill>
                            <a:schemeClr val="tx1"/>
                          </a:solidFill>
                          <a:latin typeface="Verdana" charset="0"/>
                          <a:ea typeface="ＭＳ Ｐゴシック" charset="-128"/>
                          <a:cs typeface="Verdana" charset="0"/>
                        </a:defRPr>
                      </a:lvl1pPr>
                      <a:lvl2pPr marL="742950" indent="-285750" eaLnBrk="0" hangingPunct="0">
                        <a:spcBef>
                          <a:spcPct val="25000"/>
                        </a:spcBef>
                        <a:buClr>
                          <a:schemeClr val="accent2"/>
                        </a:buClr>
                        <a:buSzPct val="75000"/>
                        <a:buFont typeface="Verdana" charset="0"/>
                        <a:defRPr sz="1600">
                          <a:solidFill>
                            <a:schemeClr val="tx1"/>
                          </a:solidFill>
                          <a:latin typeface="Verdana" charset="0"/>
                          <a:ea typeface="Verdana" charset="0"/>
                          <a:cs typeface="Verdana" charset="0"/>
                        </a:defRPr>
                      </a:lvl2pPr>
                      <a:lvl3pPr marL="1143000" indent="-228600" eaLnBrk="0" hangingPunct="0">
                        <a:spcBef>
                          <a:spcPct val="25000"/>
                        </a:spcBef>
                        <a:buClr>
                          <a:schemeClr val="tx2"/>
                        </a:buClr>
                        <a:buSzPct val="75000"/>
                        <a:buFont typeface="Verdana" charset="0"/>
                        <a:defRPr sz="1400">
                          <a:solidFill>
                            <a:schemeClr val="tx1"/>
                          </a:solidFill>
                          <a:latin typeface="Verdana" charset="0"/>
                          <a:ea typeface="Verdana" charset="0"/>
                          <a:cs typeface="Verdana" charset="0"/>
                        </a:defRPr>
                      </a:lvl3pPr>
                      <a:lvl4pPr marL="1600200" indent="-228600" eaLnBrk="0" hangingPunct="0">
                        <a:spcBef>
                          <a:spcPct val="20000"/>
                        </a:spcBef>
                        <a:buClr>
                          <a:schemeClr val="accent2"/>
                        </a:buClr>
                        <a:buSzPct val="75000"/>
                        <a:buFont typeface="Verdana" charset="0"/>
                        <a:defRPr sz="1400">
                          <a:solidFill>
                            <a:schemeClr val="tx1"/>
                          </a:solidFill>
                          <a:latin typeface="Verdana" charset="0"/>
                          <a:ea typeface="ＭＳ Ｐゴシック" charset="-128"/>
                          <a:cs typeface="ＭＳ Ｐゴシック" charset="-128"/>
                        </a:defRPr>
                      </a:lvl4pPr>
                      <a:lvl5pPr marL="2057400" indent="-228600" eaLnBrk="0" hangingPunct="0">
                        <a:spcBef>
                          <a:spcPct val="20000"/>
                        </a:spcBef>
                        <a:buClr>
                          <a:schemeClr val="tx2"/>
                        </a:buClr>
                        <a:buSzPct val="75000"/>
                        <a:buFont typeface="Verdana" charset="0"/>
                        <a:defRPr sz="1400">
                          <a:solidFill>
                            <a:schemeClr val="tx1"/>
                          </a:solidFill>
                          <a:latin typeface="Verdana" charset="0"/>
                          <a:ea typeface="ＭＳ Ｐゴシック" charset="-128"/>
                        </a:defRPr>
                      </a:lvl5pPr>
                      <a:lvl6pPr marL="25146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6pPr>
                      <a:lvl7pPr marL="29718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7pPr>
                      <a:lvl8pPr marL="34290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8pPr>
                      <a:lvl9pPr marL="3886200" indent="-228600" eaLnBrk="0" fontAlgn="base" hangingPunct="0">
                        <a:spcBef>
                          <a:spcPct val="20000"/>
                        </a:spcBef>
                        <a:spcAft>
                          <a:spcPct val="0"/>
                        </a:spcAft>
                        <a:buClr>
                          <a:schemeClr val="tx2"/>
                        </a:buClr>
                        <a:buSzPct val="75000"/>
                        <a:buFont typeface="Verdana" charset="0"/>
                        <a:defRPr sz="14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Verdana" charset="0"/>
                        <a:buNone/>
                        <a:tabLst/>
                      </a:pPr>
                      <a:r>
                        <a:rPr kumimoji="0" lang="en-US" altLang="x-none" sz="1600" b="0" i="0" u="none" strike="noStrike" cap="none" normalizeH="0" baseline="0">
                          <a:ln>
                            <a:noFill/>
                          </a:ln>
                          <a:solidFill>
                            <a:schemeClr val="tx1"/>
                          </a:solidFill>
                          <a:effectLst/>
                          <a:latin typeface="Verdana" charset="0"/>
                          <a:ea typeface="ＭＳ Ｐゴシック" charset="-128"/>
                        </a:rPr>
                        <a:t>make the turtle invisible/visible</a:t>
                      </a:r>
                    </a:p>
                  </a:txBody>
                  <a:tcPr marL="87490" marR="87490" marT="45735" marB="45735" horzOverflow="overflow">
                    <a:lnL w="12700" cap="flat" cmpd="sng" algn="ctr">
                      <a:solidFill>
                        <a:srgbClr val="103566"/>
                      </a:solidFill>
                      <a:prstDash val="solid"/>
                      <a:round/>
                      <a:headEnd type="none" w="med" len="med"/>
                      <a:tailEnd type="none" w="med" len="med"/>
                    </a:lnL>
                    <a:lnR w="12700" cap="flat" cmpd="sng" algn="ctr">
                      <a:solidFill>
                        <a:srgbClr val="103566"/>
                      </a:solidFill>
                      <a:prstDash val="solid"/>
                      <a:round/>
                      <a:headEnd type="none" w="med" len="med"/>
                      <a:tailEnd type="none" w="med" len="med"/>
                    </a:lnR>
                    <a:lnT w="12700" cap="flat" cmpd="sng" algn="ctr">
                      <a:solidFill>
                        <a:srgbClr val="103566"/>
                      </a:solidFill>
                      <a:prstDash val="solid"/>
                      <a:round/>
                      <a:headEnd type="none" w="med" len="med"/>
                      <a:tailEnd type="none" w="med" len="med"/>
                    </a:lnT>
                    <a:lnB w="12700" cap="flat" cmpd="sng" algn="ctr">
                      <a:solidFill>
                        <a:srgbClr val="1035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584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Drawing complex pictures</a:t>
            </a:r>
          </a:p>
        </p:txBody>
      </p:sp>
      <p:sp>
        <p:nvSpPr>
          <p:cNvPr id="5" name="Content Placeholder 4"/>
          <p:cNvSpPr>
            <a:spLocks noGrp="1"/>
          </p:cNvSpPr>
          <p:nvPr>
            <p:ph sz="half" idx="1"/>
          </p:nvPr>
        </p:nvSpPr>
        <p:spPr/>
        <p:txBody>
          <a:bodyPr/>
          <a:lstStyle/>
          <a:p>
            <a:r>
              <a:rPr lang="en-US"/>
              <a:t>By combining our abilities to draw simple shapes, choose random values, and repeat actions multiple times, we can start to draw complex patterns by telling the computer how to move the pen around the canvas</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6353175" y="1740110"/>
            <a:ext cx="5709055" cy="3764337"/>
          </a:xfr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75447" y="3158958"/>
            <a:ext cx="2941721" cy="2642563"/>
          </a:xfrm>
          <a:prstGeom prst="rect">
            <a:avLst/>
          </a:prstGeom>
        </p:spPr>
      </p:pic>
      <p:sp>
        <p:nvSpPr>
          <p:cNvPr id="6" name="Rectangle 14"/>
          <p:cNvSpPr>
            <a:spLocks noChangeArrowheads="1"/>
          </p:cNvSpPr>
          <p:nvPr/>
        </p:nvSpPr>
        <p:spPr bwMode="auto">
          <a:xfrm>
            <a:off x="423106" y="6137276"/>
            <a:ext cx="10826420" cy="468062"/>
          </a:xfrm>
          <a:prstGeom prst="rect">
            <a:avLst/>
          </a:prstGeom>
          <a:noFill/>
          <a:ln>
            <a:noFill/>
          </a:ln>
        </p:spPr>
        <p:txBody>
          <a:bodyPr/>
          <a:lstStyle>
            <a:lvl1pPr marL="342900" indent="-342900"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spcBef>
                <a:spcPct val="20000"/>
              </a:spcBef>
              <a:buClr>
                <a:schemeClr val="tx2"/>
              </a:buClr>
              <a:buSzPct val="75000"/>
              <a:buFont typeface="Verdana" charset="0"/>
              <a:buNone/>
            </a:pPr>
            <a:r>
              <a:rPr lang="en-US" altLang="x-none" sz="1800">
                <a:solidFill>
                  <a:srgbClr val="7030A0"/>
                </a:solidFill>
              </a:rPr>
              <a:t>Demonstration files:</a:t>
            </a:r>
            <a:r>
              <a:rPr lang="en-US" altLang="x-none" sz="1800">
                <a:solidFill>
                  <a:srgbClr val="7030A0"/>
                </a:solidFill>
                <a:latin typeface="Courier" charset="0"/>
              </a:rPr>
              <a:t> random_Scrabble.py, shooting_gallery.py</a:t>
            </a:r>
            <a:endParaRPr lang="en-US" altLang="x-none" sz="1800">
              <a:solidFill>
                <a:srgbClr val="7030A0"/>
              </a:solidFill>
            </a:endParaRPr>
          </a:p>
        </p:txBody>
      </p:sp>
    </p:spTree>
    <p:extLst>
      <p:ext uri="{BB962C8B-B14F-4D97-AF65-F5344CB8AC3E}">
        <p14:creationId xmlns:p14="http://schemas.microsoft.com/office/powerpoint/2010/main" val="22770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tLang="x-none">
                <a:ea typeface="ＭＳ Ｐゴシック" charset="-128"/>
                <a:cs typeface="Verdana" charset="0"/>
              </a:rPr>
              <a:t>Homework</a:t>
            </a:r>
          </a:p>
        </p:txBody>
      </p:sp>
      <p:sp>
        <p:nvSpPr>
          <p:cNvPr id="41986" name="Rectangle 3"/>
          <p:cNvSpPr>
            <a:spLocks noGrp="1" noChangeArrowheads="1"/>
          </p:cNvSpPr>
          <p:nvPr>
            <p:ph idx="1"/>
          </p:nvPr>
        </p:nvSpPr>
        <p:spPr/>
        <p:txBody>
          <a:bodyPr/>
          <a:lstStyle/>
          <a:p>
            <a:r>
              <a:rPr lang="en-AU" altLang="x-none">
                <a:ea typeface="ＭＳ Ｐゴシック" charset="-128"/>
                <a:cs typeface="Verdana" charset="0"/>
              </a:rPr>
              <a:t>Complete any of this topic’</a:t>
            </a:r>
            <a:r>
              <a:rPr lang="en-AU" altLang="ja-JP">
                <a:ea typeface="ＭＳ Ｐゴシック" charset="-128"/>
                <a:cs typeface="Verdana" charset="0"/>
              </a:rPr>
              <a:t>s workshop exercises you don’t do in class</a:t>
            </a:r>
          </a:p>
          <a:p>
            <a:r>
              <a:rPr lang="en-AU" altLang="x-none">
                <a:ea typeface="ＭＳ Ｐゴシック" charset="-128"/>
                <a:cs typeface="Verdana" charset="0"/>
              </a:rPr>
              <a:t>Don</a:t>
            </a:r>
            <a:r>
              <a:rPr lang="en-AU" altLang="en-US">
                <a:ea typeface="ＭＳ Ｐゴシック" charset="-128"/>
                <a:cs typeface="Verdana" charset="0"/>
              </a:rPr>
              <a:t>’</a:t>
            </a:r>
            <a:r>
              <a:rPr lang="en-AU" altLang="x-none">
                <a:ea typeface="ＭＳ Ｐゴシック" charset="-128"/>
                <a:cs typeface="Verdana" charset="0"/>
              </a:rPr>
              <a:t>t forget to do the first</a:t>
            </a:r>
            <a:r>
              <a:rPr lang="en-AU" altLang="ja-JP">
                <a:ea typeface="ＭＳ Ｐゴシック" charset="-128"/>
                <a:cs typeface="Verdana" charset="0"/>
              </a:rPr>
              <a:t> online test in Blackboard under Assessment (worth a whopping 2%!)</a:t>
            </a:r>
            <a:endParaRPr lang="en-US" altLang="ja-JP">
              <a:ea typeface="ＭＳ Ｐゴシック" charset="-128"/>
              <a:cs typeface="Verdana" charset="0"/>
            </a:endParaRPr>
          </a:p>
          <a:p>
            <a:r>
              <a:rPr lang="en-US" altLang="x-none">
                <a:ea typeface="ＭＳ Ｐゴシック" charset="-128"/>
                <a:cs typeface="Verdana" charset="0"/>
              </a:rPr>
              <a:t>Before next week’</a:t>
            </a:r>
            <a:r>
              <a:rPr lang="en-US" altLang="ja-JP">
                <a:ea typeface="ＭＳ Ｐゴシック" charset="-128"/>
                <a:cs typeface="Verdana" charset="0"/>
              </a:rPr>
              <a:t>s lecture read about function definitions in Python</a:t>
            </a:r>
            <a:endParaRPr lang="en-US" altLang="x-none">
              <a:ea typeface="Verdana" charset="0"/>
            </a:endParaRPr>
          </a:p>
        </p:txBody>
      </p:sp>
      <p:sp>
        <p:nvSpPr>
          <p:cNvPr id="41987" name="Rectangle 1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CA6E9567-8F18-D244-AB9C-9926BF126B70}" type="slidenum">
              <a:rPr lang="en-US" altLang="x-none" sz="1400">
                <a:solidFill>
                  <a:srgbClr val="103566"/>
                </a:solidFill>
                <a:latin typeface="Arial" charset="0"/>
              </a:rPr>
              <a:pPr eaLnBrk="1" hangingPunct="1"/>
              <a:t>27</a:t>
            </a:fld>
            <a:endParaRPr lang="en-US" altLang="x-none" sz="1400">
              <a:solidFill>
                <a:srgbClr val="103566"/>
              </a:solidFill>
              <a:latin typeface="Arial" charset="0"/>
            </a:endParaRPr>
          </a:p>
        </p:txBody>
      </p:sp>
    </p:spTree>
    <p:extLst>
      <p:ext uri="{BB962C8B-B14F-4D97-AF65-F5344CB8AC3E}">
        <p14:creationId xmlns:p14="http://schemas.microsoft.com/office/powerpoint/2010/main" val="92140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x-none">
                <a:ea typeface="ＭＳ Ｐゴシック" charset="-128"/>
                <a:cs typeface="Verdana" charset="0"/>
              </a:rPr>
              <a:t>Assessment</a:t>
            </a:r>
          </a:p>
        </p:txBody>
      </p:sp>
      <p:sp>
        <p:nvSpPr>
          <p:cNvPr id="18434" name="Content Placeholder 2"/>
          <p:cNvSpPr>
            <a:spLocks noGrp="1"/>
          </p:cNvSpPr>
          <p:nvPr>
            <p:ph sz="half" idx="1"/>
          </p:nvPr>
        </p:nvSpPr>
        <p:spPr/>
        <p:txBody>
          <a:bodyPr>
            <a:normAutofit lnSpcReduction="10000"/>
          </a:bodyPr>
          <a:lstStyle/>
          <a:p>
            <a:r>
              <a:rPr lang="en-US" altLang="x-none" dirty="0">
                <a:ea typeface="Verdana" charset="0"/>
              </a:rPr>
              <a:t>Weekly tests start appearing </a:t>
            </a:r>
            <a:r>
              <a:rPr lang="en-US" altLang="x-none" b="1" dirty="0">
                <a:ea typeface="Verdana" charset="0"/>
              </a:rPr>
              <a:t>this week</a:t>
            </a:r>
            <a:r>
              <a:rPr lang="en-US" altLang="x-none" dirty="0">
                <a:ea typeface="Verdana" charset="0"/>
              </a:rPr>
              <a:t> on Blackboard under Assessment</a:t>
            </a:r>
          </a:p>
          <a:p>
            <a:pPr lvl="1"/>
            <a:r>
              <a:rPr lang="en-US" altLang="x-none" dirty="0">
                <a:ea typeface="Verdana" charset="0"/>
              </a:rPr>
              <a:t>They will appear each Monday afternoon and must be submitted </a:t>
            </a:r>
            <a:r>
              <a:rPr lang="en-US" altLang="x-none">
                <a:ea typeface="Verdana" charset="0"/>
              </a:rPr>
              <a:t>by </a:t>
            </a:r>
            <a:r>
              <a:rPr lang="en-US" altLang="x-none" b="1">
                <a:ea typeface="Verdana" charset="0"/>
              </a:rPr>
              <a:t>Sunday </a:t>
            </a:r>
            <a:r>
              <a:rPr lang="en-US" altLang="x-none" b="1" dirty="0">
                <a:ea typeface="Verdana" charset="0"/>
              </a:rPr>
              <a:t>at 11:59pm</a:t>
            </a:r>
            <a:endParaRPr lang="en-US" altLang="x-none" dirty="0">
              <a:ea typeface="Verdana" charset="0"/>
            </a:endParaRPr>
          </a:p>
          <a:p>
            <a:pPr lvl="1"/>
            <a:r>
              <a:rPr lang="en-US" altLang="x-none" dirty="0">
                <a:ea typeface="Verdana" charset="0"/>
              </a:rPr>
              <a:t>Remember, there</a:t>
            </a:r>
            <a:r>
              <a:rPr lang="en-AU" altLang="x-none" dirty="0">
                <a:ea typeface="Verdana" charset="0"/>
              </a:rPr>
              <a:t>’</a:t>
            </a:r>
            <a:r>
              <a:rPr lang="en-US" altLang="ja-JP" dirty="0">
                <a:ea typeface="Verdana" charset="0"/>
              </a:rPr>
              <a:t>s an assessment item </a:t>
            </a:r>
            <a:r>
              <a:rPr lang="en-US" altLang="ja-JP" b="1" dirty="0">
                <a:ea typeface="Verdana" charset="0"/>
              </a:rPr>
              <a:t>every week</a:t>
            </a:r>
            <a:r>
              <a:rPr lang="en-US" altLang="ja-JP" dirty="0">
                <a:ea typeface="Verdana" charset="0"/>
              </a:rPr>
              <a:t> in this teaching unit, so set aside a regular time for it</a:t>
            </a:r>
          </a:p>
          <a:p>
            <a:pPr lvl="1"/>
            <a:r>
              <a:rPr lang="en-US" altLang="ja-JP" dirty="0">
                <a:ea typeface="Verdana" charset="0"/>
              </a:rPr>
              <a:t>You can </a:t>
            </a:r>
            <a:r>
              <a:rPr lang="en-US" altLang="ja-JP" b="1" dirty="0">
                <a:ea typeface="Verdana" charset="0"/>
              </a:rPr>
              <a:t>save</a:t>
            </a:r>
            <a:r>
              <a:rPr lang="en-US" altLang="ja-JP" dirty="0">
                <a:ea typeface="Verdana" charset="0"/>
              </a:rPr>
              <a:t> your answers but you can only </a:t>
            </a:r>
            <a:r>
              <a:rPr lang="en-US" altLang="ja-JP" b="1" dirty="0">
                <a:ea typeface="Verdana" charset="0"/>
              </a:rPr>
              <a:t>submit</a:t>
            </a:r>
            <a:r>
              <a:rPr lang="en-US" altLang="ja-JP" dirty="0">
                <a:ea typeface="Verdana" charset="0"/>
              </a:rPr>
              <a:t> the tests </a:t>
            </a:r>
            <a:r>
              <a:rPr lang="en-US" altLang="ja-JP" b="1" dirty="0">
                <a:ea typeface="Verdana" charset="0"/>
              </a:rPr>
              <a:t>once</a:t>
            </a:r>
          </a:p>
          <a:p>
            <a:pPr lvl="1"/>
            <a:r>
              <a:rPr lang="en-US" altLang="ja-JP" dirty="0">
                <a:ea typeface="Verdana" charset="0"/>
              </a:rPr>
              <a:t>Don’t leave it until the last minute — teaching staff and the IT Helpdesk will </a:t>
            </a:r>
            <a:r>
              <a:rPr lang="en-US" altLang="ja-JP" b="1" dirty="0">
                <a:ea typeface="Verdana" charset="0"/>
              </a:rPr>
              <a:t>not</a:t>
            </a:r>
            <a:r>
              <a:rPr lang="en-US" altLang="ja-JP" dirty="0">
                <a:ea typeface="Verdana" charset="0"/>
              </a:rPr>
              <a:t> be answering emails late on Sunday nights!</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BD65F77B-D285-DB43-B830-DA0CC1616F7B}" type="slidenum">
              <a:rPr lang="en-US" altLang="x-none" sz="1400">
                <a:solidFill>
                  <a:srgbClr val="103566"/>
                </a:solidFill>
                <a:latin typeface="Arial" charset="0"/>
              </a:rPr>
              <a:pPr eaLnBrk="1" hangingPunct="1"/>
              <a:t>3</a:t>
            </a:fld>
            <a:endParaRPr lang="en-US" altLang="x-none" sz="1400">
              <a:solidFill>
                <a:srgbClr val="103566"/>
              </a:solidFill>
              <a:latin typeface="Arial" charset="0"/>
            </a:endParaRPr>
          </a:p>
        </p:txBody>
      </p:sp>
      <p:sp>
        <p:nvSpPr>
          <p:cNvPr id="4" name="Content Placeholder 3">
            <a:extLst>
              <a:ext uri="{FF2B5EF4-FFF2-40B4-BE49-F238E27FC236}">
                <a16:creationId xmlns:a16="http://schemas.microsoft.com/office/drawing/2014/main" id="{8567A73A-9ABB-884E-993C-754C59029B2A}"/>
              </a:ext>
            </a:extLst>
          </p:cNvPr>
          <p:cNvSpPr>
            <a:spLocks noGrp="1"/>
          </p:cNvSpPr>
          <p:nvPr>
            <p:ph sz="half" idx="2"/>
          </p:nvPr>
        </p:nvSpPr>
        <p:spPr/>
        <p:txBody>
          <a:bodyPr/>
          <a:lstStyle/>
          <a:p>
            <a:r>
              <a:rPr lang="en-US" altLang="ja-JP" dirty="0">
                <a:ea typeface="Verdana" charset="0"/>
              </a:rPr>
              <a:t>Make sure you have submitted successfully — if in doubt, try again!</a:t>
            </a:r>
          </a:p>
          <a:p>
            <a:r>
              <a:rPr lang="en-US"/>
              <a:t>See the online instructions for how to successfully submit tests via Blackboard: </a:t>
            </a:r>
          </a:p>
          <a:p>
            <a:pPr marL="457200" lvl="1" indent="0">
              <a:buNone/>
            </a:pPr>
            <a:r>
              <a:rPr lang="en-US"/>
              <a:t>https://qutvirtual4.qut.edu.au/group/student/it-and-printing/qut-blackboard/assessment-on-qut-blackboard/tests-and-surveys</a:t>
            </a:r>
          </a:p>
        </p:txBody>
      </p:sp>
      <p:pic>
        <p:nvPicPr>
          <p:cNvPr id="9" name="Picture 4" descr="blackboard_logo.gif">
            <a:extLst>
              <a:ext uri="{FF2B5EF4-FFF2-40B4-BE49-F238E27FC236}">
                <a16:creationId xmlns:a16="http://schemas.microsoft.com/office/drawing/2014/main" id="{F8AAA3E3-1FA2-8D49-8891-D09F46DCC7E4}"/>
              </a:ext>
            </a:extLst>
          </p:cNvPr>
          <p:cNvPicPr>
            <a:picLocks noChangeAspect="1"/>
          </p:cNvPicPr>
          <p:nvPr/>
        </p:nvPicPr>
        <p:blipFill>
          <a:blip r:embed="rId3" cstate="hqprint">
            <a:extLst>
              <a:ext uri="{28A0092B-C50C-407E-A947-70E740481C1C}">
                <a14:useLocalDpi xmlns:a14="http://schemas.microsoft.com/office/drawing/2010/main"/>
              </a:ext>
            </a:extLst>
          </a:blip>
          <a:srcRect b="22401"/>
          <a:stretch>
            <a:fillRect/>
          </a:stretch>
        </p:blipFill>
        <p:spPr bwMode="auto">
          <a:xfrm>
            <a:off x="7919020" y="4174566"/>
            <a:ext cx="2359720" cy="1768783"/>
          </a:xfrm>
          <a:prstGeom prst="rect">
            <a:avLst/>
          </a:prstGeom>
          <a:noFill/>
          <a:ln w="9525">
            <a:noFill/>
            <a:miter lim="800000"/>
            <a:headEnd/>
            <a:tailEnd/>
          </a:ln>
        </p:spPr>
      </p:pic>
    </p:spTree>
    <p:extLst>
      <p:ext uri="{BB962C8B-B14F-4D97-AF65-F5344CB8AC3E}">
        <p14:creationId xmlns:p14="http://schemas.microsoft.com/office/powerpoint/2010/main" val="173404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x-none">
                <a:ea typeface="ＭＳ Ｐゴシック" charset="-128"/>
                <a:cs typeface="Verdana" charset="0"/>
              </a:rPr>
              <a:t>Assessment</a:t>
            </a:r>
          </a:p>
        </p:txBody>
      </p:sp>
      <p:sp>
        <p:nvSpPr>
          <p:cNvPr id="18434" name="Content Placeholder 2"/>
          <p:cNvSpPr>
            <a:spLocks noGrp="1"/>
          </p:cNvSpPr>
          <p:nvPr>
            <p:ph sz="half" idx="1"/>
          </p:nvPr>
        </p:nvSpPr>
        <p:spPr/>
        <p:txBody>
          <a:bodyPr>
            <a:normAutofit lnSpcReduction="10000"/>
          </a:bodyPr>
          <a:lstStyle/>
          <a:p>
            <a:pPr marL="228600" lvl="1">
              <a:spcBef>
                <a:spcPts val="1000"/>
              </a:spcBef>
            </a:pPr>
            <a:r>
              <a:rPr lang="en-US" altLang="ja-JP" dirty="0">
                <a:ea typeface="Verdana" charset="0"/>
              </a:rPr>
              <a:t>Just because (most of) the tests are multiple choice doesn’t make them easy</a:t>
            </a:r>
          </a:p>
          <a:p>
            <a:pPr marL="685800" lvl="2">
              <a:spcBef>
                <a:spcPts val="1000"/>
              </a:spcBef>
            </a:pPr>
            <a:r>
              <a:rPr lang="en-US" altLang="ja-JP" dirty="0">
                <a:ea typeface="Verdana" charset="0"/>
              </a:rPr>
              <a:t>They are </a:t>
            </a:r>
            <a:r>
              <a:rPr lang="en-US" altLang="ja-JP" i="1" dirty="0">
                <a:ea typeface="Verdana" charset="0"/>
              </a:rPr>
              <a:t>not</a:t>
            </a:r>
            <a:r>
              <a:rPr lang="en-US" altLang="ja-JP" dirty="0">
                <a:ea typeface="Verdana" charset="0"/>
              </a:rPr>
              <a:t> memorisation questions</a:t>
            </a:r>
          </a:p>
          <a:p>
            <a:pPr marL="685800" lvl="2">
              <a:spcBef>
                <a:spcPts val="1000"/>
              </a:spcBef>
            </a:pPr>
            <a:r>
              <a:rPr lang="en-US" altLang="ja-JP" dirty="0">
                <a:ea typeface="Verdana" charset="0"/>
              </a:rPr>
              <a:t>In most cases you need to do some work in IDLE or by browsing the Python documentation to figure out the answers</a:t>
            </a:r>
          </a:p>
          <a:p>
            <a:pPr marL="685800" lvl="2">
              <a:spcBef>
                <a:spcPts val="1000"/>
              </a:spcBef>
            </a:pPr>
            <a:r>
              <a:rPr lang="en-US" altLang="ja-JP" dirty="0">
                <a:ea typeface="Verdana" charset="0"/>
              </a:rPr>
              <a:t>When the results are released, click on the mark in MyGrades to see which questions you got right and wrong</a:t>
            </a:r>
          </a:p>
          <a:p>
            <a:pPr marL="685800" lvl="2">
              <a:spcBef>
                <a:spcPts val="1000"/>
              </a:spcBef>
            </a:pPr>
            <a:r>
              <a:rPr lang="en-US" altLang="ja-JP" dirty="0">
                <a:ea typeface="Verdana" charset="0"/>
              </a:rPr>
              <a:t>The solutions are </a:t>
            </a:r>
            <a:r>
              <a:rPr lang="en-US" altLang="ja-JP" i="1" dirty="0">
                <a:ea typeface="Verdana" charset="0"/>
              </a:rPr>
              <a:t>not</a:t>
            </a:r>
            <a:r>
              <a:rPr lang="en-US" altLang="ja-JP" dirty="0">
                <a:ea typeface="Verdana" charset="0"/>
              </a:rPr>
              <a:t> released online — If you can’t figure out the correct answer email ifb104.query@qut.edu.au</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BD65F77B-D285-DB43-B830-DA0CC1616F7B}" type="slidenum">
              <a:rPr lang="en-US" altLang="x-none" sz="1400">
                <a:solidFill>
                  <a:srgbClr val="103566"/>
                </a:solidFill>
                <a:latin typeface="Arial" charset="0"/>
              </a:rPr>
              <a:pPr eaLnBrk="1" hangingPunct="1"/>
              <a:t>4</a:t>
            </a:fld>
            <a:endParaRPr lang="en-US" altLang="x-none" sz="1400">
              <a:solidFill>
                <a:srgbClr val="103566"/>
              </a:solidFill>
              <a:latin typeface="Arial" charset="0"/>
            </a:endParaRPr>
          </a:p>
        </p:txBody>
      </p:sp>
      <p:pic>
        <p:nvPicPr>
          <p:cNvPr id="3" name="Content Placeholder 2">
            <a:extLst>
              <a:ext uri="{FF2B5EF4-FFF2-40B4-BE49-F238E27FC236}">
                <a16:creationId xmlns:a16="http://schemas.microsoft.com/office/drawing/2014/main" id="{62C16C7B-EFD5-4F4A-A8EE-4EA90E0562AC}"/>
              </a:ext>
            </a:extLst>
          </p:cNvPr>
          <p:cNvPicPr>
            <a:picLocks noGrp="1" noChangeAspect="1"/>
          </p:cNvPicPr>
          <p:nvPr>
            <p:ph sz="half" idx="2"/>
          </p:nvPr>
        </p:nvPicPr>
        <p:blipFill>
          <a:blip r:embed="rId3">
            <a:extLst>
              <a:ext uri="{28A0092B-C50C-407E-A947-70E740481C1C}">
                <a14:useLocalDpi xmlns:a14="http://schemas.microsoft.com/office/drawing/2010/main"/>
              </a:ext>
            </a:extLst>
          </a:blip>
          <a:stretch>
            <a:fillRect/>
          </a:stretch>
        </p:blipFill>
        <p:spPr>
          <a:xfrm>
            <a:off x="7220198" y="1595151"/>
            <a:ext cx="3586348" cy="4446339"/>
          </a:xfrm>
        </p:spPr>
      </p:pic>
    </p:spTree>
    <p:extLst>
      <p:ext uri="{BB962C8B-B14F-4D97-AF65-F5344CB8AC3E}">
        <p14:creationId xmlns:p14="http://schemas.microsoft.com/office/powerpoint/2010/main" val="105155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tLang="x-none">
                <a:ea typeface="ＭＳ Ｐゴシック" charset="-128"/>
                <a:cs typeface="Verdana" charset="0"/>
              </a:rPr>
              <a:t>The challenge of building IT systems</a:t>
            </a:r>
          </a:p>
        </p:txBody>
      </p:sp>
      <p:sp>
        <p:nvSpPr>
          <p:cNvPr id="22530" name="Rectangle 3"/>
          <p:cNvSpPr>
            <a:spLocks noGrp="1" noChangeArrowheads="1"/>
          </p:cNvSpPr>
          <p:nvPr>
            <p:ph sz="half" idx="1"/>
          </p:nvPr>
        </p:nvSpPr>
        <p:spPr/>
        <p:txBody>
          <a:bodyPr/>
          <a:lstStyle/>
          <a:p>
            <a:r>
              <a:rPr lang="en-US" altLang="x-none">
                <a:ea typeface="ＭＳ Ｐゴシック" charset="-128"/>
                <a:cs typeface="Verdana" charset="0"/>
              </a:rPr>
              <a:t>Information Technology is about getting a computer to do some work for us</a:t>
            </a:r>
          </a:p>
          <a:p>
            <a:r>
              <a:rPr lang="en-US" altLang="x-none">
                <a:ea typeface="ＭＳ Ｐゴシック" charset="-128"/>
                <a:cs typeface="Verdana" charset="0"/>
              </a:rPr>
              <a:t>But computers are stupid!</a:t>
            </a:r>
          </a:p>
          <a:p>
            <a:pPr lvl="1"/>
            <a:r>
              <a:rPr lang="en-US" altLang="x-none">
                <a:ea typeface="Verdana" charset="0"/>
              </a:rPr>
              <a:t>They only do what they are told</a:t>
            </a:r>
          </a:p>
          <a:p>
            <a:pPr lvl="1"/>
            <a:r>
              <a:rPr lang="en-US" altLang="x-none">
                <a:ea typeface="Verdana" charset="0"/>
              </a:rPr>
              <a:t>And they can do simple actions only</a:t>
            </a:r>
          </a:p>
          <a:p>
            <a:r>
              <a:rPr lang="en-US" altLang="x-none">
                <a:ea typeface="Verdana" charset="0"/>
              </a:rPr>
              <a:t>Their power is due to their ability to do simple actions very </a:t>
            </a:r>
            <a:r>
              <a:rPr lang="en-US" altLang="x-none" i="1">
                <a:ea typeface="Verdana" charset="0"/>
              </a:rPr>
              <a:t>quickly</a:t>
            </a:r>
          </a:p>
        </p:txBody>
      </p:sp>
      <p:pic>
        <p:nvPicPr>
          <p:cNvPr id="4" name="Content Placeholder 3">
            <a:extLst>
              <a:ext uri="{FF2B5EF4-FFF2-40B4-BE49-F238E27FC236}">
                <a16:creationId xmlns:a16="http://schemas.microsoft.com/office/drawing/2014/main" id="{518E256A-B4A4-064D-B38B-262333EED6C6}"/>
              </a:ext>
            </a:extLst>
          </p:cNvPr>
          <p:cNvPicPr>
            <a:picLocks noGrp="1" noChangeAspect="1"/>
          </p:cNvPicPr>
          <p:nvPr>
            <p:ph sz="half" idx="2"/>
          </p:nvPr>
        </p:nvPicPr>
        <p:blipFill>
          <a:blip r:embed="rId3">
            <a:extLst>
              <a:ext uri="{28A0092B-C50C-407E-A947-70E740481C1C}">
                <a14:useLocalDpi xmlns:a14="http://schemas.microsoft.com/office/drawing/2010/main"/>
              </a:ext>
            </a:extLst>
          </a:blip>
          <a:stretch>
            <a:fillRect/>
          </a:stretch>
        </p:blipFill>
        <p:spPr>
          <a:xfrm>
            <a:off x="6222671" y="1597025"/>
            <a:ext cx="5321442" cy="4250918"/>
          </a:xfrm>
        </p:spPr>
      </p:pic>
      <p:sp>
        <p:nvSpPr>
          <p:cNvPr id="22531" name="Rectangle 1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7FD80C06-4E88-E446-AAAE-58E9DA9AEBD5}" type="slidenum">
              <a:rPr lang="en-US" altLang="x-none" sz="1400">
                <a:solidFill>
                  <a:srgbClr val="103566"/>
                </a:solidFill>
                <a:latin typeface="Arial" charset="0"/>
              </a:rPr>
              <a:pPr eaLnBrk="1" hangingPunct="1"/>
              <a:t>5</a:t>
            </a:fld>
            <a:endParaRPr lang="en-US" altLang="x-none" sz="1400">
              <a:solidFill>
                <a:srgbClr val="103566"/>
              </a:solidFill>
              <a:latin typeface="Arial" charset="0"/>
            </a:endParaRPr>
          </a:p>
        </p:txBody>
      </p:sp>
    </p:spTree>
    <p:extLst>
      <p:ext uri="{BB962C8B-B14F-4D97-AF65-F5344CB8AC3E}">
        <p14:creationId xmlns:p14="http://schemas.microsoft.com/office/powerpoint/2010/main" val="120138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tLang="x-none">
                <a:ea typeface="ＭＳ Ｐゴシック" charset="-128"/>
                <a:cs typeface="Verdana" charset="0"/>
              </a:rPr>
              <a:t>The challenge of building IT systems</a:t>
            </a:r>
          </a:p>
        </p:txBody>
      </p:sp>
      <p:sp>
        <p:nvSpPr>
          <p:cNvPr id="22530" name="Rectangle 3"/>
          <p:cNvSpPr>
            <a:spLocks noGrp="1" noChangeArrowheads="1"/>
          </p:cNvSpPr>
          <p:nvPr>
            <p:ph sz="half" idx="1"/>
          </p:nvPr>
        </p:nvSpPr>
        <p:spPr/>
        <p:txBody>
          <a:bodyPr/>
          <a:lstStyle/>
          <a:p>
            <a:r>
              <a:rPr lang="en-US" altLang="x-none">
                <a:ea typeface="ＭＳ Ｐゴシック" charset="-128"/>
                <a:cs typeface="Verdana" charset="0"/>
              </a:rPr>
              <a:t>Therefore we have to express what we want a computer to do as a ‘</a:t>
            </a:r>
            <a:r>
              <a:rPr lang="en-US" altLang="ja-JP">
                <a:cs typeface="Verdana" charset="0"/>
              </a:rPr>
              <a:t>program’ or ‘script’ in a language that the computer can follow</a:t>
            </a:r>
          </a:p>
          <a:p>
            <a:pPr lvl="1"/>
            <a:r>
              <a:rPr lang="en-US" altLang="x-none">
                <a:ea typeface="Verdana" charset="0"/>
              </a:rPr>
              <a:t>In this unit we do this using Python as a simple scripting language for teaching purposes</a:t>
            </a:r>
          </a:p>
          <a:p>
            <a:pPr lvl="1"/>
            <a:r>
              <a:rPr lang="en-US" altLang="x-none">
                <a:ea typeface="Verdana" charset="0"/>
              </a:rPr>
              <a:t>In later IT units you may use industrial-strength programming languages such as Java, C</a:t>
            </a:r>
            <a:r>
              <a:rPr lang="en-US" altLang="x-none" baseline="30000">
                <a:ea typeface="Verdana" charset="0"/>
              </a:rPr>
              <a:t>#</a:t>
            </a:r>
            <a:r>
              <a:rPr lang="en-US" altLang="x-none">
                <a:ea typeface="Verdana" charset="0"/>
              </a:rPr>
              <a:t>, C++, etc</a:t>
            </a:r>
          </a:p>
          <a:p>
            <a:r>
              <a:rPr lang="en-US" altLang="x-none">
                <a:ea typeface="ＭＳ Ｐゴシック" charset="-128"/>
                <a:cs typeface="Verdana" charset="0"/>
              </a:rPr>
              <a:t>This week we introduce several Python features that allow us to do some fun workshop exercises with graphics, and look more deeply at “sequences” of values</a:t>
            </a:r>
          </a:p>
        </p:txBody>
      </p:sp>
      <p:pic>
        <p:nvPicPr>
          <p:cNvPr id="4" name="Content Placeholder 3">
            <a:extLst>
              <a:ext uri="{FF2B5EF4-FFF2-40B4-BE49-F238E27FC236}">
                <a16:creationId xmlns:a16="http://schemas.microsoft.com/office/drawing/2014/main" id="{058D8AAB-B6D1-0140-83A9-C1D4CE89CFC2}"/>
              </a:ext>
            </a:extLst>
          </p:cNvPr>
          <p:cNvPicPr>
            <a:picLocks noGrp="1" noChangeAspect="1"/>
          </p:cNvPicPr>
          <p:nvPr>
            <p:ph sz="half" idx="2"/>
          </p:nvPr>
        </p:nvPicPr>
        <p:blipFill>
          <a:blip r:embed="rId3">
            <a:extLst>
              <a:ext uri="{28A0092B-C50C-407E-A947-70E740481C1C}">
                <a14:useLocalDpi xmlns:a14="http://schemas.microsoft.com/office/drawing/2010/main"/>
              </a:ext>
            </a:extLst>
          </a:blip>
          <a:stretch>
            <a:fillRect/>
          </a:stretch>
        </p:blipFill>
        <p:spPr>
          <a:xfrm>
            <a:off x="6705851" y="1597025"/>
            <a:ext cx="4346324" cy="4346324"/>
          </a:xfrm>
        </p:spPr>
      </p:pic>
      <p:sp>
        <p:nvSpPr>
          <p:cNvPr id="22531" name="Rectangle 1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7FD80C06-4E88-E446-AAAE-58E9DA9AEBD5}" type="slidenum">
              <a:rPr lang="en-US" altLang="x-none" sz="1400">
                <a:solidFill>
                  <a:srgbClr val="103566"/>
                </a:solidFill>
                <a:latin typeface="Arial" charset="0"/>
              </a:rPr>
              <a:pPr eaLnBrk="1" hangingPunct="1"/>
              <a:t>6</a:t>
            </a:fld>
            <a:endParaRPr lang="en-US" altLang="x-none" sz="1400">
              <a:solidFill>
                <a:srgbClr val="103566"/>
              </a:solidFill>
              <a:latin typeface="Arial" charset="0"/>
            </a:endParaRPr>
          </a:p>
        </p:txBody>
      </p:sp>
    </p:spTree>
    <p:extLst>
      <p:ext uri="{BB962C8B-B14F-4D97-AF65-F5344CB8AC3E}">
        <p14:creationId xmlns:p14="http://schemas.microsoft.com/office/powerpoint/2010/main" val="393895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Preview of this week’s topic: Let’s draw Pacman!</a:t>
            </a:r>
          </a:p>
        </p:txBody>
      </p:sp>
      <p:sp>
        <p:nvSpPr>
          <p:cNvPr id="3" name="Content Placeholder 2"/>
          <p:cNvSpPr>
            <a:spLocks noGrp="1"/>
          </p:cNvSpPr>
          <p:nvPr>
            <p:ph sz="half" idx="1"/>
          </p:nvPr>
        </p:nvSpPr>
        <p:spPr/>
        <p:txBody>
          <a:bodyPr/>
          <a:lstStyle/>
          <a:p>
            <a:r>
              <a:rPr lang="en-US"/>
              <a:t>This week we’ll learn how to do things by </a:t>
            </a:r>
            <a:r>
              <a:rPr lang="en-US" b="1"/>
              <a:t>calling</a:t>
            </a:r>
            <a:r>
              <a:rPr lang="en-US"/>
              <a:t> built-in </a:t>
            </a:r>
            <a:r>
              <a:rPr lang="en-US" b="1"/>
              <a:t>functions</a:t>
            </a:r>
            <a:r>
              <a:rPr lang="en-US"/>
              <a:t> and vary their behaviour by providing </a:t>
            </a:r>
            <a:r>
              <a:rPr lang="en-US" b="1"/>
              <a:t>arguments</a:t>
            </a:r>
            <a:r>
              <a:rPr lang="en-US"/>
              <a:t> to them</a:t>
            </a:r>
          </a:p>
          <a:p>
            <a:pPr lvl="1"/>
            <a:r>
              <a:rPr lang="en-US"/>
              <a:t>Some functions will perform actions for us and others will do calculations and return results</a:t>
            </a:r>
          </a:p>
          <a:p>
            <a:r>
              <a:rPr lang="en-US"/>
              <a:t>To illustrate the concept, let’s start by drawing a picture by calling some “turtle graphics” functions</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6234546" y="1597025"/>
            <a:ext cx="5468770" cy="4101578"/>
          </a:xfrm>
        </p:spPr>
      </p:pic>
      <p:sp>
        <p:nvSpPr>
          <p:cNvPr id="5" name="Rectangle 26"/>
          <p:cNvSpPr>
            <a:spLocks noChangeArrowheads="1"/>
          </p:cNvSpPr>
          <p:nvPr/>
        </p:nvSpPr>
        <p:spPr bwMode="auto">
          <a:xfrm>
            <a:off x="461207" y="6240331"/>
            <a:ext cx="5410200" cy="381000"/>
          </a:xfrm>
          <a:prstGeom prst="rect">
            <a:avLst/>
          </a:prstGeom>
          <a:noFill/>
          <a:ln>
            <a:noFill/>
          </a:ln>
        </p:spPr>
        <p:txBody>
          <a:bodyPr/>
          <a:lstStyle>
            <a:lvl1pPr marL="342900" indent="-342900"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spcBef>
                <a:spcPct val="20000"/>
              </a:spcBef>
              <a:buClr>
                <a:schemeClr val="tx2"/>
              </a:buClr>
              <a:buSzPct val="75000"/>
              <a:buFont typeface="Verdana" charset="0"/>
              <a:buNone/>
            </a:pPr>
            <a:r>
              <a:rPr lang="en-US" altLang="x-none" sz="1800">
                <a:solidFill>
                  <a:srgbClr val="7030A0"/>
                </a:solidFill>
              </a:rPr>
              <a:t>Demonstration file: </a:t>
            </a:r>
            <a:r>
              <a:rPr lang="en-US" altLang="x-none" sz="1800" dirty="0" err="1">
                <a:solidFill>
                  <a:srgbClr val="7030A0"/>
                </a:solidFill>
                <a:latin typeface="Courier" charset="0"/>
              </a:rPr>
              <a:t>pacman.py</a:t>
            </a:r>
            <a:endParaRPr lang="en-US" altLang="x-none" sz="1800" dirty="0">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4"/>
          <p:cNvSpPr>
            <a:spLocks noGrp="1"/>
          </p:cNvSpPr>
          <p:nvPr>
            <p:ph type="ctrTitle"/>
          </p:nvPr>
        </p:nvSpPr>
        <p:spPr/>
        <p:txBody>
          <a:bodyPr>
            <a:normAutofit/>
          </a:bodyPr>
          <a:lstStyle/>
          <a:p>
            <a:r>
              <a:rPr lang="en-US" altLang="x-none">
                <a:ea typeface="ＭＳ Ｐゴシック" charset="-128"/>
                <a:cs typeface="Verdana" charset="0"/>
              </a:rPr>
              <a:t>Part A — Recap of Expressions</a:t>
            </a:r>
          </a:p>
        </p:txBody>
      </p:sp>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B62AB010-97AE-8943-A9E1-2CE71D10CC5B}" type="slidenum">
              <a:rPr lang="en-US" altLang="x-none" sz="1400">
                <a:solidFill>
                  <a:srgbClr val="103566"/>
                </a:solidFill>
                <a:latin typeface="Arial" charset="0"/>
              </a:rPr>
              <a:pPr eaLnBrk="1" hangingPunct="1"/>
              <a:t>8</a:t>
            </a:fld>
            <a:endParaRPr lang="en-US" altLang="x-none" sz="1400">
              <a:solidFill>
                <a:srgbClr val="103566"/>
              </a:solidFill>
              <a:latin typeface="Arial" charset="0"/>
            </a:endParaRPr>
          </a:p>
        </p:txBody>
      </p:sp>
    </p:spTree>
    <p:extLst>
      <p:ext uri="{BB962C8B-B14F-4D97-AF65-F5344CB8AC3E}">
        <p14:creationId xmlns:p14="http://schemas.microsoft.com/office/powerpoint/2010/main" val="118334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x-none">
                <a:ea typeface="ＭＳ Ｐゴシック" charset="-128"/>
                <a:cs typeface="Verdana" charset="0"/>
              </a:rPr>
              <a:t>Three different ways of expressing operations on data values</a:t>
            </a:r>
          </a:p>
        </p:txBody>
      </p:sp>
      <p:sp>
        <p:nvSpPr>
          <p:cNvPr id="25602" name="Content Placeholder 2"/>
          <p:cNvSpPr>
            <a:spLocks noGrp="1"/>
          </p:cNvSpPr>
          <p:nvPr>
            <p:ph sz="half" idx="1"/>
          </p:nvPr>
        </p:nvSpPr>
        <p:spPr/>
        <p:txBody>
          <a:bodyPr>
            <a:noAutofit/>
          </a:bodyPr>
          <a:lstStyle/>
          <a:p>
            <a:r>
              <a:rPr lang="en-US" altLang="x-none">
                <a:ea typeface="ＭＳ Ｐゴシック" charset="-128"/>
                <a:cs typeface="Verdana" charset="0"/>
              </a:rPr>
              <a:t>We have seen that we can perform various operations on data values to produce new values</a:t>
            </a:r>
          </a:p>
          <a:p>
            <a:pPr lvl="1"/>
            <a:r>
              <a:rPr lang="en-US" altLang="x-none">
                <a:ea typeface="ＭＳ Ｐゴシック" charset="-128"/>
                <a:cs typeface="Verdana" charset="0"/>
              </a:rPr>
              <a:t>The data values may be expressed directly, as </a:t>
            </a:r>
            <a:r>
              <a:rPr lang="en-US" altLang="ja-JP">
                <a:ea typeface="ＭＳ Ｐゴシック" charset="-128"/>
                <a:cs typeface="Verdana" charset="0"/>
              </a:rPr>
              <a:t>‘literal</a:t>
            </a:r>
            <a:r>
              <a:rPr lang="en-AU" altLang="ja-JP">
                <a:latin typeface="Times New Roman" charset="0"/>
                <a:ea typeface="ＭＳ Ｐゴシック" charset="-128"/>
                <a:cs typeface="Verdana" charset="0"/>
              </a:rPr>
              <a:t> </a:t>
            </a:r>
            <a:r>
              <a:rPr lang="en-US" altLang="ja-JP">
                <a:ea typeface="ＭＳ Ｐゴシック" charset="-128"/>
                <a:cs typeface="Verdana" charset="0"/>
              </a:rPr>
              <a:t>constants’, or may have been stored previously in a named ‘variable’</a:t>
            </a:r>
            <a:endParaRPr lang="en-US" altLang="x-none">
              <a:ea typeface="ＭＳ Ｐゴシック" charset="-128"/>
              <a:cs typeface="Verdana" charset="0"/>
            </a:endParaRPr>
          </a:p>
          <a:p>
            <a:pPr lvl="1"/>
            <a:r>
              <a:rPr lang="en-US" altLang="x-none">
                <a:ea typeface="ＭＳ Ｐゴシック" charset="-128"/>
                <a:cs typeface="Verdana" charset="0"/>
              </a:rPr>
              <a:t>However, only a small number of operations have special symbols like </a:t>
            </a:r>
            <a:r>
              <a:rPr lang="en-US" altLang="x-none">
                <a:solidFill>
                  <a:srgbClr val="0000FF"/>
                </a:solidFill>
                <a:latin typeface="Courier" charset="0"/>
                <a:ea typeface="ＭＳ Ｐゴシック" charset="-128"/>
                <a:cs typeface="Verdana" charset="0"/>
              </a:rPr>
              <a:t>*</a:t>
            </a:r>
            <a:r>
              <a:rPr lang="en-US" altLang="x-none">
                <a:ea typeface="ＭＳ Ｐゴシック" charset="-128"/>
                <a:cs typeface="Verdana" charset="0"/>
              </a:rPr>
              <a:t> and </a:t>
            </a:r>
            <a:r>
              <a:rPr lang="en-US" altLang="x-none">
                <a:solidFill>
                  <a:srgbClr val="0000FF"/>
                </a:solidFill>
                <a:latin typeface="Courier" charset="0"/>
                <a:ea typeface="ＭＳ Ｐゴシック" charset="-128"/>
                <a:cs typeface="Verdana" charset="0"/>
              </a:rPr>
              <a:t>+</a:t>
            </a:r>
            <a:r>
              <a:rPr lang="en-US" altLang="x-none">
                <a:ea typeface="ＭＳ Ｐゴシック" charset="-128"/>
                <a:cs typeface="Verdana" charset="0"/>
              </a:rPr>
              <a:t> (because we do</a:t>
            </a:r>
            <a:r>
              <a:rPr lang="en-AU" altLang="x-none">
                <a:ea typeface="ＭＳ Ｐゴシック" charset="-128"/>
                <a:cs typeface="Verdana" charset="0"/>
              </a:rPr>
              <a:t>n’</a:t>
            </a:r>
            <a:r>
              <a:rPr lang="en-US" altLang="ja-JP">
                <a:ea typeface="ＭＳ Ｐゴシック" charset="-128"/>
                <a:cs typeface="Verdana" charset="0"/>
              </a:rPr>
              <a:t>t have very many special characters on our keyboard!) so most are expressed by writing the operation’s name ...</a:t>
            </a:r>
            <a:endParaRPr lang="en-US" altLang="x-none">
              <a:ea typeface="ＭＳ Ｐゴシック" charset="-128"/>
              <a:cs typeface="Verdana" charset="0"/>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6353175" y="2866440"/>
            <a:ext cx="5491163" cy="1368007"/>
          </a:xfrm>
        </p:spPr>
      </p:pic>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charset="0"/>
                <a:ea typeface="ＭＳ Ｐゴシック" charset="-128"/>
              </a:defRPr>
            </a:lvl1pPr>
            <a:lvl2pPr marL="742950" indent="-285750" eaLnBrk="0" hangingPunct="0">
              <a:defRPr sz="2400">
                <a:solidFill>
                  <a:schemeClr val="tx1"/>
                </a:solidFill>
                <a:latin typeface="Verdana" charset="0"/>
                <a:ea typeface="ＭＳ Ｐゴシック" charset="-128"/>
              </a:defRPr>
            </a:lvl2pPr>
            <a:lvl3pPr marL="1143000" indent="-228600" eaLnBrk="0" hangingPunct="0">
              <a:defRPr sz="2400">
                <a:solidFill>
                  <a:schemeClr val="tx1"/>
                </a:solidFill>
                <a:latin typeface="Verdana" charset="0"/>
                <a:ea typeface="ＭＳ Ｐゴシック" charset="-128"/>
              </a:defRPr>
            </a:lvl3pPr>
            <a:lvl4pPr marL="1600200" indent="-228600" eaLnBrk="0" hangingPunct="0">
              <a:defRPr sz="2400">
                <a:solidFill>
                  <a:schemeClr val="tx1"/>
                </a:solidFill>
                <a:latin typeface="Verdana" charset="0"/>
                <a:ea typeface="ＭＳ Ｐゴシック" charset="-128"/>
              </a:defRPr>
            </a:lvl4pPr>
            <a:lvl5pPr marL="2057400" indent="-228600" eaLnBrk="0" hangingPunct="0">
              <a:defRPr sz="2400">
                <a:solidFill>
                  <a:schemeClr val="tx1"/>
                </a:solidFill>
                <a:latin typeface="Verdana" charset="0"/>
                <a:ea typeface="ＭＳ Ｐゴシック" charset="-128"/>
              </a:defRPr>
            </a:lvl5pPr>
            <a:lvl6pPr marL="2514600" indent="-228600" eaLnBrk="0" fontAlgn="base" hangingPunct="0">
              <a:spcBef>
                <a:spcPct val="0"/>
              </a:spcBef>
              <a:spcAft>
                <a:spcPct val="0"/>
              </a:spcAft>
              <a:defRPr sz="2400">
                <a:solidFill>
                  <a:schemeClr val="tx1"/>
                </a:solidFill>
                <a:latin typeface="Verdana" charset="0"/>
                <a:ea typeface="ＭＳ Ｐゴシック" charset="-128"/>
              </a:defRPr>
            </a:lvl6pPr>
            <a:lvl7pPr marL="2971800" indent="-228600" eaLnBrk="0" fontAlgn="base" hangingPunct="0">
              <a:spcBef>
                <a:spcPct val="0"/>
              </a:spcBef>
              <a:spcAft>
                <a:spcPct val="0"/>
              </a:spcAft>
              <a:defRPr sz="2400">
                <a:solidFill>
                  <a:schemeClr val="tx1"/>
                </a:solidFill>
                <a:latin typeface="Verdana" charset="0"/>
                <a:ea typeface="ＭＳ Ｐゴシック" charset="-128"/>
              </a:defRPr>
            </a:lvl7pPr>
            <a:lvl8pPr marL="3429000" indent="-228600" eaLnBrk="0" fontAlgn="base" hangingPunct="0">
              <a:spcBef>
                <a:spcPct val="0"/>
              </a:spcBef>
              <a:spcAft>
                <a:spcPct val="0"/>
              </a:spcAft>
              <a:defRPr sz="2400">
                <a:solidFill>
                  <a:schemeClr val="tx1"/>
                </a:solidFill>
                <a:latin typeface="Verdana" charset="0"/>
                <a:ea typeface="ＭＳ Ｐゴシック" charset="-128"/>
              </a:defRPr>
            </a:lvl8pPr>
            <a:lvl9pPr marL="3886200" indent="-228600" eaLnBrk="0" fontAlgn="base" hangingPunct="0">
              <a:spcBef>
                <a:spcPct val="0"/>
              </a:spcBef>
              <a:spcAft>
                <a:spcPct val="0"/>
              </a:spcAft>
              <a:defRPr sz="2400">
                <a:solidFill>
                  <a:schemeClr val="tx1"/>
                </a:solidFill>
                <a:latin typeface="Verdana" charset="0"/>
                <a:ea typeface="ＭＳ Ｐゴシック" charset="-128"/>
              </a:defRPr>
            </a:lvl9pPr>
          </a:lstStyle>
          <a:p>
            <a:pPr eaLnBrk="1" hangingPunct="1"/>
            <a:fld id="{D6429167-E1EC-B24E-8278-F0C606E5BBF6}" type="slidenum">
              <a:rPr lang="en-US" altLang="x-none" sz="1400">
                <a:solidFill>
                  <a:srgbClr val="103566"/>
                </a:solidFill>
                <a:latin typeface="Arial" charset="0"/>
              </a:rPr>
              <a:pPr eaLnBrk="1" hangingPunct="1"/>
              <a:t>9</a:t>
            </a:fld>
            <a:endParaRPr lang="en-US" altLang="x-none" sz="1400">
              <a:solidFill>
                <a:srgbClr val="103566"/>
              </a:solidFill>
              <a:latin typeface="Arial" charset="0"/>
            </a:endParaRPr>
          </a:p>
        </p:txBody>
      </p:sp>
    </p:spTree>
    <p:extLst>
      <p:ext uri="{BB962C8B-B14F-4D97-AF65-F5344CB8AC3E}">
        <p14:creationId xmlns:p14="http://schemas.microsoft.com/office/powerpoint/2010/main" val="67105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1881</Words>
  <Application>Microsoft Macintosh PowerPoint</Application>
  <PresentationFormat>Widescreen</PresentationFormat>
  <Paragraphs>202</Paragraphs>
  <Slides>27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Arial</vt:lpstr>
      <vt:lpstr>Calibri</vt:lpstr>
      <vt:lpstr>Courier</vt:lpstr>
      <vt:lpstr>Times New Roman</vt:lpstr>
      <vt:lpstr>Verdana</vt:lpstr>
      <vt:lpstr>Office Theme</vt:lpstr>
      <vt:lpstr>IFB104 — Building IT Systems Topic 2 — How to Use Pre-defined Functions </vt:lpstr>
      <vt:lpstr>Housekeeping</vt:lpstr>
      <vt:lpstr>Assessment</vt:lpstr>
      <vt:lpstr>Assessment</vt:lpstr>
      <vt:lpstr>The challenge of building IT systems</vt:lpstr>
      <vt:lpstr>The challenge of building IT systems</vt:lpstr>
      <vt:lpstr>Preview of this week’s topic: Let’s draw Pacman!</vt:lpstr>
      <vt:lpstr>Part A — Recap of Expressions</vt:lpstr>
      <vt:lpstr>Three different ways of expressing operations on data values</vt:lpstr>
      <vt:lpstr>Three different ways of expressing operations on data values</vt:lpstr>
      <vt:lpstr>Two different reasons for calling a function (or method)</vt:lpstr>
      <vt:lpstr>Optional and named arguments</vt:lpstr>
      <vt:lpstr>More character string operations</vt:lpstr>
      <vt:lpstr>Nice formatting of numbers</vt:lpstr>
      <vt:lpstr>Lists</vt:lpstr>
      <vt:lpstr>Some more commonly-used list operations</vt:lpstr>
      <vt:lpstr>Mutable versus immutable values</vt:lpstr>
      <vt:lpstr>Part B — Random Numbers</vt:lpstr>
      <vt:lpstr>The random module</vt:lpstr>
      <vt:lpstr>Part C — Doing the Same Thing Many Times</vt:lpstr>
      <vt:lpstr>Doing the same thing many times</vt:lpstr>
      <vt:lpstr>Doing something for each item in a list</vt:lpstr>
      <vt:lpstr>Part D — Fun with Graphics</vt:lpstr>
      <vt:lpstr>Turtle graphics</vt:lpstr>
      <vt:lpstr>Some commonly-used turtle functions</vt:lpstr>
      <vt:lpstr>Drawing complex pictures</vt:lpstr>
      <vt:lpstr>Homework</vt:lpstr>
    </vt:vector>
  </TitlesOfParts>
  <Company>Queensland University of Technology</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Koger</dc:creator>
  <cp:lastModifiedBy>CF</cp:lastModifiedBy>
  <cp:revision>85</cp:revision>
  <cp:lastPrinted>2018-07-30T02:29:34Z</cp:lastPrinted>
  <dcterms:created xsi:type="dcterms:W3CDTF">2018-02-22T23:14:16Z</dcterms:created>
  <dcterms:modified xsi:type="dcterms:W3CDTF">2018-07-30T20:49:21Z</dcterms:modified>
</cp:coreProperties>
</file>