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61" r:id="rId4"/>
    <p:sldId id="262" r:id="rId5"/>
    <p:sldId id="264" r:id="rId6"/>
    <p:sldId id="263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57" r:id="rId16"/>
    <p:sldId id="258" r:id="rId17"/>
    <p:sldId id="259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885133" y="2490651"/>
            <a:ext cx="8791575" cy="2246812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accent2"/>
                </a:solidFill>
              </a:rPr>
              <a:t>Динамическое создание элементов в DOM</a:t>
            </a:r>
            <a:br>
              <a:rPr lang="ru-RU" dirty="0">
                <a:solidFill>
                  <a:schemeClr val="accent2"/>
                </a:solidFill>
              </a:rPr>
            </a:br>
            <a:endParaRPr lang="ru-RU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3743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91310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cap="none" dirty="0" err="1">
                <a:solidFill>
                  <a:schemeClr val="accent2"/>
                </a:solidFill>
              </a:rPr>
              <a:t>insertAdjacentHTML</a:t>
            </a:r>
            <a:endParaRPr lang="ru-RU" cap="none" dirty="0">
              <a:solidFill>
                <a:schemeClr val="accent2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1774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accent2"/>
                </a:solidFill>
              </a:rPr>
              <a:t>elem.insertAdjacentHTML</a:t>
            </a:r>
            <a:r>
              <a:rPr lang="en-US" dirty="0">
                <a:solidFill>
                  <a:schemeClr val="accent2"/>
                </a:solidFill>
              </a:rPr>
              <a:t>(where, html</a:t>
            </a:r>
            <a:r>
              <a:rPr lang="en-US" dirty="0" smtClean="0">
                <a:solidFill>
                  <a:schemeClr val="accent2"/>
                </a:solidFill>
              </a:rPr>
              <a:t>);</a:t>
            </a:r>
            <a:endParaRPr lang="en-US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i="1" u="sng" dirty="0">
                <a:solidFill>
                  <a:schemeClr val="accent2"/>
                </a:solidFill>
              </a:rPr>
              <a:t>h</a:t>
            </a:r>
            <a:r>
              <a:rPr lang="en-US" i="1" u="sng" dirty="0" smtClean="0">
                <a:solidFill>
                  <a:schemeClr val="accent2"/>
                </a:solidFill>
              </a:rPr>
              <a:t>tml</a:t>
            </a:r>
            <a:r>
              <a:rPr lang="en-US" dirty="0" smtClean="0">
                <a:solidFill>
                  <a:schemeClr val="accent2"/>
                </a:solidFill>
              </a:rPr>
              <a:t> – </a:t>
            </a:r>
            <a:r>
              <a:rPr lang="ru-RU" dirty="0" smtClean="0">
                <a:solidFill>
                  <a:schemeClr val="accent2"/>
                </a:solidFill>
              </a:rPr>
              <a:t>строка </a:t>
            </a:r>
            <a:r>
              <a:rPr lang="en-US" dirty="0" smtClean="0">
                <a:solidFill>
                  <a:schemeClr val="accent2"/>
                </a:solidFill>
              </a:rPr>
              <a:t>HTML, </a:t>
            </a:r>
            <a:r>
              <a:rPr lang="ru-RU" dirty="0" smtClean="0">
                <a:solidFill>
                  <a:schemeClr val="accent2"/>
                </a:solidFill>
              </a:rPr>
              <a:t>которую будем вставлять</a:t>
            </a:r>
            <a:r>
              <a:rPr lang="en-US" dirty="0" smtClean="0">
                <a:solidFill>
                  <a:schemeClr val="accent2"/>
                </a:solidFill>
              </a:rPr>
              <a:t>;</a:t>
            </a:r>
          </a:p>
          <a:p>
            <a:pPr marL="0" indent="0">
              <a:buNone/>
            </a:pPr>
            <a:r>
              <a:rPr lang="en-US" i="1" u="sng" dirty="0" smtClean="0">
                <a:solidFill>
                  <a:schemeClr val="accent2"/>
                </a:solidFill>
              </a:rPr>
              <a:t>where</a:t>
            </a:r>
            <a:r>
              <a:rPr lang="en-US" dirty="0" smtClean="0">
                <a:solidFill>
                  <a:schemeClr val="accent2"/>
                </a:solidFill>
              </a:rPr>
              <a:t> – </a:t>
            </a:r>
            <a:r>
              <a:rPr lang="ru-RU" dirty="0" smtClean="0">
                <a:solidFill>
                  <a:schemeClr val="accent2"/>
                </a:solidFill>
              </a:rPr>
              <a:t>куда по отношению к </a:t>
            </a:r>
            <a:r>
              <a:rPr lang="en-US" dirty="0" err="1" smtClean="0"/>
              <a:t>elem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ru-RU" dirty="0" smtClean="0">
                <a:solidFill>
                  <a:schemeClr val="accent2"/>
                </a:solidFill>
              </a:rPr>
              <a:t>будем вставлять:</a:t>
            </a:r>
          </a:p>
          <a:p>
            <a:pPr marL="457200" indent="-457200">
              <a:buFont typeface="+mj-lt"/>
              <a:buAutoNum type="arabicPeriod"/>
            </a:pPr>
            <a:r>
              <a:rPr lang="en-US" i="1" u="sng" dirty="0" err="1" smtClean="0">
                <a:solidFill>
                  <a:schemeClr val="accent2"/>
                </a:solidFill>
              </a:rPr>
              <a:t>beforeBegin</a:t>
            </a:r>
            <a:r>
              <a:rPr lang="en-US" dirty="0" smtClean="0">
                <a:solidFill>
                  <a:schemeClr val="accent2"/>
                </a:solidFill>
              </a:rPr>
              <a:t> – </a:t>
            </a:r>
            <a:r>
              <a:rPr lang="ru-RU" dirty="0" smtClean="0">
                <a:solidFill>
                  <a:schemeClr val="accent2"/>
                </a:solidFill>
              </a:rPr>
              <a:t>перед </a:t>
            </a:r>
            <a:r>
              <a:rPr lang="en-US" dirty="0" smtClean="0"/>
              <a:t>elem</a:t>
            </a:r>
            <a:r>
              <a:rPr lang="en-US" dirty="0" smtClean="0">
                <a:solidFill>
                  <a:schemeClr val="accent2"/>
                </a:solidFill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i="1" u="sng" dirty="0" err="1" smtClean="0">
                <a:solidFill>
                  <a:schemeClr val="accent2"/>
                </a:solidFill>
              </a:rPr>
              <a:t>afterBegin</a:t>
            </a:r>
            <a:r>
              <a:rPr lang="en-US" dirty="0" smtClean="0">
                <a:solidFill>
                  <a:schemeClr val="accent2"/>
                </a:solidFill>
              </a:rPr>
              <a:t> – </a:t>
            </a:r>
            <a:r>
              <a:rPr lang="ru-RU" dirty="0" smtClean="0">
                <a:solidFill>
                  <a:schemeClr val="accent2"/>
                </a:solidFill>
              </a:rPr>
              <a:t>внутрь </a:t>
            </a:r>
            <a:r>
              <a:rPr lang="en-US" dirty="0" err="1" smtClean="0"/>
              <a:t>elem</a:t>
            </a:r>
            <a:r>
              <a:rPr lang="en-US" dirty="0" smtClean="0">
                <a:solidFill>
                  <a:schemeClr val="accent2"/>
                </a:solidFill>
              </a:rPr>
              <a:t>, </a:t>
            </a:r>
            <a:r>
              <a:rPr lang="ru-RU" dirty="0" smtClean="0">
                <a:solidFill>
                  <a:schemeClr val="accent2"/>
                </a:solidFill>
              </a:rPr>
              <a:t>в самое начало.</a:t>
            </a:r>
          </a:p>
          <a:p>
            <a:pPr marL="457200" indent="-457200">
              <a:buFont typeface="+mj-lt"/>
              <a:buAutoNum type="arabicPeriod"/>
            </a:pPr>
            <a:r>
              <a:rPr lang="en-US" i="1" u="sng" dirty="0" err="1" smtClean="0">
                <a:solidFill>
                  <a:schemeClr val="accent2"/>
                </a:solidFill>
              </a:rPr>
              <a:t>beforeEnd</a:t>
            </a:r>
            <a:r>
              <a:rPr lang="en-US" dirty="0" smtClean="0">
                <a:solidFill>
                  <a:schemeClr val="accent2"/>
                </a:solidFill>
              </a:rPr>
              <a:t> – </a:t>
            </a:r>
            <a:r>
              <a:rPr lang="ru-RU" dirty="0" smtClean="0">
                <a:solidFill>
                  <a:schemeClr val="accent2"/>
                </a:solidFill>
              </a:rPr>
              <a:t>внутрь </a:t>
            </a:r>
            <a:r>
              <a:rPr lang="en-US" dirty="0" err="1" smtClean="0"/>
              <a:t>elem</a:t>
            </a:r>
            <a:r>
              <a:rPr lang="en-US" dirty="0" smtClean="0">
                <a:solidFill>
                  <a:schemeClr val="accent2"/>
                </a:solidFill>
              </a:rPr>
              <a:t>, </a:t>
            </a:r>
            <a:r>
              <a:rPr lang="ru-RU" dirty="0" smtClean="0">
                <a:solidFill>
                  <a:schemeClr val="accent2"/>
                </a:solidFill>
              </a:rPr>
              <a:t>в конец.</a:t>
            </a:r>
          </a:p>
          <a:p>
            <a:pPr marL="457200" indent="-457200">
              <a:buFont typeface="+mj-lt"/>
              <a:buAutoNum type="arabicPeriod"/>
            </a:pPr>
            <a:r>
              <a:rPr lang="en-US" i="1" u="sng" dirty="0" err="1" smtClean="0">
                <a:solidFill>
                  <a:schemeClr val="accent2"/>
                </a:solidFill>
              </a:rPr>
              <a:t>afterEnd</a:t>
            </a:r>
            <a:r>
              <a:rPr lang="en-US" dirty="0" smtClean="0">
                <a:solidFill>
                  <a:schemeClr val="accent2"/>
                </a:solidFill>
              </a:rPr>
              <a:t> – </a:t>
            </a:r>
            <a:r>
              <a:rPr lang="ru-RU" dirty="0" smtClean="0">
                <a:solidFill>
                  <a:schemeClr val="accent2"/>
                </a:solidFill>
              </a:rPr>
              <a:t>после </a:t>
            </a:r>
            <a:r>
              <a:rPr lang="en-US" dirty="0" smtClean="0"/>
              <a:t>elem</a:t>
            </a:r>
            <a:r>
              <a:rPr lang="en-US" dirty="0" smtClean="0">
                <a:solidFill>
                  <a:schemeClr val="accent2"/>
                </a:solidFill>
              </a:rPr>
              <a:t>.</a:t>
            </a:r>
            <a:endParaRPr lang="ru-RU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13563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15287" y="2650081"/>
            <a:ext cx="10501947" cy="3541714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chemeClr val="accent2"/>
                </a:solidFill>
              </a:rPr>
              <a:t>elem.insertAdjacentElement</a:t>
            </a:r>
            <a:r>
              <a:rPr lang="en-US" dirty="0">
                <a:solidFill>
                  <a:schemeClr val="accent2"/>
                </a:solidFill>
              </a:rPr>
              <a:t>(where, </a:t>
            </a:r>
            <a:r>
              <a:rPr lang="en-US" dirty="0" err="1">
                <a:solidFill>
                  <a:schemeClr val="accent2"/>
                </a:solidFill>
              </a:rPr>
              <a:t>newElem</a:t>
            </a:r>
            <a:r>
              <a:rPr lang="en-US" dirty="0">
                <a:solidFill>
                  <a:schemeClr val="accent2"/>
                </a:solidFill>
              </a:rPr>
              <a:t>) </a:t>
            </a:r>
            <a:r>
              <a:rPr lang="en-US" dirty="0" smtClean="0">
                <a:solidFill>
                  <a:schemeClr val="accent2"/>
                </a:solidFill>
              </a:rPr>
              <a:t>– </a:t>
            </a:r>
            <a:r>
              <a:rPr lang="ru-RU" dirty="0" smtClean="0">
                <a:solidFill>
                  <a:schemeClr val="accent2"/>
                </a:solidFill>
              </a:rPr>
              <a:t>вставляет не строку, а элемент.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2"/>
                </a:solidFill>
              </a:rPr>
              <a:t>elem.insertAdjacentText</a:t>
            </a:r>
            <a:r>
              <a:rPr lang="en-US" dirty="0">
                <a:solidFill>
                  <a:schemeClr val="accent2"/>
                </a:solidFill>
              </a:rPr>
              <a:t>(where, text) – </a:t>
            </a:r>
            <a:r>
              <a:rPr lang="ru-RU" dirty="0" smtClean="0">
                <a:solidFill>
                  <a:schemeClr val="accent2"/>
                </a:solidFill>
              </a:rPr>
              <a:t>создает текстовый узел из строки и вставляет его в указанное место.</a:t>
            </a:r>
            <a:endParaRPr lang="ru-RU" dirty="0">
              <a:solidFill>
                <a:schemeClr val="accent2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9295" y="503328"/>
            <a:ext cx="6793003" cy="1943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5041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357261"/>
            <a:ext cx="9905998" cy="1478570"/>
          </a:xfrm>
        </p:spPr>
        <p:txBody>
          <a:bodyPr/>
          <a:lstStyle/>
          <a:p>
            <a:pPr algn="ctr"/>
            <a:r>
              <a:rPr lang="en-US" cap="none" dirty="0" err="1" smtClean="0">
                <a:solidFill>
                  <a:schemeClr val="accent2"/>
                </a:solidFill>
              </a:rPr>
              <a:t>DocumentFragment</a:t>
            </a:r>
            <a:endParaRPr lang="ru-RU" cap="none" dirty="0">
              <a:solidFill>
                <a:schemeClr val="accent2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2" y="1596344"/>
            <a:ext cx="9905999" cy="3541714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>
                <a:solidFill>
                  <a:schemeClr val="accent2"/>
                </a:solidFill>
              </a:rPr>
              <a:t>У </a:t>
            </a:r>
            <a:r>
              <a:rPr lang="en-US" dirty="0" err="1" smtClean="0">
                <a:solidFill>
                  <a:schemeClr val="accent2"/>
                </a:solidFill>
              </a:rPr>
              <a:t>DocumentFragment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ru-RU" dirty="0" smtClean="0">
                <a:solidFill>
                  <a:schemeClr val="accent2"/>
                </a:solidFill>
              </a:rPr>
              <a:t>нет обычных свойств </a:t>
            </a:r>
            <a:r>
              <a:rPr lang="en-US" dirty="0" smtClean="0">
                <a:solidFill>
                  <a:schemeClr val="accent2"/>
                </a:solidFill>
              </a:rPr>
              <a:t>DOM-</a:t>
            </a:r>
            <a:r>
              <a:rPr lang="ru-RU" dirty="0" smtClean="0">
                <a:solidFill>
                  <a:schemeClr val="accent2"/>
                </a:solidFill>
              </a:rPr>
              <a:t>узлов, например </a:t>
            </a:r>
            <a:r>
              <a:rPr lang="en-US" dirty="0" err="1" smtClean="0">
                <a:solidFill>
                  <a:schemeClr val="accent2"/>
                </a:solidFill>
              </a:rPr>
              <a:t>innerHTML</a:t>
            </a:r>
            <a:r>
              <a:rPr lang="en-US" dirty="0" smtClean="0">
                <a:solidFill>
                  <a:schemeClr val="accent2"/>
                </a:solidFill>
              </a:rPr>
              <a:t>, </a:t>
            </a:r>
            <a:r>
              <a:rPr lang="en-US" dirty="0" err="1" smtClean="0">
                <a:solidFill>
                  <a:schemeClr val="accent2"/>
                </a:solidFill>
              </a:rPr>
              <a:t>innerText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ru-RU" dirty="0" smtClean="0">
                <a:solidFill>
                  <a:schemeClr val="accent2"/>
                </a:solidFill>
              </a:rPr>
              <a:t>и т.п.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accent2"/>
                </a:solidFill>
              </a:rPr>
              <a:t>DocumentFragment</a:t>
            </a:r>
            <a:r>
              <a:rPr lang="ru-RU" dirty="0" smtClean="0">
                <a:solidFill>
                  <a:schemeClr val="accent2"/>
                </a:solidFill>
              </a:rPr>
              <a:t> – </a:t>
            </a:r>
            <a:r>
              <a:rPr lang="ru-RU" b="1" dirty="0" smtClean="0">
                <a:solidFill>
                  <a:schemeClr val="accent2"/>
                </a:solidFill>
              </a:rPr>
              <a:t>НЕ УЗЕЛ.</a:t>
            </a:r>
          </a:p>
          <a:p>
            <a:pPr marL="0" indent="0">
              <a:buNone/>
            </a:pPr>
            <a:r>
              <a:rPr lang="ru-RU" dirty="0" smtClean="0">
                <a:solidFill>
                  <a:schemeClr val="accent2"/>
                </a:solidFill>
              </a:rPr>
              <a:t>В </a:t>
            </a:r>
            <a:r>
              <a:rPr lang="en-US" dirty="0" err="1" smtClean="0">
                <a:solidFill>
                  <a:schemeClr val="accent2"/>
                </a:solidFill>
              </a:rPr>
              <a:t>DocumentFragment</a:t>
            </a:r>
            <a:r>
              <a:rPr lang="ru-RU" dirty="0" smtClean="0">
                <a:solidFill>
                  <a:schemeClr val="accent2"/>
                </a:solidFill>
              </a:rPr>
              <a:t> мы можем добавлять сколько угодно узлов, но после вставки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ru-RU" dirty="0" smtClean="0">
                <a:solidFill>
                  <a:schemeClr val="accent2"/>
                </a:solidFill>
              </a:rPr>
              <a:t>в </a:t>
            </a:r>
            <a:r>
              <a:rPr lang="en-US" dirty="0" smtClean="0">
                <a:solidFill>
                  <a:schemeClr val="accent2"/>
                </a:solidFill>
              </a:rPr>
              <a:t>DOM-</a:t>
            </a:r>
            <a:r>
              <a:rPr lang="ru-RU" dirty="0" smtClean="0">
                <a:solidFill>
                  <a:schemeClr val="accent2"/>
                </a:solidFill>
              </a:rPr>
              <a:t>дерево</a:t>
            </a:r>
            <a:r>
              <a:rPr lang="en-US" dirty="0" smtClean="0">
                <a:solidFill>
                  <a:schemeClr val="accent2"/>
                </a:solidFill>
              </a:rPr>
              <a:t>, </a:t>
            </a:r>
            <a:r>
              <a:rPr lang="en-US" dirty="0" err="1" smtClean="0">
                <a:solidFill>
                  <a:schemeClr val="accent2"/>
                </a:solidFill>
              </a:rPr>
              <a:t>DocumentFragment</a:t>
            </a:r>
            <a:r>
              <a:rPr lang="ru-RU" dirty="0" smtClean="0">
                <a:solidFill>
                  <a:schemeClr val="accent2"/>
                </a:solidFill>
              </a:rPr>
              <a:t> удаляется, оставляя только дочерние узлы.</a:t>
            </a:r>
            <a:endParaRPr lang="ru-RU" dirty="0">
              <a:solidFill>
                <a:schemeClr val="accent2"/>
              </a:solidFill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7666" y="4892466"/>
            <a:ext cx="7196307" cy="148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1981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0450" y="1724569"/>
            <a:ext cx="7070882" cy="3753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6054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3136" y="1253291"/>
            <a:ext cx="6690940" cy="459525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257" y="1253292"/>
            <a:ext cx="4523081" cy="4595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165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cap="none" dirty="0" err="1" smtClean="0">
                <a:solidFill>
                  <a:schemeClr val="accent2"/>
                </a:solidFill>
              </a:rPr>
              <a:t>removeChild</a:t>
            </a:r>
            <a:r>
              <a:rPr lang="en-US" cap="none" dirty="0" smtClean="0">
                <a:solidFill>
                  <a:schemeClr val="accent2"/>
                </a:solidFill>
              </a:rPr>
              <a:t>()</a:t>
            </a:r>
            <a:endParaRPr lang="ru-RU" cap="none" dirty="0">
              <a:solidFill>
                <a:schemeClr val="accent2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>
                <a:solidFill>
                  <a:schemeClr val="accent2"/>
                </a:solidFill>
              </a:rPr>
              <a:t>Метод </a:t>
            </a:r>
            <a:r>
              <a:rPr lang="en-US" dirty="0" err="1" smtClean="0">
                <a:solidFill>
                  <a:schemeClr val="accent2"/>
                </a:solidFill>
              </a:rPr>
              <a:t>removeChild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ru-RU" dirty="0" smtClean="0">
                <a:solidFill>
                  <a:schemeClr val="accent2"/>
                </a:solidFill>
              </a:rPr>
              <a:t>удаляет все связи между родителем узла, который удаляется и его связями. Если </a:t>
            </a:r>
            <a:r>
              <a:rPr lang="ru-RU" dirty="0" err="1" smtClean="0">
                <a:solidFill>
                  <a:schemeClr val="accent2"/>
                </a:solidFill>
              </a:rPr>
              <a:t>удалть</a:t>
            </a:r>
            <a:r>
              <a:rPr lang="ru-RU" dirty="0" smtClean="0">
                <a:solidFill>
                  <a:schemeClr val="accent2"/>
                </a:solidFill>
              </a:rPr>
              <a:t> </a:t>
            </a:r>
            <a:r>
              <a:rPr lang="en-US" dirty="0" smtClean="0">
                <a:solidFill>
                  <a:schemeClr val="accent2"/>
                </a:solidFill>
              </a:rPr>
              <a:t>div </a:t>
            </a:r>
            <a:r>
              <a:rPr lang="ru-RU" dirty="0" smtClean="0">
                <a:solidFill>
                  <a:schemeClr val="accent2"/>
                </a:solidFill>
              </a:rPr>
              <a:t>из дерева, то все дочерние узлы будут недостижимы, следовательно, удалены.</a:t>
            </a:r>
            <a:endParaRPr lang="ru-RU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5957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18903" y="2325189"/>
            <a:ext cx="10049691" cy="4171405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>
                <a:solidFill>
                  <a:schemeClr val="accent2"/>
                </a:solidFill>
              </a:rPr>
              <a:t>Для </a:t>
            </a:r>
            <a:r>
              <a:rPr lang="en-US" dirty="0" err="1" smtClean="0">
                <a:solidFill>
                  <a:schemeClr val="accent2"/>
                </a:solidFill>
              </a:rPr>
              <a:t>removeChild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ru-RU" dirty="0" smtClean="0">
                <a:solidFill>
                  <a:schemeClr val="accent2"/>
                </a:solidFill>
              </a:rPr>
              <a:t>есть исключение, если сохранить ссылку на узел, то можно по ссылке добраться до дочерних элементов, значит они все доступны. </a:t>
            </a:r>
            <a:r>
              <a:rPr lang="ru-RU" i="1" u="sng" dirty="0" smtClean="0">
                <a:solidFill>
                  <a:schemeClr val="accent2"/>
                </a:solidFill>
              </a:rPr>
              <a:t>Точно такая же логика, как и у обычных объектов в </a:t>
            </a:r>
            <a:r>
              <a:rPr lang="en-US" i="1" u="sng" dirty="0" err="1" smtClean="0">
                <a:solidFill>
                  <a:schemeClr val="accent2"/>
                </a:solidFill>
              </a:rPr>
              <a:t>js</a:t>
            </a:r>
            <a:r>
              <a:rPr lang="en-US" i="1" u="sng" dirty="0" smtClean="0">
                <a:solidFill>
                  <a:schemeClr val="accent2"/>
                </a:solidFill>
              </a:rPr>
              <a:t>.</a:t>
            </a:r>
            <a:endParaRPr lang="ru-RU" i="1" u="sng" dirty="0">
              <a:solidFill>
                <a:schemeClr val="accent2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570" y="509452"/>
            <a:ext cx="11170553" cy="1023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560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76247" y="995453"/>
            <a:ext cx="9905999" cy="102493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i="1" u="sng" dirty="0" err="1" smtClean="0">
                <a:solidFill>
                  <a:schemeClr val="accent2"/>
                </a:solidFill>
              </a:rPr>
              <a:t>document.createElement</a:t>
            </a:r>
            <a:r>
              <a:rPr lang="en-US" sz="2800" i="1" u="sng" dirty="0" smtClean="0">
                <a:solidFill>
                  <a:schemeClr val="accent2"/>
                </a:solidFill>
              </a:rPr>
              <a:t>() </a:t>
            </a:r>
            <a:r>
              <a:rPr lang="en-US" sz="2800" dirty="0" smtClean="0">
                <a:solidFill>
                  <a:schemeClr val="accent2"/>
                </a:solidFill>
              </a:rPr>
              <a:t>– </a:t>
            </a:r>
            <a:r>
              <a:rPr lang="ru-RU" sz="2800" dirty="0" smtClean="0">
                <a:solidFill>
                  <a:schemeClr val="accent2"/>
                </a:solidFill>
              </a:rPr>
              <a:t>метод для создания узлов.</a:t>
            </a:r>
          </a:p>
          <a:p>
            <a:pPr marL="0" indent="0">
              <a:buNone/>
            </a:pPr>
            <a:endParaRPr lang="ru-RU" sz="2800" dirty="0">
              <a:solidFill>
                <a:schemeClr val="accent2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3337" y="2719115"/>
            <a:ext cx="7471818" cy="2697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555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1913572" y="452846"/>
            <a:ext cx="8791575" cy="1115106"/>
          </a:xfrm>
        </p:spPr>
        <p:txBody>
          <a:bodyPr/>
          <a:lstStyle/>
          <a:p>
            <a:pPr algn="ctr"/>
            <a:r>
              <a:rPr lang="en-US" cap="none" dirty="0" err="1" smtClean="0">
                <a:solidFill>
                  <a:schemeClr val="accent2"/>
                </a:solidFill>
              </a:rPr>
              <a:t>appendChild</a:t>
            </a:r>
            <a:r>
              <a:rPr lang="en-US" cap="none" dirty="0" smtClean="0">
                <a:solidFill>
                  <a:schemeClr val="accent2"/>
                </a:solidFill>
              </a:rPr>
              <a:t>()</a:t>
            </a:r>
            <a:endParaRPr lang="ru-RU" cap="none" dirty="0">
              <a:solidFill>
                <a:schemeClr val="accent2"/>
              </a:solidFill>
            </a:endParaRPr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>
          <a:xfrm>
            <a:off x="1584959" y="1750423"/>
            <a:ext cx="9448800" cy="3239588"/>
          </a:xfrm>
        </p:spPr>
        <p:txBody>
          <a:bodyPr>
            <a:normAutofit/>
          </a:bodyPr>
          <a:lstStyle/>
          <a:p>
            <a:r>
              <a:rPr lang="ru-RU" sz="2400" cap="none" dirty="0" smtClean="0">
                <a:solidFill>
                  <a:schemeClr val="accent2"/>
                </a:solidFill>
              </a:rPr>
              <a:t>Метод </a:t>
            </a:r>
            <a:r>
              <a:rPr lang="en-US" sz="2400" i="1" u="sng" cap="none" dirty="0" err="1" smtClean="0">
                <a:solidFill>
                  <a:schemeClr val="accent2"/>
                </a:solidFill>
              </a:rPr>
              <a:t>parentElement.appendChild</a:t>
            </a:r>
            <a:r>
              <a:rPr lang="en-US" sz="2400" i="1" u="sng" cap="none" dirty="0" smtClean="0">
                <a:solidFill>
                  <a:schemeClr val="accent2"/>
                </a:solidFill>
              </a:rPr>
              <a:t>()</a:t>
            </a:r>
            <a:r>
              <a:rPr lang="en-US" sz="2400" cap="none" dirty="0" smtClean="0">
                <a:solidFill>
                  <a:schemeClr val="accent2"/>
                </a:solidFill>
              </a:rPr>
              <a:t> </a:t>
            </a:r>
            <a:r>
              <a:rPr lang="ru-RU" sz="2400" cap="none" dirty="0" smtClean="0">
                <a:solidFill>
                  <a:schemeClr val="accent2"/>
                </a:solidFill>
              </a:rPr>
              <a:t>вставляет новый элемент в конец дочерних элементов </a:t>
            </a:r>
            <a:r>
              <a:rPr lang="en-US" sz="2400" cap="none" dirty="0" err="1" smtClean="0">
                <a:solidFill>
                  <a:schemeClr val="tx1"/>
                </a:solidFill>
              </a:rPr>
              <a:t>parentElement</a:t>
            </a:r>
            <a:endParaRPr lang="ru-RU" sz="2400" cap="none" dirty="0">
              <a:solidFill>
                <a:schemeClr val="tx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5451" y="3091951"/>
            <a:ext cx="5609456" cy="333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879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cap="none" dirty="0" err="1" smtClean="0">
                <a:solidFill>
                  <a:schemeClr val="accent2"/>
                </a:solidFill>
              </a:rPr>
              <a:t>insertBefore</a:t>
            </a:r>
            <a:r>
              <a:rPr lang="ru-RU" cap="none" dirty="0" smtClean="0">
                <a:solidFill>
                  <a:schemeClr val="accent2"/>
                </a:solidFill>
              </a:rPr>
              <a:t>()</a:t>
            </a:r>
            <a:endParaRPr lang="ru-RU" cap="none" dirty="0">
              <a:solidFill>
                <a:schemeClr val="accent2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u="sng" dirty="0" err="1">
                <a:solidFill>
                  <a:schemeClr val="accent2"/>
                </a:solidFill>
              </a:rPr>
              <a:t>parentElem.insertBefore</a:t>
            </a:r>
            <a:r>
              <a:rPr lang="en-US" i="1" u="sng" dirty="0">
                <a:solidFill>
                  <a:schemeClr val="accent2"/>
                </a:solidFill>
              </a:rPr>
              <a:t>(</a:t>
            </a:r>
            <a:r>
              <a:rPr lang="en-US" i="1" u="sng" dirty="0" err="1">
                <a:solidFill>
                  <a:schemeClr val="accent2"/>
                </a:solidFill>
              </a:rPr>
              <a:t>elem</a:t>
            </a:r>
            <a:r>
              <a:rPr lang="en-US" i="1" u="sng" dirty="0">
                <a:solidFill>
                  <a:schemeClr val="accent2"/>
                </a:solidFill>
              </a:rPr>
              <a:t>, </a:t>
            </a:r>
            <a:r>
              <a:rPr lang="en-US" i="1" u="sng" dirty="0" err="1">
                <a:solidFill>
                  <a:schemeClr val="accent2"/>
                </a:solidFill>
              </a:rPr>
              <a:t>nextSibling</a:t>
            </a:r>
            <a:r>
              <a:rPr lang="en-US" i="1" u="sng" dirty="0" smtClean="0">
                <a:solidFill>
                  <a:schemeClr val="accent2"/>
                </a:solidFill>
              </a:rPr>
              <a:t>)</a:t>
            </a:r>
            <a:endParaRPr lang="ru-RU" i="1" u="sng" dirty="0" smtClean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i="1" u="sng" dirty="0" err="1">
                <a:solidFill>
                  <a:schemeClr val="accent2"/>
                </a:solidFill>
              </a:rPr>
              <a:t>e</a:t>
            </a:r>
            <a:r>
              <a:rPr lang="en-US" i="1" u="sng" dirty="0" err="1" smtClean="0">
                <a:solidFill>
                  <a:schemeClr val="accent2"/>
                </a:solidFill>
              </a:rPr>
              <a:t>lem</a:t>
            </a:r>
            <a:r>
              <a:rPr lang="en-US" dirty="0" smtClean="0">
                <a:solidFill>
                  <a:schemeClr val="accent2"/>
                </a:solidFill>
              </a:rPr>
              <a:t> – </a:t>
            </a:r>
            <a:r>
              <a:rPr lang="ru-RU" dirty="0" smtClean="0">
                <a:solidFill>
                  <a:schemeClr val="accent2"/>
                </a:solidFill>
              </a:rPr>
              <a:t>вставляемый элемент;</a:t>
            </a:r>
          </a:p>
          <a:p>
            <a:pPr marL="0" indent="0">
              <a:buNone/>
            </a:pPr>
            <a:r>
              <a:rPr lang="en-US" i="1" u="sng" dirty="0" err="1" smtClean="0">
                <a:solidFill>
                  <a:schemeClr val="accent2"/>
                </a:solidFill>
              </a:rPr>
              <a:t>parentElem</a:t>
            </a:r>
            <a:r>
              <a:rPr lang="en-US" dirty="0" smtClean="0">
                <a:solidFill>
                  <a:schemeClr val="accent2"/>
                </a:solidFill>
              </a:rPr>
              <a:t> – </a:t>
            </a:r>
            <a:r>
              <a:rPr lang="ru-RU" dirty="0" smtClean="0">
                <a:solidFill>
                  <a:schemeClr val="accent2"/>
                </a:solidFill>
              </a:rPr>
              <a:t>элемент куда мы вставляем </a:t>
            </a:r>
            <a:r>
              <a:rPr lang="en-US" dirty="0" err="1" smtClean="0"/>
              <a:t>elem</a:t>
            </a:r>
            <a:r>
              <a:rPr lang="en-US" dirty="0" smtClean="0">
                <a:solidFill>
                  <a:schemeClr val="accent2"/>
                </a:solidFill>
              </a:rPr>
              <a:t>;</a:t>
            </a:r>
          </a:p>
          <a:p>
            <a:pPr marL="0" indent="0">
              <a:buNone/>
            </a:pPr>
            <a:r>
              <a:rPr lang="en-US" i="1" u="sng" dirty="0" err="1" smtClean="0">
                <a:solidFill>
                  <a:schemeClr val="accent2"/>
                </a:solidFill>
              </a:rPr>
              <a:t>nextSibling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smtClean="0">
                <a:solidFill>
                  <a:schemeClr val="accent2"/>
                </a:solidFill>
              </a:rPr>
              <a:t>– </a:t>
            </a:r>
            <a:r>
              <a:rPr lang="ru-RU" dirty="0" smtClean="0">
                <a:solidFill>
                  <a:schemeClr val="accent2"/>
                </a:solidFill>
              </a:rPr>
              <a:t>дочерний элемент </a:t>
            </a:r>
            <a:r>
              <a:rPr lang="en-US" dirty="0" err="1" smtClean="0"/>
              <a:t>parentElem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ru-RU" dirty="0" smtClean="0">
                <a:solidFill>
                  <a:schemeClr val="accent2"/>
                </a:solidFill>
              </a:rPr>
              <a:t>перед которым вставляется </a:t>
            </a:r>
            <a:r>
              <a:rPr lang="en-US" dirty="0" err="1" smtClean="0"/>
              <a:t>elem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07060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6709" y="1352690"/>
            <a:ext cx="6226629" cy="3919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493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3431" y="914401"/>
            <a:ext cx="6885885" cy="4336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060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93663" y="1552802"/>
            <a:ext cx="9905999" cy="117298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accent2"/>
                </a:solidFill>
              </a:rPr>
              <a:t>E</a:t>
            </a:r>
            <a:r>
              <a:rPr lang="ru-RU" dirty="0" err="1" smtClean="0">
                <a:solidFill>
                  <a:schemeClr val="accent2"/>
                </a:solidFill>
              </a:rPr>
              <a:t>сли</a:t>
            </a:r>
            <a:r>
              <a:rPr lang="ru-RU" dirty="0" smtClean="0">
                <a:solidFill>
                  <a:schemeClr val="accent2"/>
                </a:solidFill>
              </a:rPr>
              <a:t> </a:t>
            </a:r>
            <a:r>
              <a:rPr lang="ru-RU" dirty="0">
                <a:solidFill>
                  <a:schemeClr val="accent2"/>
                </a:solidFill>
              </a:rPr>
              <a:t>вторым аргументом указать </a:t>
            </a:r>
            <a:r>
              <a:rPr lang="ru-RU" dirty="0" err="1"/>
              <a:t>null</a:t>
            </a:r>
            <a:r>
              <a:rPr lang="ru-RU" dirty="0">
                <a:solidFill>
                  <a:schemeClr val="accent2"/>
                </a:solidFill>
              </a:rPr>
              <a:t>, то </a:t>
            </a:r>
            <a:r>
              <a:rPr lang="ru-RU" dirty="0" err="1"/>
              <a:t>insertBefore</a:t>
            </a:r>
            <a:r>
              <a:rPr lang="ru-RU" dirty="0">
                <a:solidFill>
                  <a:schemeClr val="accent2"/>
                </a:solidFill>
              </a:rPr>
              <a:t> сработает как </a:t>
            </a:r>
            <a:r>
              <a:rPr lang="ru-RU" dirty="0" err="1" smtClean="0"/>
              <a:t>appendChild</a:t>
            </a:r>
            <a:r>
              <a:rPr lang="ru-RU" dirty="0" smtClean="0">
                <a:solidFill>
                  <a:schemeClr val="accent2"/>
                </a:solidFill>
              </a:rPr>
              <a:t>.</a:t>
            </a:r>
          </a:p>
          <a:p>
            <a:pPr marL="0" indent="0">
              <a:buNone/>
            </a:pPr>
            <a:endParaRPr lang="ru-RU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ru-RU" dirty="0">
              <a:solidFill>
                <a:schemeClr val="accent2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94" y="3441518"/>
            <a:ext cx="7451589" cy="1856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26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cap="none" dirty="0" err="1" smtClean="0">
                <a:solidFill>
                  <a:schemeClr val="accent2"/>
                </a:solidFill>
              </a:rPr>
              <a:t>cloneNode</a:t>
            </a:r>
            <a:endParaRPr lang="ru-RU" cap="none" dirty="0">
              <a:solidFill>
                <a:schemeClr val="accent2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>
                <a:solidFill>
                  <a:schemeClr val="accent2"/>
                </a:solidFill>
              </a:rPr>
              <a:t>elem.cloneNode</a:t>
            </a:r>
            <a:r>
              <a:rPr lang="en-US" dirty="0" smtClean="0">
                <a:solidFill>
                  <a:schemeClr val="accent2"/>
                </a:solidFill>
              </a:rPr>
              <a:t>(true)</a:t>
            </a:r>
          </a:p>
          <a:p>
            <a:pPr marL="0" indent="0">
              <a:buNone/>
            </a:pPr>
            <a:r>
              <a:rPr lang="ru-RU" dirty="0" smtClean="0">
                <a:solidFill>
                  <a:schemeClr val="accent2"/>
                </a:solidFill>
              </a:rPr>
              <a:t>Метод </a:t>
            </a:r>
            <a:r>
              <a:rPr lang="en-US" dirty="0" err="1" smtClean="0"/>
              <a:t>cloneNode</a:t>
            </a:r>
            <a:r>
              <a:rPr lang="en-US" dirty="0" smtClean="0"/>
              <a:t> </a:t>
            </a:r>
            <a:r>
              <a:rPr lang="ru-RU" dirty="0" smtClean="0">
                <a:solidFill>
                  <a:schemeClr val="accent2"/>
                </a:solidFill>
              </a:rPr>
              <a:t>возвращает </a:t>
            </a:r>
            <a:r>
              <a:rPr lang="ru-RU" dirty="0" err="1" smtClean="0">
                <a:solidFill>
                  <a:schemeClr val="accent2"/>
                </a:solidFill>
              </a:rPr>
              <a:t>склонируемый</a:t>
            </a:r>
            <a:r>
              <a:rPr lang="ru-RU" dirty="0" smtClean="0">
                <a:solidFill>
                  <a:schemeClr val="accent2"/>
                </a:solidFill>
              </a:rPr>
              <a:t> элемент со всеми атрибутами и дочерними элементами. Если передать </a:t>
            </a:r>
            <a:r>
              <a:rPr lang="en-US" dirty="0" smtClean="0"/>
              <a:t>false</a:t>
            </a:r>
            <a:r>
              <a:rPr lang="ru-RU" dirty="0" smtClean="0">
                <a:solidFill>
                  <a:schemeClr val="accent2"/>
                </a:solidFill>
              </a:rPr>
              <a:t>, то копия создаться без дочерних элементов.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438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5279" y="1976847"/>
            <a:ext cx="7207467" cy="2950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5411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110</TotalTime>
  <Words>290</Words>
  <Application>Microsoft Office PowerPoint</Application>
  <PresentationFormat>Широкоэкранный</PresentationFormat>
  <Paragraphs>30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1" baseType="lpstr">
      <vt:lpstr>Arial</vt:lpstr>
      <vt:lpstr>Trebuchet MS</vt:lpstr>
      <vt:lpstr>Tw Cen MT</vt:lpstr>
      <vt:lpstr>Контур</vt:lpstr>
      <vt:lpstr>Динамическое создание элементов в DOM </vt:lpstr>
      <vt:lpstr>Презентация PowerPoint</vt:lpstr>
      <vt:lpstr>appendChild()</vt:lpstr>
      <vt:lpstr>insertBefore()</vt:lpstr>
      <vt:lpstr>Презентация PowerPoint</vt:lpstr>
      <vt:lpstr>Презентация PowerPoint</vt:lpstr>
      <vt:lpstr>Презентация PowerPoint</vt:lpstr>
      <vt:lpstr>cloneNode</vt:lpstr>
      <vt:lpstr>Презентация PowerPoint</vt:lpstr>
      <vt:lpstr>Презентация PowerPoint</vt:lpstr>
      <vt:lpstr>insertAdjacentHTML</vt:lpstr>
      <vt:lpstr>Презентация PowerPoint</vt:lpstr>
      <vt:lpstr>DocumentFragment</vt:lpstr>
      <vt:lpstr>Презентация PowerPoint</vt:lpstr>
      <vt:lpstr>Презентация PowerPoint</vt:lpstr>
      <vt:lpstr>removeChild()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Динамическое создание элементов в DOM</dc:title>
  <dc:creator>Vitaliy Skopec</dc:creator>
  <cp:lastModifiedBy>Vitaliy Skopec</cp:lastModifiedBy>
  <cp:revision>10</cp:revision>
  <dcterms:created xsi:type="dcterms:W3CDTF">2018-11-13T13:39:06Z</dcterms:created>
  <dcterms:modified xsi:type="dcterms:W3CDTF">2018-11-13T15:29:07Z</dcterms:modified>
</cp:coreProperties>
</file>