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6855" y="2404745"/>
            <a:ext cx="9225280" cy="1646555"/>
          </a:xfrm>
        </p:spPr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 544E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对于每一行的某一列，设有</a:t>
            </a:r>
            <a:r>
              <a:rPr lang="en-US" altLang="zh-CN"/>
              <a:t>x</a:t>
            </a:r>
            <a:r>
              <a:rPr lang="zh-CN" altLang="en-US"/>
              <a:t>个字母相同，要使这行字母独有，可以直接修改自己，或者修改</a:t>
            </a:r>
            <a:r>
              <a:rPr lang="en-US" altLang="zh-CN"/>
              <a:t>x-1</a:t>
            </a:r>
            <a:r>
              <a:rPr lang="zh-CN" altLang="en-US"/>
              <a:t>个字母，显然选择花费最大的不改。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n</a:t>
            </a:r>
            <a:r>
              <a:rPr lang="zh-CN" altLang="en-US"/>
              <a:t>很小，所以状压已经满足的字符串，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dp[i]</a:t>
            </a:r>
            <a:r>
              <a:rPr lang="zh-CN" altLang="en-US"/>
              <a:t>表示已经满足的字符串状态为</a:t>
            </a:r>
            <a:r>
              <a:rPr lang="en-US" altLang="zh-CN"/>
              <a:t>i</a:t>
            </a:r>
            <a:r>
              <a:rPr lang="zh-CN" altLang="en-US"/>
              <a:t>的最小花费。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 544E</a:t>
            </a:r>
            <a:br>
              <a:rPr lang="zh-CN" altLang="en-US"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71015"/>
            <a:ext cx="8596630" cy="465074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dp[i|(1&lt;&lt;j)]=min(dp[i]+a[j][k])</a:t>
            </a:r>
            <a:endParaRPr lang="en-US" altLang="zh-CN"/>
          </a:p>
          <a:p>
            <a:r>
              <a:rPr lang="en-US" altLang="zh-CN">
                <a:sym typeface="+mn-ea"/>
              </a:rPr>
              <a:t>dp[i|bit[j][k]]=min(dp[i]+cost[j][k])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a[j][k]</a:t>
            </a:r>
            <a:r>
              <a:rPr lang="zh-CN" altLang="en-US">
                <a:sym typeface="+mn-ea"/>
              </a:rPr>
              <a:t>表示修改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列字母的</a:t>
            </a:r>
            <a:r>
              <a:rPr lang="zh-CN" altLang="en-US">
                <a:sym typeface="+mn-ea"/>
              </a:rPr>
              <a:t>花费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bit[j][k]</a:t>
            </a:r>
            <a:r>
              <a:rPr lang="zh-CN" altLang="en-US">
                <a:sym typeface="+mn-ea"/>
              </a:rPr>
              <a:t>表示与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列字母相同的字符串状态，可以预处理。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cost[j][k]</a:t>
            </a:r>
            <a:r>
              <a:rPr lang="zh-CN" altLang="en-US">
                <a:sym typeface="+mn-ea"/>
              </a:rPr>
              <a:t>表示除了最贵的之外，修改与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列相同字母的花费和，可以预处理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初始</a:t>
            </a:r>
            <a:r>
              <a:rPr lang="en-US" altLang="zh-CN"/>
              <a:t>dp[0]=0,</a:t>
            </a:r>
            <a:r>
              <a:rPr lang="zh-CN" altLang="en-US"/>
              <a:t>答案为</a:t>
            </a:r>
            <a:r>
              <a:rPr lang="en-US" altLang="zh-CN"/>
              <a:t>dp[(1&lt;&lt;n)-1]</a:t>
            </a:r>
            <a:endParaRPr lang="en-US" altLang="zh-CN"/>
          </a:p>
          <a:p>
            <a:r>
              <a:rPr lang="zh-CN" altLang="en-US"/>
              <a:t>时间复杂度</a:t>
            </a:r>
            <a:r>
              <a:rPr lang="en-US" altLang="zh-CN"/>
              <a:t>2^N*N^2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4178300"/>
            <a:ext cx="9450705" cy="1877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467360"/>
            <a:ext cx="5020945" cy="371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>
                <a:ea typeface="宋体" panose="02010600030101010101" pitchFamily="2" charset="-122"/>
              </a:rPr>
              <a:t>、CodeForces 1215E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题意：给出一个长度为</a:t>
            </a:r>
            <a:r>
              <a:rPr lang="en-US" altLang="zh-CN"/>
              <a:t>n</a:t>
            </a:r>
            <a:r>
              <a:rPr lang="zh-CN" altLang="en-US"/>
              <a:t>的数字序列</a:t>
            </a:r>
            <a:r>
              <a:rPr lang="en-US" altLang="zh-CN"/>
              <a:t>ai</a:t>
            </a:r>
            <a:r>
              <a:rPr lang="zh-CN" altLang="en-US">
                <a:ea typeface="宋体" panose="02010600030101010101" pitchFamily="2" charset="-122"/>
              </a:rPr>
              <a:t>，每次可以交换两个相邻的数，求最少交换多少次，使得所有相同的数都挨在一起。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1&lt;=n&lt;=4e5,1&lt;=ai&lt;=20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如果题目要求是要把所有数从小到大排序，那么即求逆序对数。</a:t>
            </a:r>
            <a:endParaRPr lang="zh-CN" altLang="en-US"/>
          </a:p>
          <a:p>
            <a:r>
              <a:rPr lang="zh-CN" altLang="en-US"/>
              <a:t>这里不要求从小到大，只要相同的在一起即可。</a:t>
            </a:r>
            <a:endParaRPr lang="zh-CN" altLang="en-US"/>
          </a:p>
          <a:p>
            <a:r>
              <a:rPr lang="zh-CN" altLang="en-US"/>
              <a:t>不管怎么样，答案和逆序对有关。</a:t>
            </a:r>
            <a:endParaRPr lang="zh-CN" altLang="en-US"/>
          </a:p>
          <a:p>
            <a:r>
              <a:rPr lang="zh-CN" altLang="en-US"/>
              <a:t>发现</a:t>
            </a:r>
            <a:r>
              <a:rPr lang="en-US" altLang="zh-CN"/>
              <a:t>ai</a:t>
            </a:r>
            <a:r>
              <a:rPr lang="zh-CN" altLang="en-US">
                <a:ea typeface="宋体" panose="02010600030101010101" pitchFamily="2" charset="-122"/>
              </a:rPr>
              <a:t>很小，则状压已经排好的数字，用</a:t>
            </a:r>
            <a:r>
              <a:rPr lang="en-US" altLang="zh-CN">
                <a:ea typeface="宋体" panose="02010600030101010101" pitchFamily="2" charset="-122"/>
              </a:rPr>
              <a:t>dp[i]</a:t>
            </a:r>
            <a:r>
              <a:rPr lang="zh-CN" altLang="en-US">
                <a:ea typeface="宋体" panose="02010600030101010101" pitchFamily="2" charset="-122"/>
              </a:rPr>
              <a:t>表示已经排好的数字状态为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的最小交换次数，初始</a:t>
            </a:r>
            <a:r>
              <a:rPr lang="en-US" altLang="zh-CN">
                <a:ea typeface="宋体" panose="02010600030101010101" pitchFamily="2" charset="-122"/>
              </a:rPr>
              <a:t>dp[0]=0,</a:t>
            </a:r>
            <a:r>
              <a:rPr lang="zh-CN" altLang="en-US">
                <a:ea typeface="宋体" panose="02010600030101010101" pitchFamily="2" charset="-122"/>
              </a:rPr>
              <a:t>答案为</a:t>
            </a:r>
            <a:r>
              <a:rPr lang="en-US" altLang="zh-CN">
                <a:ea typeface="宋体" panose="02010600030101010101" pitchFamily="2" charset="-122"/>
              </a:rPr>
              <a:t>dp[(1&lt;&lt;20)-1]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如何转移？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考虑对于一个已经排好的状态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，一个没有排好的数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，将数列中所有的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移到一起，放到哪里呢？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可以考虑对于每一个排好的数字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，把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放到它前面即可，所以预处理出</a:t>
            </a:r>
            <a:r>
              <a:rPr lang="en-US" altLang="zh-CN">
                <a:ea typeface="宋体" panose="02010600030101010101" pitchFamily="2" charset="-122"/>
              </a:rPr>
              <a:t>cnt[j][k]</a:t>
            </a:r>
            <a:r>
              <a:rPr lang="zh-CN" altLang="en-US">
                <a:ea typeface="宋体" panose="02010600030101010101" pitchFamily="2" charset="-122"/>
              </a:rPr>
              <a:t>表示</a:t>
            </a:r>
            <a:r>
              <a:rPr lang="zh-CN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移到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前面的最少交换次数，根据逆序对的的原理可知，</a:t>
            </a:r>
            <a:r>
              <a:rPr lang="en-US" altLang="zh-CN">
                <a:ea typeface="宋体" panose="02010600030101010101" pitchFamily="2" charset="-122"/>
              </a:rPr>
              <a:t>cnt[j][k]</a:t>
            </a:r>
            <a:r>
              <a:rPr lang="zh-CN" altLang="en-US">
                <a:ea typeface="宋体" panose="02010600030101010101" pitchFamily="2" charset="-122"/>
              </a:rPr>
              <a:t>就是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前面有多少个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1215E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</a:t>
            </a:r>
            <a:r>
              <a:rPr lang="en-US" altLang="zh-CN"/>
              <a:t>dp[i|(1&lt;&lt;j)]=min(dp[i]+∑cnt[j][k])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时间复杂度为</a:t>
            </a:r>
            <a:r>
              <a:rPr lang="en-US" altLang="zh-CN">
                <a:ea typeface="宋体" panose="02010600030101010101" pitchFamily="2" charset="-122"/>
              </a:rPr>
              <a:t>2^20*400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CodeForces 1185G1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你从学校回到家要T的时间，你现在有n首歌，每首歌的播放时间为ti,种类为gi，你现在想要确定播放一些歌使得你正好用T分钟听完这些歌，一首歌最多播放一次，且连续播放的两首歌种类不同。问你有多少种播放顺序，答案对</a:t>
            </a:r>
            <a:r>
              <a:rPr lang="en-US" altLang="zh-CN"/>
              <a:t>1e9+7</a:t>
            </a:r>
            <a:r>
              <a:rPr lang="zh-CN" altLang="en-US">
                <a:ea typeface="宋体" panose="02010600030101010101" pitchFamily="2" charset="-122"/>
              </a:rPr>
              <a:t>取模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1&lt;=T&lt;=255,</a:t>
            </a:r>
            <a:r>
              <a:rPr lang="en-US" altLang="zh-CN">
                <a:sym typeface="+mn-ea"/>
              </a:rPr>
              <a:t>1&lt;=n&lt;=15,1&lt;=ti&lt;=15,1&lt;=gi&lt;=3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1185G1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观察数据范围，状压，容易想到用</a:t>
            </a:r>
            <a:r>
              <a:rPr lang="en-US" altLang="zh-CN"/>
              <a:t>dp[i][j][k]</a:t>
            </a:r>
            <a:r>
              <a:rPr lang="zh-CN" altLang="en-US">
                <a:ea typeface="宋体" panose="02010600030101010101" pitchFamily="2" charset="-122"/>
              </a:rPr>
              <a:t>表示前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分钟播放歌曲状态为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时，最后一首歌种类是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的方案数。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则对于一首没有播放的歌</a:t>
            </a:r>
            <a:r>
              <a:rPr lang="en-US" altLang="zh-CN">
                <a:ea typeface="宋体" panose="02010600030101010101" pitchFamily="2" charset="-122"/>
              </a:rPr>
              <a:t>x,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g[x]!=k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dp[i][j|(1&lt;&lt;x)][g[x]]=∑dp[i-t[x]][j][k]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初始</a:t>
            </a:r>
            <a:r>
              <a:rPr lang="en-US" altLang="zh-CN">
                <a:ea typeface="宋体" panose="02010600030101010101" pitchFamily="2" charset="-122"/>
              </a:rPr>
              <a:t>dp[0][0][0]=1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3TN*2^N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CodeForces 1238E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4208145"/>
          </a:xfrm>
        </p:spPr>
        <p:txBody>
          <a:bodyPr>
            <a:normAutofit lnSpcReduction="2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1&lt;=m&lt;=20,1&lt;=n&lt;=1e5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样例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：6 3                    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  </a:t>
            </a:r>
            <a:r>
              <a:rPr lang="zh-CN" altLang="en-US">
                <a:ea typeface="宋体" panose="02010600030101010101" pitchFamily="2" charset="-122"/>
              </a:rPr>
              <a:t>aacabc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807210"/>
            <a:ext cx="8347710" cy="275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、Codeforces 1051D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行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列的网格，对每个格子填上黑色或白色，求填满网格，得到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个联通块的方案数。当两个格子有公共边且颜色相同，则联通。答案对998244353取模。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1&lt;=n&lt;=1000,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1&lt;=k&lt;=2n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1238E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本题即求一个字母表中前</a:t>
            </a:r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个字母的排列，使得</a:t>
            </a:r>
            <a:br>
              <a:rPr lang="zh-CN" altLang="en-US">
                <a:ea typeface="宋体" panose="02010600030101010101" pitchFamily="2" charset="-122"/>
              </a:rPr>
            </a:b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                                          最小，</a:t>
            </a:r>
            <a:r>
              <a:rPr lang="en-US" altLang="zh-CN">
                <a:ea typeface="宋体" panose="02010600030101010101" pitchFamily="2" charset="-122"/>
              </a:rPr>
              <a:t>cnt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宋体" panose="02010600030101010101" pitchFamily="2" charset="-122"/>
              </a:rPr>
              <a:t>ij</a:t>
            </a:r>
            <a:r>
              <a:rPr lang="zh-CN" altLang="en-US">
                <a:ea typeface="宋体" panose="02010600030101010101" pitchFamily="2" charset="-122"/>
              </a:rPr>
              <a:t>表示字符串</a:t>
            </a:r>
            <a:br>
              <a:rPr lang="zh-CN" altLang="en-US">
                <a:ea typeface="宋体" panose="02010600030101010101" pitchFamily="2" charset="-122"/>
              </a:rPr>
            </a:b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中字母</a:t>
            </a:r>
            <a:r>
              <a:rPr lang="en-US" altLang="zh-CN">
                <a:ea typeface="宋体" panose="02010600030101010101" pitchFamily="2" charset="-122"/>
              </a:rPr>
              <a:t>i,j</a:t>
            </a:r>
            <a:r>
              <a:rPr lang="zh-CN" altLang="en-US">
                <a:ea typeface="宋体" panose="02010600030101010101" pitchFamily="2" charset="-122"/>
              </a:rPr>
              <a:t>相邻的次数，</a:t>
            </a:r>
            <a:r>
              <a:rPr lang="en-US" altLang="zh-CN">
                <a:ea typeface="宋体" panose="02010600030101010101" pitchFamily="2" charset="-122"/>
              </a:rPr>
              <a:t>pos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表示字母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在排列中的位置。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090" y="2621280"/>
          <a:ext cx="437896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44500" progId="Equation.KSEE3">
                  <p:embed/>
                </p:oleObj>
              </mc:Choice>
              <mc:Fallback>
                <p:oleObj name="" r:id="rId1" imgW="1422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1090" y="2621280"/>
                        <a:ext cx="4378960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1238E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较小，可以状压已排列好的字母状态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</a:t>
            </a:r>
            <a:r>
              <a:rPr lang="en-US" altLang="zh-CN">
                <a:ea typeface="宋体" panose="02010600030101010101" pitchFamily="2" charset="-122"/>
              </a:rPr>
              <a:t>dp[s]</a:t>
            </a:r>
            <a:r>
              <a:rPr lang="zh-CN" altLang="en-US">
                <a:ea typeface="宋体" panose="02010600030101010101" pitchFamily="2" charset="-122"/>
              </a:rPr>
              <a:t>表示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排列好的字母状态为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时的答案，对于一个状态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，现在要加入一个新的字母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在最后面，则转移方程可以表示为：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dp[s|(1&lt;&lt;i)]=min(dp[s]+sum),sum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表示加入字母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时对答案产生的贡献。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sum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如何计算？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1238E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098040"/>
            <a:ext cx="8596630" cy="3943350"/>
          </a:xfrm>
        </p:spPr>
        <p:txBody>
          <a:bodyPr>
            <a:normAutofit fontScale="90000"/>
          </a:bodyPr>
          <a:p>
            <a:r>
              <a:rPr lang="zh-CN" altLang="en-US"/>
              <a:t>考虑对于给出的字符串中两个相邻的字符</a:t>
            </a:r>
            <a:r>
              <a:rPr lang="en-US" altLang="zh-CN"/>
              <a:t>c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，如果它们都在加入字母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之前就已经存在于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中，则加入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后不会改变它们之间的距离，只有当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一个在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中，一个不在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中时，加入字母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后，才会使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的距离增加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所以可以对于每一状态，对于意两点</a:t>
            </a:r>
            <a:r>
              <a:rPr lang="en-US" altLang="zh-CN">
                <a:ea typeface="宋体" panose="02010600030101010101" pitchFamily="2" charset="-122"/>
              </a:rPr>
              <a:t>i,j</a:t>
            </a:r>
            <a:r>
              <a:rPr lang="zh-CN" altLang="en-US">
                <a:ea typeface="宋体" panose="02010600030101010101" pitchFamily="2" charset="-122"/>
              </a:rPr>
              <a:t>，如果一个在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中，另一个不在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中，则</a:t>
            </a:r>
            <a:r>
              <a:rPr lang="en-US" altLang="zh-CN">
                <a:ea typeface="宋体" panose="02010600030101010101" pitchFamily="2" charset="-122"/>
              </a:rPr>
              <a:t>sum=∑cnt[i][j]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初始</a:t>
            </a:r>
            <a:r>
              <a:rPr lang="en-US" altLang="zh-CN">
                <a:ea typeface="宋体" panose="02010600030101010101" pitchFamily="2" charset="-122"/>
              </a:rPr>
              <a:t>dp[0]=0,</a:t>
            </a:r>
            <a:r>
              <a:rPr lang="zh-CN" altLang="en-US">
                <a:ea typeface="宋体" panose="02010600030101010101" pitchFamily="2" charset="-122"/>
              </a:rPr>
              <a:t>其余</a:t>
            </a:r>
            <a:r>
              <a:rPr lang="en-US" altLang="zh-CN">
                <a:ea typeface="宋体" panose="02010600030101010101" pitchFamily="2" charset="-122"/>
              </a:rPr>
              <a:t>inf</a:t>
            </a:r>
            <a:r>
              <a:rPr lang="zh-CN" altLang="en-US">
                <a:ea typeface="宋体" panose="02010600030101010101" pitchFamily="2" charset="-122"/>
              </a:rPr>
              <a:t>，答案为</a:t>
            </a:r>
            <a:r>
              <a:rPr lang="en-US" altLang="zh-CN">
                <a:ea typeface="宋体" panose="02010600030101010101" pitchFamily="2" charset="-122"/>
              </a:rPr>
              <a:t>dp[(1&lt;&lt;m)-1]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M2^M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1238E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9285" y="1500505"/>
            <a:ext cx="7592060" cy="47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G/H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1209E</a:t>
            </a:r>
            <a:r>
              <a:rPr lang="en-US" altLang="zh-CN">
                <a:sym typeface="+mn-ea"/>
              </a:rPr>
              <a:t>1/E2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题意：给定一个 n*m 的矩阵 A。定义一次操作为将矩阵的某一列竖着循环移位，你可以对任意列做任意次操作。定义 ri 为第 i 行的最大值，最大化 r1 + r2 + ... + rn。</a:t>
            </a:r>
            <a:endParaRPr lang="zh-CN" altLang="en-US"/>
          </a:p>
          <a:p>
            <a:r>
              <a:rPr lang="zh-CN" altLang="en-US"/>
              <a:t>(1≤n≤</a:t>
            </a:r>
            <a:r>
              <a:rPr lang="en-US" altLang="zh-CN"/>
              <a:t>4</a:t>
            </a:r>
            <a:r>
              <a:rPr lang="zh-CN" altLang="en-US"/>
              <a:t>,1≤m≤</a:t>
            </a:r>
            <a:r>
              <a:rPr lang="en-US" altLang="zh-CN"/>
              <a:t>1</a:t>
            </a:r>
            <a:r>
              <a:rPr lang="zh-CN" altLang="en-US"/>
              <a:t>00)</a:t>
            </a:r>
            <a:endParaRPr lang="zh-CN" altLang="en-US"/>
          </a:p>
          <a:p>
            <a:r>
              <a:rPr lang="zh-CN" altLang="en-US">
                <a:sym typeface="+mn-ea"/>
              </a:rPr>
              <a:t>(1≤n≤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,1≤m≤2000)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8645"/>
            <a:ext cx="8596668" cy="1320800"/>
          </a:xfrm>
        </p:spPr>
        <p:txBody>
          <a:bodyPr/>
          <a:p>
            <a:r>
              <a:rPr lang="en-US" altLang="zh-CN">
                <a:sym typeface="+mn-ea"/>
              </a:rPr>
              <a:t>G/H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1209E</a:t>
            </a:r>
            <a:r>
              <a:rPr lang="en-US" altLang="zh-CN">
                <a:sym typeface="+mn-ea"/>
              </a:rPr>
              <a:t>1/E2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ea typeface="宋体" panose="02010600030101010101" pitchFamily="2" charset="-122"/>
              </a:rPr>
              <a:t>因为每一列都可以任意移动，所以题目即求每一行任意选择一个数的所有组合中，和最大的。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直接暴力枚举高达</a:t>
            </a:r>
            <a:r>
              <a:rPr lang="en-US" altLang="zh-CN">
                <a:ea typeface="宋体" panose="02010600030101010101" pitchFamily="2" charset="-122"/>
              </a:rPr>
              <a:t>T*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^M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发现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较小，则状压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，用</a:t>
            </a:r>
            <a:r>
              <a:rPr lang="en-US" altLang="zh-CN">
                <a:ea typeface="宋体" panose="02010600030101010101" pitchFamily="2" charset="-122"/>
              </a:rPr>
              <a:t>dp[i][S]</a:t>
            </a:r>
            <a:r>
              <a:rPr lang="zh-CN" altLang="en-US">
                <a:ea typeface="宋体" panose="02010600030101010101" pitchFamily="2" charset="-122"/>
              </a:rPr>
              <a:t>表示前列每行选择状态为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时的最大和。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dp[i][j]=max(dp[i-1][k]+val(i,j-k))</a:t>
            </a:r>
            <a:r>
              <a:rPr lang="zh-CN" altLang="en-US">
                <a:ea typeface="宋体" panose="02010600030101010101" pitchFamily="2" charset="-122"/>
              </a:rPr>
              <a:t>，其中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的子集，</a:t>
            </a:r>
            <a:r>
              <a:rPr lang="en-US" altLang="zh-CN">
                <a:ea typeface="宋体" panose="02010600030101010101" pitchFamily="2" charset="-122"/>
              </a:rPr>
              <a:t>val(i,j)</a:t>
            </a:r>
            <a:r>
              <a:rPr lang="zh-CN" altLang="en-US">
                <a:ea typeface="宋体" panose="02010600030101010101" pitchFamily="2" charset="-122"/>
              </a:rPr>
              <a:t>表示在第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列选取集合为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时的值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答案是</a:t>
            </a:r>
            <a:r>
              <a:rPr lang="en-US" altLang="zh-CN">
                <a:ea typeface="宋体" panose="02010600030101010101" pitchFamily="2" charset="-122"/>
              </a:rPr>
              <a:t>dp[m][(1&lt;&lt;N)-1]</a:t>
            </a:r>
            <a:r>
              <a:rPr lang="zh-CN" altLang="en-US">
                <a:ea typeface="宋体" panose="02010600030101010101" pitchFamily="2" charset="-122"/>
              </a:rPr>
              <a:t>，初始</a:t>
            </a:r>
            <a:r>
              <a:rPr lang="en-US" altLang="zh-CN">
                <a:ea typeface="宋体" panose="02010600030101010101" pitchFamily="2" charset="-122"/>
              </a:rPr>
              <a:t>dp[0][0]=0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G/H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1209E</a:t>
            </a:r>
            <a:r>
              <a:rPr lang="en-US" altLang="zh-CN">
                <a:sym typeface="+mn-ea"/>
              </a:rPr>
              <a:t>1/E2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具体的对于每一列需要枚举状态，然后枚举子集，然后枚举每一行，再旋转移动，所以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时间复杂度为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T*3^N*N^2*M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上述算法可以通过</a:t>
            </a:r>
            <a:r>
              <a:rPr lang="en-US" altLang="zh-CN">
                <a:ea typeface="宋体" panose="02010600030101010101" pitchFamily="2" charset="-122"/>
              </a:rPr>
              <a:t>E1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E2</a:t>
            </a:r>
            <a:r>
              <a:rPr lang="zh-CN" altLang="en-US">
                <a:ea typeface="宋体" panose="02010600030101010101" pitchFamily="2" charset="-122"/>
              </a:rPr>
              <a:t>不行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考虑优化？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G/H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1209E</a:t>
            </a:r>
            <a:r>
              <a:rPr lang="en-US" altLang="zh-CN">
                <a:sym typeface="+mn-ea"/>
              </a:rPr>
              <a:t>1/E2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因为每行选一个，所以最后肯定只选择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个数，如果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很大，则会有很多列不选，有什么启发？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</a:t>
            </a:r>
            <a:r>
              <a:rPr lang="en-US" altLang="zh-CN">
                <a:ea typeface="宋体" panose="02010600030101010101" pitchFamily="2" charset="-122"/>
              </a:rPr>
              <a:t>B[i]</a:t>
            </a:r>
            <a:r>
              <a:rPr lang="zh-CN" altLang="en-US">
                <a:ea typeface="宋体" panose="02010600030101010101" pitchFamily="2" charset="-122"/>
              </a:rPr>
              <a:t>表示第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列的最大值，则最终答案只会在</a:t>
            </a:r>
            <a:r>
              <a:rPr lang="en-US" altLang="zh-CN">
                <a:ea typeface="宋体" panose="02010600030101010101" pitchFamily="2" charset="-122"/>
              </a:rPr>
              <a:t>B[i]</a:t>
            </a:r>
            <a:r>
              <a:rPr lang="zh-CN" altLang="en-US">
                <a:ea typeface="宋体" panose="02010600030101010101" pitchFamily="2" charset="-122"/>
              </a:rPr>
              <a:t>较大的</a:t>
            </a:r>
            <a:r>
              <a:rPr lang="zh-CN" altLang="en-US">
                <a:ea typeface="宋体" panose="02010600030101010101" pitchFamily="2" charset="-122"/>
              </a:rPr>
              <a:t>前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列中产生，为什么？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证明：</a:t>
            </a:r>
            <a:r>
              <a:rPr lang="zh-CN">
                <a:ea typeface="宋体" panose="02010600030101010101" pitchFamily="2" charset="-122"/>
              </a:rPr>
              <a:t>如果不选前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大的，而选其他列，不如用这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列中没用到的</a:t>
            </a:r>
            <a:r>
              <a:rPr lang="en-US" altLang="zh-CN">
                <a:ea typeface="宋体" panose="02010600030101010101" pitchFamily="2" charset="-122"/>
              </a:rPr>
              <a:t>B[i]</a:t>
            </a:r>
            <a:r>
              <a:rPr lang="zh-CN" altLang="en-US">
                <a:ea typeface="宋体" panose="02010600030101010101" pitchFamily="2" charset="-122"/>
              </a:rPr>
              <a:t>替换。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时间复杂度降到</a:t>
            </a:r>
            <a:r>
              <a:rPr lang="en-US" altLang="zh-CN">
                <a:ea typeface="宋体" panose="02010600030101010101" pitchFamily="2" charset="-122"/>
              </a:rPr>
              <a:t>T*3^N*N^3+TMlog(M)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已经可以通过</a:t>
            </a:r>
            <a:r>
              <a:rPr lang="en-US" altLang="zh-CN">
                <a:ea typeface="宋体" panose="02010600030101010101" pitchFamily="2" charset="-122"/>
              </a:rPr>
              <a:t>E2</a:t>
            </a:r>
            <a:r>
              <a:rPr lang="zh-CN" altLang="en-US">
                <a:ea typeface="宋体" panose="02010600030101010101" pitchFamily="2" charset="-122"/>
              </a:rPr>
              <a:t>，如果再把</a:t>
            </a:r>
            <a:r>
              <a:rPr lang="en-US" altLang="zh-CN">
                <a:ea typeface="宋体" panose="02010600030101010101" pitchFamily="2" charset="-122"/>
              </a:rPr>
              <a:t>val</a:t>
            </a:r>
            <a:r>
              <a:rPr lang="zh-CN" altLang="en-US">
                <a:ea typeface="宋体" panose="02010600030101010101" pitchFamily="2" charset="-122"/>
              </a:rPr>
              <a:t>预处理一下可以降到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T*3^N*N+TMlog(M)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的套路，容易想到用一个状态</a:t>
            </a:r>
            <a:r>
              <a:rPr lang="en-US" altLang="zh-CN">
                <a:ea typeface="宋体" panose="02010600030101010101" pitchFamily="2" charset="-122"/>
              </a:rPr>
              <a:t>dp[i][j][k]</a:t>
            </a:r>
            <a:r>
              <a:rPr lang="zh-CN" altLang="en-US">
                <a:ea typeface="宋体" panose="02010600030101010101" pitchFamily="2" charset="-122"/>
              </a:rPr>
              <a:t>表示填到第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列已经得到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个联通块，第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列的涂色状态为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的方案数。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因为一列只有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种涂色方案，所以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可以状压，</a:t>
            </a:r>
            <a:r>
              <a:rPr lang="en-US" altLang="zh-CN">
                <a:ea typeface="宋体" panose="02010600030101010101" pitchFamily="2" charset="-122"/>
              </a:rPr>
              <a:t>00</a:t>
            </a:r>
            <a:r>
              <a:rPr lang="zh-CN" altLang="en-US">
                <a:ea typeface="宋体" panose="02010600030101010101" pitchFamily="2" charset="-122"/>
              </a:rPr>
              <a:t>表示都是白色，</a:t>
            </a:r>
            <a:r>
              <a:rPr lang="en-US" altLang="zh-CN">
                <a:ea typeface="宋体" panose="02010600030101010101" pitchFamily="2" charset="-122"/>
              </a:rPr>
              <a:t>01</a:t>
            </a:r>
            <a:r>
              <a:rPr lang="zh-CN" altLang="en-US">
                <a:ea typeface="宋体" panose="02010600030101010101" pitchFamily="2" charset="-122"/>
              </a:rPr>
              <a:t>表示白黑，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表示黑白，</a:t>
            </a:r>
            <a:r>
              <a:rPr lang="en-US" altLang="zh-CN">
                <a:ea typeface="宋体" panose="02010600030101010101" pitchFamily="2" charset="-122"/>
              </a:rPr>
              <a:t>11</a:t>
            </a:r>
            <a:r>
              <a:rPr lang="zh-CN" altLang="en-US">
                <a:ea typeface="宋体" panose="02010600030101010101" pitchFamily="2" charset="-122"/>
              </a:rPr>
              <a:t>表示黑黑。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转移方程：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dp[i][j][0]=∑dp[i-1][j][0..2]+dp[i-1][j-1][3]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dp[i][j][1]=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∑dp[i-1][j][0,1,3]+dp[i-1][j-2][2]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dp[i][j][2]=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∑dp[i-1][j][0,2,3]+dp[i-1][j-2][1]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dp[i][j][3]=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∑dp[i-1][j][1..3]+dp[i-1][j-1][0]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、Codeforces 1051D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9414510" cy="3880485"/>
          </a:xfrm>
        </p:spPr>
        <p:txBody>
          <a:bodyPr/>
          <a:p>
            <a:r>
              <a:rPr lang="zh-CN" altLang="en-US">
                <a:ea typeface="宋体" panose="02010600030101010101" pitchFamily="2" charset="-122"/>
              </a:rPr>
              <a:t>初始</a:t>
            </a:r>
            <a:r>
              <a:rPr lang="en-US" altLang="zh-CN">
                <a:ea typeface="宋体" panose="02010600030101010101" pitchFamily="2" charset="-122"/>
              </a:rPr>
              <a:t>dp[1][1][0]=dp[1][2][1]=dp[1][2][2]=dp[1][1][3]=1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答案为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∑</a:t>
            </a:r>
            <a:r>
              <a:rPr lang="en-US" altLang="zh-CN">
                <a:ea typeface="宋体" panose="02010600030101010101" pitchFamily="2" charset="-122"/>
              </a:rPr>
              <a:t>dp[n][k][0..3]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4N^2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Codeforces 165E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题意：给出一个有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个数的数列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，对于每个数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，请在数列中找出任意一个数</a:t>
            </a:r>
            <a:r>
              <a:rPr lang="en-US" altLang="zh-CN">
                <a:ea typeface="宋体" panose="02010600030101010101" pitchFamily="2" charset="-122"/>
              </a:rPr>
              <a:t>aj</a:t>
            </a:r>
            <a:r>
              <a:rPr lang="zh-CN" altLang="en-US">
                <a:ea typeface="宋体" panose="02010600030101010101" pitchFamily="2" charset="-122"/>
              </a:rPr>
              <a:t>，使得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aj==0,</a:t>
            </a:r>
            <a:r>
              <a:rPr lang="zh-CN" altLang="en-US">
                <a:ea typeface="宋体" panose="02010600030101010101" pitchFamily="2" charset="-122"/>
              </a:rPr>
              <a:t>如果不存在这样的</a:t>
            </a:r>
            <a:r>
              <a:rPr lang="en-US" altLang="zh-CN">
                <a:ea typeface="宋体" panose="02010600030101010101" pitchFamily="2" charset="-122"/>
              </a:rPr>
              <a:t>aj</a:t>
            </a:r>
            <a:r>
              <a:rPr lang="zh-CN" altLang="en-US">
                <a:ea typeface="宋体" panose="02010600030101010101" pitchFamily="2" charset="-122"/>
              </a:rPr>
              <a:t>输出</a:t>
            </a:r>
            <a:r>
              <a:rPr lang="en-US" altLang="zh-CN">
                <a:ea typeface="宋体" panose="02010600030101010101" pitchFamily="2" charset="-122"/>
              </a:rPr>
              <a:t>-1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1&lt;=n&lt;=1e6,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1&lt;=ai&lt;=4e6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165E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考虑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ai==0</a:t>
            </a:r>
            <a:r>
              <a:rPr lang="zh-CN" altLang="en-US">
                <a:ea typeface="宋体" panose="02010600030101010101" pitchFamily="2" charset="-122"/>
              </a:rPr>
              <a:t>成立的情况，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显然可以等于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各位取反，在此基础上为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的位变成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也成立。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发现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的范围只有</a:t>
            </a:r>
            <a:r>
              <a:rPr lang="en-US" altLang="zh-CN">
                <a:ea typeface="宋体" panose="02010600030101010101" pitchFamily="2" charset="-122"/>
              </a:rPr>
              <a:t>4e6</a:t>
            </a:r>
            <a:r>
              <a:rPr lang="zh-CN" altLang="en-US">
                <a:ea typeface="宋体" panose="02010600030101010101" pitchFamily="2" charset="-122"/>
              </a:rPr>
              <a:t>，所以我们用</a:t>
            </a:r>
            <a:r>
              <a:rPr lang="en-US" altLang="zh-CN">
                <a:ea typeface="宋体" panose="02010600030101010101" pitchFamily="2" charset="-122"/>
              </a:rPr>
              <a:t>dp[1..2^22]</a:t>
            </a:r>
            <a:r>
              <a:rPr lang="zh-CN" altLang="en-US">
                <a:ea typeface="宋体" panose="02010600030101010101" pitchFamily="2" charset="-122"/>
              </a:rPr>
              <a:t>预处理出数列中符合题意的任意一个数。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ym typeface="+mn-ea"/>
              </a:rPr>
              <a:t>Codeforces 165E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ea typeface="宋体" panose="02010600030101010101" pitchFamily="2" charset="-122"/>
              </a:rPr>
              <a:t>首先</a:t>
            </a:r>
            <a:r>
              <a:rPr lang="en-US" altLang="zh-CN"/>
              <a:t>dp[</a:t>
            </a:r>
            <a:r>
              <a:rPr lang="en-US" altLang="zh-CN">
                <a:sym typeface="+mn-ea"/>
              </a:rPr>
              <a:t>ai^((1&lt;&lt;22)-1) </a:t>
            </a:r>
            <a:r>
              <a:rPr lang="en-US" altLang="zh-CN"/>
              <a:t>]=ai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然后对于</a:t>
            </a:r>
            <a:r>
              <a:rPr lang="en-US" altLang="zh-CN">
                <a:ea typeface="宋体" panose="02010600030101010101" pitchFamily="2" charset="-122"/>
              </a:rPr>
              <a:t>[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1,</a:t>
            </a:r>
            <a:r>
              <a:rPr lang="en-US" altLang="zh-CN">
                <a:sym typeface="+mn-ea"/>
              </a:rPr>
              <a:t>(1&lt;&lt;22)-1]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中的</a:t>
            </a:r>
            <a:r>
              <a:rPr lang="zh-CN" altLang="en-US">
                <a:ea typeface="宋体" panose="02010600030101010101" pitchFamily="2" charset="-122"/>
              </a:rPr>
              <a:t>每一个数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，如果没有预处理出，则看看</a:t>
            </a:r>
            <a:r>
              <a:rPr lang="en-US" altLang="zh-CN">
                <a:ea typeface="宋体" panose="02010600030101010101" pitchFamily="2" charset="-122"/>
              </a:rPr>
              <a:t>i|(1&lt;&lt;j)</a:t>
            </a:r>
            <a:r>
              <a:rPr lang="zh-CN" altLang="en-US">
                <a:ea typeface="宋体" panose="02010600030101010101" pitchFamily="2" charset="-122"/>
              </a:rPr>
              <a:t>是否预处理出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j∈[1,22]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，如果预处理出，则</a:t>
            </a:r>
            <a:r>
              <a:rPr lang="en-US" altLang="zh-CN">
                <a:ea typeface="宋体" panose="02010600030101010101" pitchFamily="2" charset="-122"/>
              </a:rPr>
              <a:t>dp[i]=dp[i|(1&lt;&lt;j)]</a:t>
            </a:r>
            <a:r>
              <a:rPr lang="zh-CN" altLang="en-US">
                <a:ea typeface="宋体" panose="02010600030101010101" pitchFamily="2" charset="-122"/>
              </a:rPr>
              <a:t>，因为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一定是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i|(1&lt;&lt;j)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的子集，满足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i|(1&lt;&lt;j)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的数一定也满足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小优化：倒序枚举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更快。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时间复杂度：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logA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>
                <a:ea typeface="宋体" panose="02010600030101010101" pitchFamily="2" charset="-122"/>
              </a:rPr>
              <a:t>、CodeForces  544E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题意：给出一个</a:t>
            </a:r>
            <a:r>
              <a:rPr lang="en-US" altLang="zh-CN"/>
              <a:t>n*m</a:t>
            </a:r>
            <a:r>
              <a:rPr lang="zh-CN" altLang="en-US"/>
              <a:t>的小写字母矩阵，和改变每个位置字母的花费，求最小花费，使得每行字符串都能找到一个位置</a:t>
            </a:r>
            <a:r>
              <a:rPr lang="en-US" altLang="zh-CN"/>
              <a:t>i</a:t>
            </a:r>
            <a:r>
              <a:rPr lang="zh-CN" altLang="en-US"/>
              <a:t>，满足</a:t>
            </a:r>
            <a:r>
              <a:rPr lang="en-US" altLang="zh-CN"/>
              <a:t>i</a:t>
            </a:r>
            <a:r>
              <a:rPr lang="zh-CN" altLang="en-US"/>
              <a:t>的字母与其他行的</a:t>
            </a:r>
            <a:r>
              <a:rPr lang="en-US" altLang="zh-CN"/>
              <a:t>i</a:t>
            </a:r>
            <a:r>
              <a:rPr lang="zh-CN" altLang="en-US"/>
              <a:t>位置都不同。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1&lt;=</a:t>
            </a:r>
            <a:r>
              <a:rPr lang="en-US" altLang="zh-CN"/>
              <a:t>n,m&lt;=20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REFSHAPE" val="633191044"/>
  <p:tag name="KSO_WM_UNIT_PLACING_PICTURE_USER_VIEWPORT" val="{&quot;height&quot;:5213,&quot;width&quot;:8333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3479</Words>
  <Application>WPS 演示</Application>
  <PresentationFormat>宽屏</PresentationFormat>
  <Paragraphs>163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Calibri</vt:lpstr>
      <vt:lpstr>Symbol</vt:lpstr>
      <vt:lpstr>平面</vt:lpstr>
      <vt:lpstr>Equation.KSEE3</vt:lpstr>
      <vt:lpstr>状压DP习题</vt:lpstr>
      <vt:lpstr>A、Codeforces 1051D</vt:lpstr>
      <vt:lpstr>A、Codeforces 1051D </vt:lpstr>
      <vt:lpstr>A、Codeforces 1051D</vt:lpstr>
      <vt:lpstr>A、Codeforces 1051D </vt:lpstr>
      <vt:lpstr>B、Codeforces 165E</vt:lpstr>
      <vt:lpstr>B、Codeforces 165E </vt:lpstr>
      <vt:lpstr>B、Codeforces 165E</vt:lpstr>
      <vt:lpstr>C、CodeForces  544E</vt:lpstr>
      <vt:lpstr>C、CodeForces  544E </vt:lpstr>
      <vt:lpstr>C、CodeForces  544E </vt:lpstr>
      <vt:lpstr>PowerPoint 演示文稿</vt:lpstr>
      <vt:lpstr>D、CodeForces 1215E </vt:lpstr>
      <vt:lpstr>D、CodeForces 1215E</vt:lpstr>
      <vt:lpstr>D、CodeForces 1215E </vt:lpstr>
      <vt:lpstr>D、CodeForces 1215E</vt:lpstr>
      <vt:lpstr>E、CodeForces 1185G1</vt:lpstr>
      <vt:lpstr>E、CodeForces 1185G1 </vt:lpstr>
      <vt:lpstr>F、CodeForces 1238E </vt:lpstr>
      <vt:lpstr>F、CodeForces 1238E</vt:lpstr>
      <vt:lpstr>F、CodeForces 1238E </vt:lpstr>
      <vt:lpstr>F、CodeForces 1238E</vt:lpstr>
      <vt:lpstr>F、CodeForces 1238E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状压DP之合法布阵问题</dc:title>
  <dc:creator>DELL</dc:creator>
  <cp:lastModifiedBy>像云又像风</cp:lastModifiedBy>
  <cp:revision>116</cp:revision>
  <dcterms:created xsi:type="dcterms:W3CDTF">2019-12-29T10:41:00Z</dcterms:created>
  <dcterms:modified xsi:type="dcterms:W3CDTF">2020-03-17T12:22:10Z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