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6855" y="2404745"/>
            <a:ext cx="9225280" cy="1646555"/>
          </a:xfrm>
        </p:spPr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 544E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对于每一行的某一列，设有</a:t>
            </a:r>
            <a:r>
              <a:rPr lang="en-US" altLang="zh-CN"/>
              <a:t>x</a:t>
            </a:r>
            <a:r>
              <a:rPr lang="zh-CN" altLang="en-US"/>
              <a:t>个字母相同，要使这行字母独有，可以直接修改自己，或者修改</a:t>
            </a:r>
            <a:r>
              <a:rPr lang="en-US" altLang="zh-CN"/>
              <a:t>x-1</a:t>
            </a:r>
            <a:r>
              <a:rPr lang="zh-CN" altLang="en-US"/>
              <a:t>个字母，显然选择花费最大的不改。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n</a:t>
            </a:r>
            <a:r>
              <a:rPr lang="zh-CN" altLang="en-US"/>
              <a:t>很小，所以状压已经满足的字符串，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dp[i]</a:t>
            </a:r>
            <a:r>
              <a:rPr lang="zh-CN" altLang="en-US"/>
              <a:t>表示已经满足的字符串状态为</a:t>
            </a:r>
            <a:r>
              <a:rPr lang="en-US" altLang="zh-CN"/>
              <a:t>i</a:t>
            </a:r>
            <a:r>
              <a:rPr lang="zh-CN" altLang="en-US"/>
              <a:t>的最小花费。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 544E</a:t>
            </a:r>
            <a:br>
              <a:rPr lang="zh-CN" altLang="en-US"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71015"/>
            <a:ext cx="8596630" cy="465074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dp[i|(1&lt;&lt;j)]=min(dp[i]+a[j][k])</a:t>
            </a:r>
            <a:endParaRPr lang="en-US" altLang="zh-CN"/>
          </a:p>
          <a:p>
            <a:r>
              <a:rPr lang="en-US" altLang="zh-CN">
                <a:sym typeface="+mn-ea"/>
              </a:rPr>
              <a:t>dp[i|bit[j][k]]=min(dp[i]+cost[j][k])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a[j][k]</a:t>
            </a:r>
            <a:r>
              <a:rPr lang="zh-CN" altLang="en-US">
                <a:sym typeface="+mn-ea"/>
              </a:rPr>
              <a:t>表示修改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列字母的</a:t>
            </a:r>
            <a:r>
              <a:rPr lang="zh-CN" altLang="en-US">
                <a:sym typeface="+mn-ea"/>
              </a:rPr>
              <a:t>花费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bit[j][k]</a:t>
            </a:r>
            <a:r>
              <a:rPr lang="zh-CN" altLang="en-US">
                <a:sym typeface="+mn-ea"/>
              </a:rPr>
              <a:t>表示与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列字母相同的字符串状态，可以预处理。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cost[j][k]</a:t>
            </a:r>
            <a:r>
              <a:rPr lang="zh-CN" altLang="en-US">
                <a:sym typeface="+mn-ea"/>
              </a:rPr>
              <a:t>表示除了最贵的之外，修改与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列相同字母的花费和，可以预处理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初始</a:t>
            </a:r>
            <a:r>
              <a:rPr lang="en-US" altLang="zh-CN"/>
              <a:t>dp[0]=0,</a:t>
            </a:r>
            <a:r>
              <a:rPr lang="zh-CN" altLang="en-US"/>
              <a:t>答案为</a:t>
            </a:r>
            <a:r>
              <a:rPr lang="en-US" altLang="zh-CN"/>
              <a:t>dp[(1&lt;&lt;n)-1]</a:t>
            </a:r>
            <a:endParaRPr lang="en-US" altLang="zh-CN"/>
          </a:p>
          <a:p>
            <a:r>
              <a:rPr lang="zh-CN" altLang="en-US"/>
              <a:t>时间复杂度</a:t>
            </a:r>
            <a:r>
              <a:rPr lang="en-US" altLang="zh-CN"/>
              <a:t>2^N*N^2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4178300"/>
            <a:ext cx="9450705" cy="1877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467360"/>
            <a:ext cx="5020945" cy="371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>
                <a:ea typeface="宋体" panose="02010600030101010101" pitchFamily="2" charset="-122"/>
              </a:rPr>
              <a:t>、CodeForces 1215E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题意：给出一个长度为</a:t>
            </a:r>
            <a:r>
              <a:rPr lang="en-US" altLang="zh-CN"/>
              <a:t>n</a:t>
            </a:r>
            <a:r>
              <a:rPr lang="zh-CN" altLang="en-US"/>
              <a:t>的数字序列</a:t>
            </a:r>
            <a:r>
              <a:rPr lang="en-US" altLang="zh-CN"/>
              <a:t>ai</a:t>
            </a:r>
            <a:r>
              <a:rPr lang="zh-CN" altLang="en-US">
                <a:ea typeface="宋体" panose="02010600030101010101" pitchFamily="2" charset="-122"/>
              </a:rPr>
              <a:t>，每次可以交换两个相邻的数，求最少交换多少次，使得所有相同的数都挨在一起。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1&lt;=n&lt;=4e5,1&lt;=ai&lt;=20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如果题目要求是要把所有数从小到大排序，那么即求逆序对数。</a:t>
            </a:r>
            <a:endParaRPr lang="zh-CN" altLang="en-US"/>
          </a:p>
          <a:p>
            <a:r>
              <a:rPr lang="zh-CN" altLang="en-US"/>
              <a:t>这里不要求从小到大，只要相同的在一起即可。</a:t>
            </a:r>
            <a:endParaRPr lang="zh-CN" altLang="en-US"/>
          </a:p>
          <a:p>
            <a:r>
              <a:rPr lang="zh-CN" altLang="en-US"/>
              <a:t>不管怎么样，答案和逆序对有关。</a:t>
            </a:r>
            <a:endParaRPr lang="zh-CN" altLang="en-US"/>
          </a:p>
          <a:p>
            <a:r>
              <a:rPr lang="zh-CN" altLang="en-US"/>
              <a:t>发现</a:t>
            </a:r>
            <a:r>
              <a:rPr lang="en-US" altLang="zh-CN"/>
              <a:t>ai</a:t>
            </a:r>
            <a:r>
              <a:rPr lang="zh-CN" altLang="en-US">
                <a:ea typeface="宋体" panose="02010600030101010101" pitchFamily="2" charset="-122"/>
              </a:rPr>
              <a:t>很小，则状压已经排好的数字，用</a:t>
            </a:r>
            <a:r>
              <a:rPr lang="en-US" altLang="zh-CN">
                <a:ea typeface="宋体" panose="02010600030101010101" pitchFamily="2" charset="-122"/>
              </a:rPr>
              <a:t>dp[i]</a:t>
            </a:r>
            <a:r>
              <a:rPr lang="zh-CN" altLang="en-US">
                <a:ea typeface="宋体" panose="02010600030101010101" pitchFamily="2" charset="-122"/>
              </a:rPr>
              <a:t>表示已经排好的数字状态为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的最小交换次数，初始</a:t>
            </a:r>
            <a:r>
              <a:rPr lang="en-US" altLang="zh-CN">
                <a:ea typeface="宋体" panose="02010600030101010101" pitchFamily="2" charset="-122"/>
              </a:rPr>
              <a:t>dp[0]=0,</a:t>
            </a:r>
            <a:r>
              <a:rPr lang="zh-CN" altLang="en-US">
                <a:ea typeface="宋体" panose="02010600030101010101" pitchFamily="2" charset="-122"/>
              </a:rPr>
              <a:t>答案为</a:t>
            </a:r>
            <a:r>
              <a:rPr lang="en-US" altLang="zh-CN">
                <a:ea typeface="宋体" panose="02010600030101010101" pitchFamily="2" charset="-122"/>
              </a:rPr>
              <a:t>dp[(1&lt;&lt;20)-1]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如何转移？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考虑对于一个已经排好的状态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，一个没有排好的数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，将数列中所有的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移到一起，放到哪里呢？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可以考虑对于每一个排好的数字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，把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放到它前面即可，所以预处理出</a:t>
            </a:r>
            <a:r>
              <a:rPr lang="en-US" altLang="zh-CN">
                <a:ea typeface="宋体" panose="02010600030101010101" pitchFamily="2" charset="-122"/>
              </a:rPr>
              <a:t>cnt[j][k]</a:t>
            </a:r>
            <a:r>
              <a:rPr lang="zh-CN" altLang="en-US">
                <a:ea typeface="宋体" panose="02010600030101010101" pitchFamily="2" charset="-122"/>
              </a:rPr>
              <a:t>表示</a:t>
            </a:r>
            <a:r>
              <a:rPr lang="zh-CN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移到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前面的最少交换次数，根据逆序对的的原理可知，</a:t>
            </a:r>
            <a:r>
              <a:rPr lang="en-US" altLang="zh-CN">
                <a:ea typeface="宋体" panose="02010600030101010101" pitchFamily="2" charset="-122"/>
              </a:rPr>
              <a:t>cnt[j][k]</a:t>
            </a:r>
            <a:r>
              <a:rPr lang="zh-CN" altLang="en-US">
                <a:ea typeface="宋体" panose="02010600030101010101" pitchFamily="2" charset="-122"/>
              </a:rPr>
              <a:t>就是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前面有多少个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</a:t>
            </a:r>
            <a:r>
              <a:rPr lang="en-US" altLang="zh-CN"/>
              <a:t>dp[i|(1&lt;&lt;j)]=min(dp[i]+∑cnt[j][k])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时间复杂度为</a:t>
            </a:r>
            <a:r>
              <a:rPr lang="en-US" altLang="zh-CN">
                <a:ea typeface="宋体" panose="02010600030101010101" pitchFamily="2" charset="-122"/>
              </a:rPr>
              <a:t>2^20*400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、Codeforces 1051D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行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列的网格，对每个格子填上黑色或白色，求填满网格，得到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个联通块的方案数。当两个格子有公共边且颜色相同，则联通。答案对998244353取模。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1&lt;=n&lt;=1000,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1&lt;=k&lt;=2n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的套路，容易想到用一个状态</a:t>
            </a:r>
            <a:r>
              <a:rPr lang="en-US" altLang="zh-CN">
                <a:ea typeface="宋体" panose="02010600030101010101" pitchFamily="2" charset="-122"/>
              </a:rPr>
              <a:t>dp[i][j][k]</a:t>
            </a:r>
            <a:r>
              <a:rPr lang="zh-CN" altLang="en-US">
                <a:ea typeface="宋体" panose="02010600030101010101" pitchFamily="2" charset="-122"/>
              </a:rPr>
              <a:t>表示填到第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列已经得到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个联通块，第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列的涂色状态为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的方案数。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因为一列只有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种涂色方案，所以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可以状压，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表示都是白色，</a:t>
            </a:r>
            <a:r>
              <a:rPr lang="en-US" altLang="zh-CN">
                <a:ea typeface="宋体" panose="02010600030101010101" pitchFamily="2" charset="-122"/>
              </a:rPr>
              <a:t>01</a:t>
            </a:r>
            <a:r>
              <a:rPr lang="zh-CN" altLang="en-US">
                <a:ea typeface="宋体" panose="02010600030101010101" pitchFamily="2" charset="-122"/>
              </a:rPr>
              <a:t>表示白黑，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表示黑白，</a:t>
            </a:r>
            <a:r>
              <a:rPr lang="en-US" altLang="zh-CN">
                <a:ea typeface="宋体" panose="02010600030101010101" pitchFamily="2" charset="-122"/>
              </a:rPr>
              <a:t>11</a:t>
            </a:r>
            <a:r>
              <a:rPr lang="zh-CN" altLang="en-US">
                <a:ea typeface="宋体" panose="02010600030101010101" pitchFamily="2" charset="-122"/>
              </a:rPr>
              <a:t>表示黑黑。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转移方程：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dp[i][j][0]=∑dp[i-1][j][0..2]+dp[i-1][j-1][3]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dp[i][j][1]=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∑dp[i-1][j][0,1,3]+dp[i-1][j-2][2]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dp[i][j][2]=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∑dp[i-1][j][0,2,3]+dp[i-1][j-2][1]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dp[i][j][3]=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∑dp[i-1][j][1..3]+dp[i-1][j-1][0]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9414510" cy="3880485"/>
          </a:xfrm>
        </p:spPr>
        <p:txBody>
          <a:bodyPr/>
          <a:p>
            <a:r>
              <a:rPr lang="zh-CN" altLang="en-US">
                <a:ea typeface="宋体" panose="02010600030101010101" pitchFamily="2" charset="-122"/>
              </a:rPr>
              <a:t>初始</a:t>
            </a:r>
            <a:r>
              <a:rPr lang="en-US" altLang="zh-CN">
                <a:ea typeface="宋体" panose="02010600030101010101" pitchFamily="2" charset="-122"/>
              </a:rPr>
              <a:t>dp[1][1][0]=dp[1][2][1]=dp[1][2][2]=dp[1][1][3]=1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答案为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</a:t>
            </a:r>
            <a:r>
              <a:rPr lang="en-US" altLang="zh-CN">
                <a:ea typeface="宋体" panose="02010600030101010101" pitchFamily="2" charset="-122"/>
              </a:rPr>
              <a:t>dp[n][k][0..3]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4N^2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Codeforces 165E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题意：给出一个有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个数的数列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，对于每个数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，请在数列中找出任意一个数</a:t>
            </a:r>
            <a:r>
              <a:rPr lang="en-US" altLang="zh-CN">
                <a:ea typeface="宋体" panose="02010600030101010101" pitchFamily="2" charset="-122"/>
              </a:rPr>
              <a:t>aj</a:t>
            </a:r>
            <a:r>
              <a:rPr lang="zh-CN" altLang="en-US">
                <a:ea typeface="宋体" panose="02010600030101010101" pitchFamily="2" charset="-122"/>
              </a:rPr>
              <a:t>，使得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aj==0,</a:t>
            </a:r>
            <a:r>
              <a:rPr lang="zh-CN" altLang="en-US">
                <a:ea typeface="宋体" panose="02010600030101010101" pitchFamily="2" charset="-122"/>
              </a:rPr>
              <a:t>如果不存在这样的</a:t>
            </a:r>
            <a:r>
              <a:rPr lang="en-US" altLang="zh-CN">
                <a:ea typeface="宋体" panose="02010600030101010101" pitchFamily="2" charset="-122"/>
              </a:rPr>
              <a:t>aj</a:t>
            </a:r>
            <a:r>
              <a:rPr lang="zh-CN" altLang="en-US">
                <a:ea typeface="宋体" panose="02010600030101010101" pitchFamily="2" charset="-122"/>
              </a:rPr>
              <a:t>输出</a:t>
            </a:r>
            <a:r>
              <a:rPr lang="en-US" altLang="zh-CN">
                <a:ea typeface="宋体" panose="02010600030101010101" pitchFamily="2" charset="-122"/>
              </a:rPr>
              <a:t>-1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1&lt;=n&lt;=1e6,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1&lt;=ai&lt;=4e6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165E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考虑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ai==0</a:t>
            </a:r>
            <a:r>
              <a:rPr lang="zh-CN" altLang="en-US">
                <a:ea typeface="宋体" panose="02010600030101010101" pitchFamily="2" charset="-122"/>
              </a:rPr>
              <a:t>成立的情况，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显然可以等于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各位取反，在此基础上为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的位变成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也成立。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发现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的范围只有</a:t>
            </a:r>
            <a:r>
              <a:rPr lang="en-US" altLang="zh-CN">
                <a:ea typeface="宋体" panose="02010600030101010101" pitchFamily="2" charset="-122"/>
              </a:rPr>
              <a:t>4e6</a:t>
            </a:r>
            <a:r>
              <a:rPr lang="zh-CN" altLang="en-US">
                <a:ea typeface="宋体" panose="02010600030101010101" pitchFamily="2" charset="-122"/>
              </a:rPr>
              <a:t>，所以我们用</a:t>
            </a:r>
            <a:r>
              <a:rPr lang="en-US" altLang="zh-CN">
                <a:ea typeface="宋体" panose="02010600030101010101" pitchFamily="2" charset="-122"/>
              </a:rPr>
              <a:t>dp[1..2^22]</a:t>
            </a:r>
            <a:r>
              <a:rPr lang="zh-CN" altLang="en-US">
                <a:ea typeface="宋体" panose="02010600030101010101" pitchFamily="2" charset="-122"/>
              </a:rPr>
              <a:t>预处理出数列中符合题意的任意一个数。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165E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ea typeface="宋体" panose="02010600030101010101" pitchFamily="2" charset="-122"/>
              </a:rPr>
              <a:t>首先</a:t>
            </a:r>
            <a:r>
              <a:rPr lang="en-US" altLang="zh-CN"/>
              <a:t>dp[</a:t>
            </a:r>
            <a:r>
              <a:rPr lang="en-US" altLang="zh-CN">
                <a:sym typeface="+mn-ea"/>
              </a:rPr>
              <a:t>ai^((1&lt;&lt;22)-1) </a:t>
            </a:r>
            <a:r>
              <a:rPr lang="en-US" altLang="zh-CN"/>
              <a:t>]=ai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然后对于</a:t>
            </a:r>
            <a:r>
              <a:rPr lang="en-US" altLang="zh-CN">
                <a:ea typeface="宋体" panose="02010600030101010101" pitchFamily="2" charset="-122"/>
              </a:rPr>
              <a:t>[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1,</a:t>
            </a:r>
            <a:r>
              <a:rPr lang="en-US" altLang="zh-CN">
                <a:sym typeface="+mn-ea"/>
              </a:rPr>
              <a:t>(1&lt;&lt;22)-1]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中的</a:t>
            </a:r>
            <a:r>
              <a:rPr lang="zh-CN" altLang="en-US">
                <a:ea typeface="宋体" panose="02010600030101010101" pitchFamily="2" charset="-122"/>
              </a:rPr>
              <a:t>每一个数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，如果没有预处理出，则看看</a:t>
            </a:r>
            <a:r>
              <a:rPr lang="en-US" altLang="zh-CN">
                <a:ea typeface="宋体" panose="02010600030101010101" pitchFamily="2" charset="-122"/>
              </a:rPr>
              <a:t>i|(1&lt;&lt;j)</a:t>
            </a:r>
            <a:r>
              <a:rPr lang="zh-CN" altLang="en-US">
                <a:ea typeface="宋体" panose="02010600030101010101" pitchFamily="2" charset="-122"/>
              </a:rPr>
              <a:t>是否预处理出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j∈[1,22]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，如果预处理出，则</a:t>
            </a:r>
            <a:r>
              <a:rPr lang="en-US" altLang="zh-CN">
                <a:ea typeface="宋体" panose="02010600030101010101" pitchFamily="2" charset="-122"/>
              </a:rPr>
              <a:t>dp[i]=dp[i|(1&lt;&lt;j)]</a:t>
            </a:r>
            <a:r>
              <a:rPr lang="zh-CN" altLang="en-US">
                <a:ea typeface="宋体" panose="02010600030101010101" pitchFamily="2" charset="-122"/>
              </a:rPr>
              <a:t>，因为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一定是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i|(1&lt;&lt;j)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的子集，满足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i|(1&lt;&lt;j)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的数一定也满足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小优化：倒序枚举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更快。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时间复杂度：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logA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>
                <a:ea typeface="宋体" panose="02010600030101010101" pitchFamily="2" charset="-122"/>
              </a:rPr>
              <a:t>、CodeForces  544E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题意：给出一个</a:t>
            </a:r>
            <a:r>
              <a:rPr lang="en-US" altLang="zh-CN"/>
              <a:t>n*m</a:t>
            </a:r>
            <a:r>
              <a:rPr lang="zh-CN" altLang="en-US"/>
              <a:t>的小写字母矩阵，和改变每个位置字母的花费，求最小花费，使得每行字符串都能找到一个位置</a:t>
            </a:r>
            <a:r>
              <a:rPr lang="en-US" altLang="zh-CN"/>
              <a:t>i</a:t>
            </a:r>
            <a:r>
              <a:rPr lang="zh-CN" altLang="en-US"/>
              <a:t>，满足</a:t>
            </a:r>
            <a:r>
              <a:rPr lang="en-US" altLang="zh-CN"/>
              <a:t>i</a:t>
            </a:r>
            <a:r>
              <a:rPr lang="zh-CN" altLang="en-US"/>
              <a:t>的字母与其他行的</a:t>
            </a:r>
            <a:r>
              <a:rPr lang="en-US" altLang="zh-CN"/>
              <a:t>i</a:t>
            </a:r>
            <a:r>
              <a:rPr lang="zh-CN" altLang="en-US"/>
              <a:t>位置都不同。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1&lt;=</a:t>
            </a:r>
            <a:r>
              <a:rPr lang="en-US" altLang="zh-CN"/>
              <a:t>n,m&lt;=20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1879</Words>
  <Application>WPS 演示</Application>
  <PresentationFormat>宽屏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Calibri</vt:lpstr>
      <vt:lpstr>Symbol</vt:lpstr>
      <vt:lpstr>等线</vt:lpstr>
      <vt:lpstr>平面</vt:lpstr>
      <vt:lpstr>状压DP之合法与最优布阵问题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状压DP之合法布阵问题</dc:title>
  <dc:creator>DELL</dc:creator>
  <cp:lastModifiedBy>像云又像风</cp:lastModifiedBy>
  <cp:revision>70</cp:revision>
  <dcterms:created xsi:type="dcterms:W3CDTF">2019-12-29T10:41:00Z</dcterms:created>
  <dcterms:modified xsi:type="dcterms:W3CDTF">2020-03-10T12:52:58Z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