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2" r:id="rId5"/>
    <p:sldId id="266" r:id="rId6"/>
    <p:sldId id="267" r:id="rId7"/>
    <p:sldId id="268" r:id="rId8"/>
    <p:sldId id="269" r:id="rId9"/>
    <p:sldId id="279" r:id="rId10"/>
    <p:sldId id="257" r:id="rId11"/>
    <p:sldId id="280" r:id="rId12"/>
    <p:sldId id="259" r:id="rId13"/>
    <p:sldId id="287" r:id="rId14"/>
    <p:sldId id="28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2560-85C9-4CE5-B640-2CCE480F2B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968776-F12C-4061-9515-405490FA55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6855" y="2404745"/>
            <a:ext cx="9225280" cy="1646555"/>
          </a:xfrm>
        </p:spPr>
        <p:txBody>
          <a:bodyPr/>
          <a:lstStyle/>
          <a:p>
            <a:r>
              <a:rPr lang="zh-CN" altLang="en-US" dirty="0"/>
              <a:t>状压</a:t>
            </a:r>
            <a:r>
              <a:rPr lang="en-US" altLang="zh-CN" dirty="0"/>
              <a:t>DP</a:t>
            </a:r>
            <a:r>
              <a:rPr lang="zh-CN" altLang="en-US" dirty="0"/>
              <a:t>之合法与最优布阵问题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1565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分析：发现本题和上一题差不多，都是不相邻，只是问题变成了求最大的取数的方案。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则依然用</a:t>
            </a:r>
            <a:r>
              <a:rPr lang="en-US" altLang="zh-CN">
                <a:ea typeface="宋体" panose="02010600030101010101" pitchFamily="2" charset="-122"/>
              </a:rPr>
              <a:t>dp[i][j]</a:t>
            </a:r>
            <a:r>
              <a:rPr lang="zh-CN" altLang="en-US">
                <a:ea typeface="宋体" panose="02010600030101010101" pitchFamily="2" charset="-122"/>
              </a:rPr>
              <a:t>表示前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行第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行取数方案为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时的最大和。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转移：</a:t>
            </a:r>
            <a:r>
              <a:rPr lang="en-US" altLang="zh-CN">
                <a:ea typeface="宋体" panose="02010600030101010101" pitchFamily="2" charset="-122"/>
              </a:rPr>
              <a:t>dp[i][j]=dp[i-1][k]+num[j]</a:t>
            </a:r>
            <a:r>
              <a:rPr lang="zh-CN" altLang="en-US">
                <a:ea typeface="宋体" panose="02010600030101010101" pitchFamily="2" charset="-122"/>
              </a:rPr>
              <a:t>，表示</a:t>
            </a:r>
            <a:r>
              <a:rPr lang="en-US" altLang="zh-CN">
                <a:ea typeface="宋体" panose="02010600030101010101" pitchFamily="2" charset="-122"/>
              </a:rPr>
              <a:t>...</a:t>
            </a:r>
            <a:r>
              <a:rPr lang="zh-CN" altLang="en-US">
                <a:ea typeface="宋体" panose="02010600030101010101" pitchFamily="2" charset="-122"/>
              </a:rPr>
              <a:t>等于前</a:t>
            </a:r>
            <a:r>
              <a:rPr lang="en-US" altLang="zh-CN">
                <a:ea typeface="宋体" panose="02010600030101010101" pitchFamily="2" charset="-122"/>
              </a:rPr>
              <a:t>i-1</a:t>
            </a:r>
            <a:r>
              <a:rPr lang="zh-CN" altLang="en-US">
                <a:ea typeface="宋体" panose="02010600030101010101" pitchFamily="2" charset="-122"/>
              </a:rPr>
              <a:t>行状态为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的和</a:t>
            </a:r>
            <a:r>
              <a:rPr lang="en-US" altLang="zh-CN">
                <a:ea typeface="宋体" panose="02010600030101010101" pitchFamily="2" charset="-122"/>
              </a:rPr>
              <a:t>+</a:t>
            </a:r>
            <a:r>
              <a:rPr lang="zh-CN" altLang="en-US">
                <a:ea typeface="宋体" panose="02010600030101010101" pitchFamily="2" charset="-122"/>
              </a:rPr>
              <a:t>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行状态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的时此行的和。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4529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中文题：在</a:t>
            </a:r>
            <a:r>
              <a:rPr lang="en-US" altLang="zh-CN"/>
              <a:t>n*n</a:t>
            </a:r>
            <a:r>
              <a:rPr lang="zh-CN" altLang="en-US">
                <a:ea typeface="宋体" panose="02010600030101010101" pitchFamily="2" charset="-122"/>
              </a:rPr>
              <a:t>的棋盘上已经放置了一些皇后，现在要增加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个骑士，求合法的放置方案数。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4529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分析：和第一题有点像，但是多了一个条件是要放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个，所以增加一维表示已经放了多少个，又因为马走日字，所以我们需要知道附近前两行的状态，才能判断是否冲突</a:t>
            </a:r>
            <a:endParaRPr lang="zh-CN" altLang="en-US">
              <a:ea typeface="宋体" panose="02010600030101010101" pitchFamily="2" charset="-122"/>
            </a:endParaRPr>
          </a:p>
          <a:p>
            <a:pPr lvl="0"/>
            <a:r>
              <a:rPr lang="zh-CN" altLang="en-US" sz="2800">
                <a:ea typeface="宋体" panose="02010600030101010101" pitchFamily="2" charset="-122"/>
              </a:rPr>
              <a:t>所以设</a:t>
            </a:r>
            <a:r>
              <a:rPr lang="zh-CN" altLang="en-US"/>
              <a:t>dp[i][j][a][b],表示前i行已放j个骑士,第i行状态a,第i-1行状态b的方案数，如何转移：</a:t>
            </a:r>
            <a:endParaRPr lang="zh-CN" altLang="en-US"/>
          </a:p>
          <a:p>
            <a:pPr lvl="0"/>
            <a:r>
              <a:rPr lang="zh-CN" altLang="en-US"/>
              <a:t>dp[i][n][j][k]+=dp[i-1][n-one[j]][k][r];</a:t>
            </a:r>
            <a:r>
              <a:rPr lang="en-US" altLang="zh-CN"/>
              <a:t>//one[j]</a:t>
            </a:r>
            <a:r>
              <a:rPr lang="zh-CN" altLang="en-US">
                <a:ea typeface="宋体" panose="02010600030101010101" pitchFamily="2" charset="-122"/>
              </a:rPr>
              <a:t>表示状态</a:t>
            </a:r>
            <a:r>
              <a:rPr lang="en-US" altLang="zh-CN">
                <a:ea typeface="宋体" panose="02010600030101010101" pitchFamily="2" charset="-122"/>
              </a:rPr>
              <a:t>j</a:t>
            </a:r>
            <a:r>
              <a:rPr lang="zh-CN" altLang="en-US">
                <a:ea typeface="宋体" panose="02010600030101010101" pitchFamily="2" charset="-122"/>
              </a:rPr>
              <a:t>中有几个可以放骑士的点。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 1195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2160905"/>
            <a:ext cx="6840220" cy="3880485"/>
          </a:xfrm>
        </p:spPr>
        <p:txBody>
          <a:bodyPr/>
          <a:p>
            <a:r>
              <a:rPr lang="zh-CN" altLang="en-US"/>
              <a:t>中文题：在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行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列的阵地里放置炮兵，一个炮兵能攻击横向和竖向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个格子，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位置能放，</a:t>
            </a:r>
            <a:r>
              <a:rPr lang="en-US" altLang="zh-CN">
                <a:ea typeface="宋体" panose="02010600030101010101" pitchFamily="2" charset="-122"/>
              </a:rPr>
              <a:t>H</a:t>
            </a:r>
            <a:r>
              <a:rPr lang="zh-CN" altLang="en-US">
                <a:ea typeface="宋体" panose="02010600030101010101" pitchFamily="2" charset="-122"/>
              </a:rPr>
              <a:t>位置不能放，求阵地最多布置多少个炮兵。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5560" y="2084705"/>
            <a:ext cx="4047490" cy="2689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4539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中文题：给出炮兵的打击范围，和一个矩阵，炮兵之间不能再对方的打击方位内，那么问矩阵最多可以放置多少个炮兵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合法布阵问题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这种问题一般表述为给你一个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个数的序列或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行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列的</a:t>
            </a:r>
            <a:r>
              <a:rPr lang="zh-CN" altLang="en-US"/>
              <a:t>棋盘，需要按要求选择一些点，选择有收益或有冲突，求合法的方案数、最优选择等。一般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m</a:t>
            </a:r>
            <a:r>
              <a:rPr lang="zh-CN" altLang="en-US">
                <a:ea typeface="宋体" panose="02010600030101010101" pitchFamily="2" charset="-122"/>
              </a:rPr>
              <a:t>都在</a:t>
            </a:r>
            <a:r>
              <a:rPr lang="en-US" altLang="zh-CN">
                <a:ea typeface="宋体" panose="02010600030101010101" pitchFamily="2" charset="-122"/>
              </a:rPr>
              <a:t>15</a:t>
            </a:r>
            <a:r>
              <a:rPr lang="zh-CN" altLang="en-US">
                <a:ea typeface="宋体" panose="02010600030101010101" pitchFamily="2" charset="-122"/>
              </a:rPr>
              <a:t>以内。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3254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</a:t>
            </a:r>
            <a:r>
              <a:rPr lang="zh-CN" altLang="en-US" dirty="0">
                <a:sym typeface="+mn-ea"/>
              </a:rPr>
              <a:t>给出一个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行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列的草地，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表示肥沃，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表示贫瘠，现在要把一些牛放在肥沃的草地上，但是要求所有牛不能左右和上下相邻，问你有多少种放法。（</a:t>
            </a:r>
            <a:r>
              <a:rPr lang="en-US" altLang="zh-CN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&lt;=n,m&lt;=12</a:t>
            </a:r>
            <a:r>
              <a:rPr lang="zh-CN" altLang="en-US" dirty="0">
                <a:sym typeface="+mn-ea"/>
              </a:rPr>
              <a:t>）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3254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分析：显然，要合法的在第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行</a:t>
            </a:r>
            <a:r>
              <a:rPr lang="zh-CN" altLang="en-US" dirty="0">
                <a:sym typeface="+mn-ea"/>
              </a:rPr>
              <a:t>放牛，则必须知道</a:t>
            </a:r>
            <a:r>
              <a:rPr lang="en-US" altLang="zh-CN" dirty="0">
                <a:sym typeface="+mn-ea"/>
              </a:rPr>
              <a:t>i-1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行放置的状态，</a:t>
            </a:r>
            <a:r>
              <a:rPr lang="zh-CN" altLang="en-US" dirty="0">
                <a:sym typeface="+mn-ea"/>
              </a:rPr>
              <a:t>所以定义</a:t>
            </a:r>
            <a:r>
              <a:rPr lang="en-US" altLang="zh-CN" dirty="0">
                <a:sym typeface="+mn-ea"/>
              </a:rPr>
              <a:t>dp[i][j]</a:t>
            </a:r>
            <a:r>
              <a:rPr lang="zh-CN" altLang="en-US" dirty="0">
                <a:sym typeface="+mn-ea"/>
              </a:rPr>
              <a:t>表示前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行</a:t>
            </a:r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行状态为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时的方法数，如何转移？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假如我们知道第前</a:t>
            </a:r>
            <a:r>
              <a:rPr lang="en-US" altLang="zh-CN" dirty="0">
                <a:sym typeface="+mn-ea"/>
              </a:rPr>
              <a:t>i-1</a:t>
            </a:r>
            <a:r>
              <a:rPr lang="zh-CN" altLang="en-US" dirty="0">
                <a:sym typeface="+mn-ea"/>
              </a:rPr>
              <a:t>行的有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种放法，那么对于第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行的每一种放法都有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种，所以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dp[i][j]=sum(dp[i-1][k])  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3254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代码实现的几个细节：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、用</a:t>
            </a:r>
            <a:r>
              <a:rPr lang="en-US" altLang="zh-CN">
                <a:ea typeface="宋体" panose="02010600030101010101" pitchFamily="2" charset="-122"/>
              </a:rPr>
              <a:t>map[i]</a:t>
            </a:r>
            <a:r>
              <a:rPr lang="zh-CN" altLang="en-US">
                <a:ea typeface="宋体" panose="02010600030101010101" pitchFamily="2" charset="-122"/>
              </a:rPr>
              <a:t>存储第</a:t>
            </a:r>
            <a:r>
              <a:rPr lang="en-US" altLang="zh-CN">
                <a:ea typeface="宋体" panose="02010600030101010101" pitchFamily="2" charset="-122"/>
              </a:rPr>
              <a:t>i</a:t>
            </a:r>
            <a:r>
              <a:rPr lang="zh-CN" altLang="en-US">
                <a:ea typeface="宋体" panose="02010600030101010101" pitchFamily="2" charset="-122"/>
              </a:rPr>
              <a:t>行的原有地形，二进制数中</a:t>
            </a:r>
            <a:r>
              <a:rPr lang="en-US" altLang="zh-CN">
                <a:ea typeface="宋体" panose="02010600030101010101" pitchFamily="2" charset="-122"/>
              </a:rPr>
              <a:t>1/0</a:t>
            </a:r>
            <a:r>
              <a:rPr lang="zh-CN" altLang="en-US">
                <a:ea typeface="宋体" panose="02010600030101010101" pitchFamily="2" charset="-122"/>
              </a:rPr>
              <a:t>表示肥沃或贫瘠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 dirty="0">
                <a:sym typeface="+mn-ea"/>
              </a:rPr>
              <a:t>预处理一行不相邻的状态</a:t>
            </a:r>
            <a:r>
              <a:rPr lang="en-US" altLang="zh-CN" dirty="0">
                <a:sym typeface="+mn-ea"/>
              </a:rPr>
              <a:t>st[i]</a:t>
            </a:r>
            <a:r>
              <a:rPr lang="zh-CN" altLang="en-US" dirty="0">
                <a:sym typeface="+mn-ea"/>
              </a:rPr>
              <a:t>，每行共有</a:t>
            </a:r>
            <a:r>
              <a:rPr lang="en-US" altLang="zh-CN" dirty="0">
                <a:sym typeface="+mn-ea"/>
              </a:rPr>
              <a:t>(1&lt;&lt;m)-1</a:t>
            </a:r>
            <a:r>
              <a:rPr lang="zh-CN" altLang="en-US" dirty="0">
                <a:sym typeface="+mn-ea"/>
              </a:rPr>
              <a:t>中状态，但是很多是相邻的，可用</a:t>
            </a:r>
            <a:r>
              <a:rPr lang="en-US" altLang="zh-CN" dirty="0">
                <a:sym typeface="+mn-ea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&amp;</a:t>
            </a:r>
            <a:r>
              <a:rPr lang="en-US" altLang="zh-CN" dirty="0">
                <a:sym typeface="+mn-ea"/>
              </a:rPr>
              <a:t>(i&lt;&lt;1)</a:t>
            </a:r>
            <a:r>
              <a:rPr lang="zh-CN" altLang="en-US" dirty="0">
                <a:sym typeface="+mn-ea"/>
              </a:rPr>
              <a:t>判断某一状态是否相邻。</a:t>
            </a:r>
            <a:endParaRPr lang="en-US" altLang="zh-CN" dirty="0"/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3254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代码实现的几个细节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 dirty="0">
                <a:sym typeface="+mn-ea"/>
              </a:rPr>
              <a:t>怎么处理只能放到肥沃的草地？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对于第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行的地形</a:t>
            </a:r>
            <a:r>
              <a:rPr lang="en-US" altLang="zh-CN" dirty="0">
                <a:sym typeface="+mn-ea"/>
              </a:rPr>
              <a:t>map[i]</a:t>
            </a:r>
            <a:r>
              <a:rPr lang="zh-CN" altLang="en-US" dirty="0">
                <a:sym typeface="+mn-ea"/>
              </a:rPr>
              <a:t>和某一状态</a:t>
            </a:r>
            <a:r>
              <a:rPr lang="en-US" altLang="zh-CN" dirty="0">
                <a:sym typeface="+mn-ea"/>
              </a:rPr>
              <a:t>st[k]</a:t>
            </a:r>
            <a:r>
              <a:rPr lang="zh-CN" altLang="en-US" dirty="0">
                <a:sym typeface="+mn-ea"/>
              </a:rPr>
              <a:t>，如果</a:t>
            </a:r>
            <a:r>
              <a:rPr lang="en-US" altLang="zh-CN" dirty="0">
                <a:sym typeface="+mn-ea"/>
              </a:rPr>
              <a:t>map[j]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&amp;</a:t>
            </a:r>
            <a:r>
              <a:rPr lang="en-US" altLang="zh-CN" dirty="0">
                <a:sym typeface="+mn-ea"/>
              </a:rPr>
              <a:t>st[k]&gt;=1</a:t>
            </a:r>
            <a:r>
              <a:rPr lang="zh-CN" altLang="en-US" dirty="0">
                <a:sym typeface="+mn-ea"/>
              </a:rPr>
              <a:t>即说明出现了放到贫瘠草地的情况</a:t>
            </a:r>
            <a:endParaRPr lang="zh-CN" altLang="en-US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、如何判读上下相邻？</a:t>
            </a:r>
            <a:endParaRPr lang="zh-CN" altLang="en-US" sz="2800" dirty="0"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对于第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行不和</a:t>
            </a:r>
            <a:r>
              <a:rPr lang="en-US" altLang="zh-CN" dirty="0">
                <a:sym typeface="+mn-ea"/>
              </a:rPr>
              <a:t>i-1</a:t>
            </a:r>
            <a:r>
              <a:rPr lang="zh-CN" altLang="en-US" dirty="0">
                <a:sym typeface="+mn-ea"/>
              </a:rPr>
              <a:t>行相邻，</a:t>
            </a:r>
            <a:r>
              <a:rPr lang="en-US" altLang="zh-CN" dirty="0">
                <a:sym typeface="+mn-ea"/>
              </a:rPr>
              <a:t>st[j]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&amp;</a:t>
            </a:r>
            <a:r>
              <a:rPr lang="en-US" altLang="zh-CN" dirty="0">
                <a:sym typeface="+mn-ea"/>
              </a:rPr>
              <a:t>st[k]==0</a:t>
            </a:r>
            <a:r>
              <a:rPr lang="zh-CN" altLang="en-US" dirty="0">
                <a:sym typeface="+mn-ea"/>
              </a:rPr>
              <a:t>即满足，</a:t>
            </a:r>
            <a:r>
              <a:rPr lang="en-US" altLang="zh-CN" dirty="0">
                <a:sym typeface="+mn-ea"/>
              </a:rPr>
              <a:t>st[j]</a:t>
            </a:r>
            <a:r>
              <a:rPr lang="zh-CN" altLang="en-US" dirty="0">
                <a:sym typeface="+mn-ea"/>
              </a:rPr>
              <a:t>是第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行的状态，</a:t>
            </a:r>
            <a:r>
              <a:rPr lang="en-US" altLang="zh-CN" dirty="0">
                <a:sym typeface="+mn-ea"/>
              </a:rPr>
              <a:t>st[k]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i-1</a:t>
            </a:r>
            <a:r>
              <a:rPr lang="zh-CN" altLang="en-US" dirty="0">
                <a:sym typeface="+mn-ea"/>
              </a:rPr>
              <a:t>行的状态</a:t>
            </a:r>
            <a:endParaRPr lang="zh-CN" altLang="en-US" dirty="0"/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hdu 3254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55265" y="404495"/>
            <a:ext cx="7837805" cy="6139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 3254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可知上述算法时间复杂度为</a:t>
            </a:r>
            <a:r>
              <a:rPr lang="en-US" altLang="zh-CN"/>
              <a:t>O(N*2^N)</a:t>
            </a:r>
            <a:endParaRPr lang="en-US" altLang="zh-CN"/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思考：如果题目要求必须要放置</a:t>
            </a:r>
            <a:r>
              <a:rPr lang="en-US" altLang="zh-CN">
                <a:ea typeface="宋体" panose="02010600030101010101" pitchFamily="2" charset="-122"/>
              </a:rPr>
              <a:t>k</a:t>
            </a:r>
            <a:r>
              <a:rPr lang="zh-CN" altLang="en-US">
                <a:ea typeface="宋体" panose="02010600030101010101" pitchFamily="2" charset="-122"/>
              </a:rPr>
              <a:t>头牛，转移方程如何修改？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ym typeface="+mn-ea"/>
              </a:rPr>
              <a:t>dp[i][j][k]=sum(dp[i-1][j-num[k]][r])  </a:t>
            </a:r>
            <a:r>
              <a:rPr lang="zh-CN" altLang="en-US" dirty="0">
                <a:sym typeface="+mn-ea"/>
              </a:rPr>
              <a:t>表示第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行放了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头牛，状态为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时的方案数 </a:t>
            </a:r>
            <a:r>
              <a:rPr lang="en-US" altLang="zh-CN" dirty="0">
                <a:sym typeface="+mn-ea"/>
              </a:rPr>
              <a:t>= </a:t>
            </a:r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i-1</a:t>
            </a:r>
            <a:r>
              <a:rPr lang="zh-CN" altLang="en-US" dirty="0">
                <a:sym typeface="+mn-ea"/>
              </a:rPr>
              <a:t>行放了</a:t>
            </a:r>
            <a:r>
              <a:rPr lang="en-US" altLang="zh-CN" dirty="0">
                <a:sym typeface="+mn-ea"/>
              </a:rPr>
              <a:t>j-(k</a:t>
            </a:r>
            <a:r>
              <a:rPr lang="zh-CN" altLang="en-US" dirty="0">
                <a:sym typeface="+mn-ea"/>
              </a:rPr>
              <a:t>状态中牛数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头牛状态为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的方案数之和</a:t>
            </a:r>
            <a:endParaRPr lang="zh-CN" altLang="en-US" dirty="0"/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HDU 1565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题意：给你一个n*n</a:t>
            </a:r>
            <a:r>
              <a:rPr lang="en-US" altLang="zh-CN">
                <a:sym typeface="+mn-ea"/>
              </a:rPr>
              <a:t>(n&lt;=20)</a:t>
            </a:r>
            <a:r>
              <a:rPr lang="zh-CN" altLang="en-US">
                <a:sym typeface="+mn-ea"/>
              </a:rPr>
              <a:t>的格子的棋盘，每个格子里面有一个非负数。</a:t>
            </a:r>
            <a:endParaRPr lang="zh-CN" altLang="en-US"/>
          </a:p>
          <a:p>
            <a:r>
              <a:rPr lang="zh-CN" altLang="en-US">
                <a:sym typeface="+mn-ea"/>
              </a:rPr>
              <a:t>从中取出若干个数，使得任意的两个数所在的格子没有公共边，就是说所取的数所在的2个格子不能相邻，并且取出的数的和最大。</a:t>
            </a:r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790305708"/>
  <p:tag name="KSO_WM_UNIT_PLACING_PICTURE_USER_VIEWPORT" val="{&quot;height&quot;:6111,&quot;width&quot;:7802}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1385</Words>
  <Application>WPS 演示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Wingdings 3</vt:lpstr>
      <vt:lpstr>Arial</vt:lpstr>
      <vt:lpstr>方正姚体</vt:lpstr>
      <vt:lpstr>Segoe Print</vt:lpstr>
      <vt:lpstr>Trebuchet MS</vt:lpstr>
      <vt:lpstr>华文新魏</vt:lpstr>
      <vt:lpstr>微软雅黑</vt:lpstr>
      <vt:lpstr>Arial Unicode MS</vt:lpstr>
      <vt:lpstr>Symbol</vt:lpstr>
      <vt:lpstr>Calibri</vt:lpstr>
      <vt:lpstr>平面</vt:lpstr>
      <vt:lpstr>状压DP之合法与最优布阵问题</vt:lpstr>
      <vt:lpstr>合法布阵问题</vt:lpstr>
      <vt:lpstr>hdu 3254</vt:lpstr>
      <vt:lpstr>hdu 3254 </vt:lpstr>
      <vt:lpstr>hdu 3254</vt:lpstr>
      <vt:lpstr>hdu 3254 </vt:lpstr>
      <vt:lpstr>hdu 3254 </vt:lpstr>
      <vt:lpstr>hdu 3254</vt:lpstr>
      <vt:lpstr>A、HDU 1565</vt:lpstr>
      <vt:lpstr>hdu 1565</vt:lpstr>
      <vt:lpstr>hdu 4529</vt:lpstr>
      <vt:lpstr>PowerPoint 演示文稿</vt:lpstr>
      <vt:lpstr>PowerPoint 演示文稿</vt:lpstr>
      <vt:lpstr>hdu 4539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状压DP之合法布阵问题</dc:title>
  <dc:creator>DELL</dc:creator>
  <cp:lastModifiedBy>像云又像风</cp:lastModifiedBy>
  <cp:revision>24</cp:revision>
  <dcterms:created xsi:type="dcterms:W3CDTF">2019-12-29T10:41:00Z</dcterms:created>
  <dcterms:modified xsi:type="dcterms:W3CDTF">2020-02-17T23:41:26Z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