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02" r:id="rId4"/>
    <p:sldId id="305" r:id="rId5"/>
    <p:sldId id="306" r:id="rId6"/>
    <p:sldId id="307" r:id="rId7"/>
    <p:sldId id="308" r:id="rId8"/>
    <p:sldId id="309" r:id="rId9"/>
    <p:sldId id="303" r:id="rId10"/>
    <p:sldId id="311" r:id="rId11"/>
    <p:sldId id="310" r:id="rId12"/>
    <p:sldId id="312" r:id="rId13"/>
    <p:sldId id="313" r:id="rId14"/>
    <p:sldId id="314" r:id="rId15"/>
    <p:sldId id="315" r:id="rId16"/>
    <p:sldId id="31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2560-85C9-4CE5-B640-2CCE480F2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776-F12C-4061-9515-405490FA55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2560-85C9-4CE5-B640-2CCE480F2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776-F12C-4061-9515-405490FA55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2560-85C9-4CE5-B640-2CCE480F2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776-F12C-4061-9515-405490FA552D}" type="slidenum">
              <a:rPr lang="zh-CN" altLang="en-US" smtClean="0"/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2560-85C9-4CE5-B640-2CCE480F2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776-F12C-4061-9515-405490FA55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2560-85C9-4CE5-B640-2CCE480F2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776-F12C-4061-9515-405490FA552D}" type="slidenum">
              <a:rPr lang="zh-CN" altLang="en-US" smtClean="0"/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2560-85C9-4CE5-B640-2CCE480F2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776-F12C-4061-9515-405490FA55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2560-85C9-4CE5-B640-2CCE480F2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776-F12C-4061-9515-405490FA55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2560-85C9-4CE5-B640-2CCE480F2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776-F12C-4061-9515-405490FA55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2560-85C9-4CE5-B640-2CCE480F2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776-F12C-4061-9515-405490FA55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2560-85C9-4CE5-B640-2CCE480F2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776-F12C-4061-9515-405490FA55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2560-85C9-4CE5-B640-2CCE480F2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776-F12C-4061-9515-405490FA55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2560-85C9-4CE5-B640-2CCE480F2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776-F12C-4061-9515-405490FA55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2560-85C9-4CE5-B640-2CCE480F2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776-F12C-4061-9515-405490FA55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2560-85C9-4CE5-B640-2CCE480F2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776-F12C-4061-9515-405490FA55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2560-85C9-4CE5-B640-2CCE480F2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776-F12C-4061-9515-405490FA55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2560-85C9-4CE5-B640-2CCE480F2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776-F12C-4061-9515-405490FA55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32560-85C9-4CE5-B640-2CCE480F2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968776-F12C-4061-9515-405490FA552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6855" y="2404745"/>
            <a:ext cx="9225280" cy="1646555"/>
          </a:xfrm>
        </p:spPr>
        <p:txBody>
          <a:bodyPr/>
          <a:lstStyle/>
          <a:p>
            <a:r>
              <a:rPr lang="zh-CN" altLang="en-US" dirty="0"/>
              <a:t>状压</a:t>
            </a:r>
            <a:r>
              <a:rPr lang="en-US" altLang="zh-CN" dirty="0"/>
              <a:t>DP-</a:t>
            </a:r>
            <a:r>
              <a:rPr lang="zh-CN" dirty="0">
                <a:ea typeface="宋体" panose="02010600030101010101" pitchFamily="2" charset="-122"/>
              </a:rPr>
              <a:t>枚举子集</a:t>
            </a:r>
            <a:endParaRPr lang="zh-CN" dirty="0"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hdu 5823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ea typeface="宋体" panose="02010600030101010101" pitchFamily="2" charset="-122"/>
              </a:rPr>
              <a:t>接下来我们的问题就变成了求状态</a:t>
            </a:r>
            <a:r>
              <a:rPr lang="en-US" altLang="zh-CN">
                <a:ea typeface="宋体" panose="02010600030101010101" pitchFamily="2" charset="-122"/>
              </a:rPr>
              <a:t>j</a:t>
            </a:r>
            <a:r>
              <a:rPr lang="zh-CN" altLang="en-US">
                <a:ea typeface="宋体" panose="02010600030101010101" pitchFamily="2" charset="-122"/>
              </a:rPr>
              <a:t>表示的集合是否为独立集？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直接暴力</a:t>
            </a:r>
            <a:r>
              <a:rPr lang="en-US" altLang="zh-CN">
                <a:ea typeface="宋体" panose="02010600030101010101" pitchFamily="2" charset="-122"/>
              </a:rPr>
              <a:t>dfs</a:t>
            </a:r>
            <a:r>
              <a:rPr lang="zh-CN" altLang="en-US">
                <a:ea typeface="宋体" panose="02010600030101010101" pitchFamily="2" charset="-122"/>
              </a:rPr>
              <a:t>或递推均可预处理</a:t>
            </a:r>
            <a:r>
              <a:rPr lang="zh-CN" altLang="en-US">
                <a:ea typeface="宋体" panose="02010600030101010101" pitchFamily="2" charset="-122"/>
              </a:rPr>
              <a:t>。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参考代码：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0130" y="2016125"/>
            <a:ext cx="8083550" cy="3742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hdu 4628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题意：给一个长度为</a:t>
            </a:r>
            <a:r>
              <a:rPr lang="en-US" altLang="zh-CN"/>
              <a:t>n(1&lt;=n&lt;=16)</a:t>
            </a:r>
            <a:r>
              <a:rPr lang="zh-CN" altLang="en-US">
                <a:ea typeface="宋体" panose="02010600030101010101" pitchFamily="2" charset="-122"/>
              </a:rPr>
              <a:t>的</a:t>
            </a:r>
            <a:r>
              <a:rPr lang="zh-CN" altLang="en-US"/>
              <a:t>字符串，每次可以删除一个回文子序列</a:t>
            </a:r>
            <a:r>
              <a:rPr lang="en-US" altLang="zh-CN"/>
              <a:t>(</a:t>
            </a:r>
            <a:r>
              <a:rPr lang="zh-CN" altLang="en-US">
                <a:ea typeface="宋体" panose="02010600030101010101" pitchFamily="2" charset="-122"/>
              </a:rPr>
              <a:t>可不连续</a:t>
            </a:r>
            <a:r>
              <a:rPr lang="en-US" altLang="zh-CN"/>
              <a:t>)</a:t>
            </a:r>
            <a:r>
              <a:rPr lang="zh-CN" altLang="en-US"/>
              <a:t>，问最少删几次可以全部删完。</a:t>
            </a:r>
            <a:endParaRPr lang="zh-CN" altLang="en-US"/>
          </a:p>
          <a:p>
            <a:r>
              <a:rPr lang="zh-CN" altLang="en-US"/>
              <a:t>For example, we can erase abcba from axbyczbea and get xyze in one step.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hdu 4628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分析：可不连续的回文串给人无限遐想，也就是一个集合的子集，如果是回文的话即可删除</a:t>
            </a:r>
            <a:endParaRPr lang="zh-CN" altLang="en-US"/>
          </a:p>
          <a:p>
            <a:r>
              <a:rPr lang="zh-CN" altLang="en-US"/>
              <a:t>送分题。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gym 101002c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题意：有n( n &lt;= 15)种贺卡，每种给了尺寸还有数量。可以定制</a:t>
            </a:r>
            <a:r>
              <a:rPr lang="en-US" altLang="zh-CN"/>
              <a:t>m</a:t>
            </a:r>
            <a:r>
              <a:rPr lang="zh-CN" altLang="en-US"/>
              <a:t>种信封，用</a:t>
            </a:r>
            <a:r>
              <a:rPr lang="en-US" altLang="zh-CN"/>
              <a:t>m</a:t>
            </a:r>
            <a:r>
              <a:rPr lang="zh-CN" altLang="en-US"/>
              <a:t>种信封装n种贺卡，如果用4*12的信封装3*3的贺卡，浪费了4*12 - 3*3 = 39面积的纸。求最少的浪费。注意4*12的信封不能装12*4的贺卡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gym 101002c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2160905"/>
            <a:ext cx="10643870" cy="3880485"/>
          </a:xfrm>
        </p:spPr>
        <p:txBody>
          <a:bodyPr/>
          <a:p>
            <a:r>
              <a:rPr lang="zh-CN" altLang="en-US"/>
              <a:t>按套路来用</a:t>
            </a:r>
            <a:r>
              <a:rPr lang="en-US" altLang="zh-CN"/>
              <a:t>dp[i]</a:t>
            </a:r>
            <a:r>
              <a:rPr lang="zh-CN" altLang="en-US">
                <a:ea typeface="宋体" panose="02010600030101010101" pitchFamily="2" charset="-122"/>
              </a:rPr>
              <a:t>表示信封还是贺卡的状态呢？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显然是贺卡，但是信封也有关系，所以要增加一维，用</a:t>
            </a:r>
            <a:r>
              <a:rPr lang="en-US" altLang="zh-CN">
                <a:ea typeface="宋体" panose="02010600030101010101" pitchFamily="2" charset="-122"/>
              </a:rPr>
              <a:t>dp[i][j]</a:t>
            </a:r>
            <a:r>
              <a:rPr lang="zh-CN" altLang="en-US">
                <a:ea typeface="宋体" panose="02010600030101010101" pitchFamily="2" charset="-122"/>
              </a:rPr>
              <a:t>表示用了</a:t>
            </a:r>
            <a:r>
              <a:rPr lang="en-US" altLang="zh-CN">
                <a:ea typeface="宋体" panose="02010600030101010101" pitchFamily="2" charset="-122"/>
              </a:rPr>
              <a:t>i</a:t>
            </a:r>
            <a:r>
              <a:rPr lang="zh-CN" altLang="en-US">
                <a:ea typeface="宋体" panose="02010600030101010101" pitchFamily="2" charset="-122"/>
              </a:rPr>
              <a:t>中信封已装贺卡的状态为</a:t>
            </a:r>
            <a:r>
              <a:rPr lang="en-US" altLang="zh-CN">
                <a:ea typeface="宋体" panose="02010600030101010101" pitchFamily="2" charset="-122"/>
              </a:rPr>
              <a:t>j</a:t>
            </a:r>
            <a:r>
              <a:rPr lang="zh-CN" altLang="en-US">
                <a:ea typeface="宋体" panose="02010600030101010101" pitchFamily="2" charset="-122"/>
              </a:rPr>
              <a:t>时的最少浪费。容易得到方程：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dp</a:t>
            </a:r>
            <a:r>
              <a:rPr lang="zh-CN" altLang="en-US">
                <a:ea typeface="宋体" panose="02010600030101010101" pitchFamily="2" charset="-122"/>
              </a:rPr>
              <a:t>[i][j] = min(</a:t>
            </a:r>
            <a:r>
              <a:rPr lang="en-US" altLang="zh-CN">
                <a:ea typeface="宋体" panose="02010600030101010101" pitchFamily="2" charset="-122"/>
              </a:rPr>
              <a:t>dp</a:t>
            </a:r>
            <a:r>
              <a:rPr lang="zh-CN" altLang="en-US">
                <a:ea typeface="宋体" panose="02010600030101010101" pitchFamily="2" charset="-122"/>
              </a:rPr>
              <a:t>[i][j]</a:t>
            </a:r>
            <a:r>
              <a:rPr lang="en-US" altLang="zh-CN">
                <a:ea typeface="宋体" panose="02010600030101010101" pitchFamily="2" charset="-122"/>
              </a:rPr>
              <a:t>,dp</a:t>
            </a:r>
            <a:r>
              <a:rPr lang="zh-CN" altLang="en-US">
                <a:ea typeface="宋体" panose="02010600030101010101" pitchFamily="2" charset="-122"/>
              </a:rPr>
              <a:t>[i-k][x]+</a:t>
            </a:r>
            <a:r>
              <a:rPr lang="en-US" altLang="zh-CN">
                <a:ea typeface="宋体" panose="02010600030101010101" pitchFamily="2" charset="-122"/>
              </a:rPr>
              <a:t>dp</a:t>
            </a:r>
            <a:r>
              <a:rPr lang="zh-CN" altLang="en-US">
                <a:ea typeface="宋体" panose="02010600030101010101" pitchFamily="2" charset="-122"/>
              </a:rPr>
              <a:t>[k][j^x]) ，其中</a:t>
            </a:r>
            <a:r>
              <a:rPr lang="en-US" altLang="zh-CN">
                <a:ea typeface="宋体" panose="02010600030101010101" pitchFamily="2" charset="-122"/>
              </a:rPr>
              <a:t>k&lt;i</a:t>
            </a:r>
            <a:r>
              <a:rPr lang="zh-CN" altLang="en-US">
                <a:ea typeface="宋体" panose="02010600030101010101" pitchFamily="2" charset="-122"/>
              </a:rPr>
              <a:t>，表示前</a:t>
            </a:r>
            <a:r>
              <a:rPr lang="en-US" altLang="zh-CN">
                <a:ea typeface="宋体" panose="02010600030101010101" pitchFamily="2" charset="-122"/>
              </a:rPr>
              <a:t>i-k</a:t>
            </a:r>
            <a:r>
              <a:rPr lang="zh-CN" altLang="en-US">
                <a:ea typeface="宋体" panose="02010600030101010101" pitchFamily="2" charset="-122"/>
              </a:rPr>
              <a:t>个信封装贺卡状态为</a:t>
            </a:r>
            <a:r>
              <a:rPr lang="en-US" altLang="zh-CN">
                <a:ea typeface="宋体" panose="02010600030101010101" pitchFamily="2" charset="-122"/>
              </a:rPr>
              <a:t>x(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j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的一个子集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r>
              <a:rPr lang="zh-CN" altLang="en-US">
                <a:ea typeface="宋体" panose="02010600030101010101" pitchFamily="2" charset="-122"/>
              </a:rPr>
              <a:t>，则</a:t>
            </a:r>
            <a:r>
              <a:rPr lang="en-US" altLang="zh-CN">
                <a:ea typeface="宋体" panose="02010600030101010101" pitchFamily="2" charset="-122"/>
              </a:rPr>
              <a:t>k</a:t>
            </a:r>
            <a:r>
              <a:rPr lang="zh-CN" altLang="en-US">
                <a:ea typeface="宋体" panose="02010600030101010101" pitchFamily="2" charset="-122"/>
              </a:rPr>
              <a:t>个信封装贺卡状态为</a:t>
            </a:r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zh-CN" altLang="en-US">
                <a:ea typeface="宋体" panose="02010600030101010101" pitchFamily="2" charset="-122"/>
              </a:rPr>
              <a:t>在</a:t>
            </a:r>
            <a:r>
              <a:rPr lang="en-US" altLang="zh-CN">
                <a:ea typeface="宋体" panose="02010600030101010101" pitchFamily="2" charset="-122"/>
              </a:rPr>
              <a:t>j</a:t>
            </a:r>
            <a:r>
              <a:rPr lang="zh-CN" altLang="en-US">
                <a:ea typeface="宋体" panose="02010600030101010101" pitchFamily="2" charset="-122"/>
              </a:rPr>
              <a:t>内的补集。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这里需要预处理</a:t>
            </a:r>
            <a:r>
              <a:rPr lang="en-US" altLang="zh-CN">
                <a:ea typeface="宋体" panose="02010600030101010101" pitchFamily="2" charset="-122"/>
              </a:rPr>
              <a:t>dp[1][i]</a:t>
            </a:r>
            <a:r>
              <a:rPr lang="zh-CN" altLang="en-US">
                <a:ea typeface="宋体" panose="02010600030101010101" pitchFamily="2" charset="-122"/>
              </a:rPr>
              <a:t>为用一种信封达到状态</a:t>
            </a:r>
            <a:r>
              <a:rPr lang="en-US" altLang="zh-CN">
                <a:ea typeface="宋体" panose="02010600030101010101" pitchFamily="2" charset="-122"/>
              </a:rPr>
              <a:t>j</a:t>
            </a:r>
            <a:r>
              <a:rPr lang="zh-CN" altLang="en-US">
                <a:ea typeface="宋体" panose="02010600030101010101" pitchFamily="2" charset="-122"/>
              </a:rPr>
              <a:t>时的最少浪费数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gym 101002c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很好预处理，因为只有一种信封，显然将信封定制为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状态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i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中所有</a:t>
            </a:r>
            <a:r>
              <a:rPr lang="zh-CN" altLang="en-US"/>
              <a:t>贺卡最大长和宽最优，设为</a:t>
            </a:r>
            <a:r>
              <a:rPr lang="en-US" altLang="zh-CN"/>
              <a:t>mx</a:t>
            </a:r>
            <a:r>
              <a:rPr lang="zh-CN" altLang="en-US">
                <a:ea typeface="宋体" panose="02010600030101010101" pitchFamily="2" charset="-122"/>
              </a:rPr>
              <a:t>和</a:t>
            </a:r>
            <a:r>
              <a:rPr lang="en-US" altLang="zh-CN">
                <a:ea typeface="宋体" panose="02010600030101010101" pitchFamily="2" charset="-122"/>
              </a:rPr>
              <a:t>my</a:t>
            </a:r>
            <a:r>
              <a:rPr lang="zh-CN" altLang="en-US">
                <a:ea typeface="宋体" panose="02010600030101010101" pitchFamily="2" charset="-122"/>
              </a:rPr>
              <a:t>，那么</a:t>
            </a:r>
            <a:r>
              <a:rPr lang="en-US" altLang="zh-CN">
                <a:ea typeface="宋体" panose="02010600030101010101" pitchFamily="2" charset="-122"/>
              </a:rPr>
              <a:t>dp[1][i]</a:t>
            </a:r>
            <a:r>
              <a:rPr lang="en-US">
                <a:ea typeface="宋体" panose="02010600030101010101" pitchFamily="2" charset="-122"/>
              </a:rPr>
              <a:t>=mx*my*cnt-sum</a:t>
            </a:r>
            <a:r>
              <a:rPr lang="zh-CN" altLang="en-US">
                <a:ea typeface="宋体" panose="02010600030101010101" pitchFamily="2" charset="-122"/>
              </a:rPr>
              <a:t>，其中</a:t>
            </a:r>
            <a:r>
              <a:rPr lang="en-US" altLang="zh-CN">
                <a:ea typeface="宋体" panose="02010600030101010101" pitchFamily="2" charset="-122"/>
              </a:rPr>
              <a:t>sum</a:t>
            </a:r>
            <a:r>
              <a:rPr lang="zh-CN" altLang="en-US">
                <a:ea typeface="宋体" panose="02010600030101010101" pitchFamily="2" charset="-122"/>
              </a:rPr>
              <a:t>为状态</a:t>
            </a:r>
            <a:r>
              <a:rPr lang="en-US" altLang="zh-CN">
                <a:ea typeface="宋体" panose="02010600030101010101" pitchFamily="2" charset="-122"/>
              </a:rPr>
              <a:t>i</a:t>
            </a:r>
            <a:r>
              <a:rPr lang="zh-CN" altLang="en-US">
                <a:ea typeface="宋体" panose="02010600030101010101" pitchFamily="2" charset="-122"/>
              </a:rPr>
              <a:t>的所有贺卡面积。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信封的种类是阶段，所以必须先枚举它，然后对于每种状态，枚举其子集，从集的每种状态转移得到。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时间复杂度</a:t>
            </a:r>
            <a:r>
              <a:rPr lang="en-US" altLang="zh-CN">
                <a:ea typeface="宋体" panose="02010600030101010101" pitchFamily="2" charset="-122"/>
              </a:rPr>
              <a:t>O(N^2*2^N*logN)</a:t>
            </a:r>
            <a:r>
              <a:rPr lang="zh-CN" altLang="en-US">
                <a:ea typeface="宋体" panose="02010600030101010101" pitchFamily="2" charset="-122"/>
              </a:rPr>
              <a:t>，基本能过，还可以优化到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O(N*2^N*logN)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，请自行思考。</a:t>
            </a:r>
            <a:endParaRPr lang="zh-CN" altLang="en-US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uva 11825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你是一个黑客，侵入了了一个有着n台计算机（编号为0，1，…，n-1）的网络。一共有n种服务，每台计算机都运行着所有的服务。对于每台计算机，你都可以选择一项服务，终止这台计算机和所有与它相邻计算机的该项服务。问最多能使多少服务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瘫痪，即所有计算机都不执行该服务</a:t>
            </a:r>
            <a:r>
              <a:rPr lang="zh-CN" altLang="en-US">
                <a:sym typeface="+mn-ea"/>
              </a:rPr>
              <a:t>。（</a:t>
            </a:r>
            <a:r>
              <a:rPr lang="en-US" altLang="zh-CN">
                <a:sym typeface="+mn-ea"/>
              </a:rPr>
              <a:t>1&lt;=</a:t>
            </a:r>
            <a:r>
              <a:rPr lang="en-US" altLang="zh-CN">
                <a:sym typeface="+mn-ea"/>
              </a:rPr>
              <a:t>n&lt;=16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uva 11825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分析：容易想到用一个二进制集合来表示这台计算机连接的了那些电脑，设为</a:t>
            </a:r>
            <a:r>
              <a:rPr lang="en-US" altLang="zh-CN"/>
              <a:t>p[i]</a:t>
            </a:r>
            <a:r>
              <a:rPr lang="zh-CN" altLang="en-US">
                <a:ea typeface="宋体" panose="02010600030101010101" pitchFamily="2" charset="-122"/>
              </a:rPr>
              <a:t>，有</a:t>
            </a:r>
            <a:r>
              <a:rPr lang="en-US" altLang="zh-CN">
                <a:ea typeface="宋体" panose="02010600030101010101" pitchFamily="2" charset="-122"/>
              </a:rPr>
              <a:t>n</a:t>
            </a:r>
            <a:r>
              <a:rPr lang="zh-CN" altLang="en-US">
                <a:ea typeface="宋体" panose="02010600030101010101" pitchFamily="2" charset="-122"/>
              </a:rPr>
              <a:t>个</a:t>
            </a:r>
            <a:r>
              <a:rPr lang="zh-CN" altLang="en-US">
                <a:ea typeface="宋体" panose="02010600030101010101" pitchFamily="2" charset="-122"/>
              </a:rPr>
              <a:t>。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设选择电脑</a:t>
            </a:r>
            <a:r>
              <a:rPr lang="en-US" altLang="zh-CN">
                <a:ea typeface="宋体" panose="02010600030101010101" pitchFamily="2" charset="-122"/>
              </a:rPr>
              <a:t>i</a:t>
            </a:r>
            <a:r>
              <a:rPr lang="zh-CN" altLang="en-US">
                <a:ea typeface="宋体" panose="02010600030101010101" pitchFamily="2" charset="-122"/>
              </a:rPr>
              <a:t>的某项服务进行攻击，那么集合</a:t>
            </a:r>
            <a:r>
              <a:rPr lang="en-US" altLang="zh-CN">
                <a:ea typeface="宋体" panose="02010600030101010101" pitchFamily="2" charset="-122"/>
              </a:rPr>
              <a:t>p[i]</a:t>
            </a:r>
            <a:r>
              <a:rPr lang="zh-CN" altLang="en-US">
                <a:ea typeface="宋体" panose="02010600030101010101" pitchFamily="2" charset="-122"/>
              </a:rPr>
              <a:t>内的这些电脑会停止服务该项服务，但该服务不一定瘫痪，因为</a:t>
            </a:r>
            <a:r>
              <a:rPr lang="en-US" altLang="zh-CN">
                <a:ea typeface="宋体" panose="02010600030101010101" pitchFamily="2" charset="-122"/>
              </a:rPr>
              <a:t>p[i]</a:t>
            </a:r>
            <a:r>
              <a:rPr lang="zh-CN" altLang="en-US">
                <a:ea typeface="宋体" panose="02010600030101010101" pitchFamily="2" charset="-122"/>
              </a:rPr>
              <a:t>不一定包含所有的电脑。所以我们不得不尽量找</a:t>
            </a:r>
            <a:r>
              <a:rPr lang="en-US" altLang="zh-CN">
                <a:ea typeface="宋体" panose="02010600030101010101" pitchFamily="2" charset="-122"/>
              </a:rPr>
              <a:t>p[i]</a:t>
            </a:r>
            <a:r>
              <a:rPr lang="zh-CN" altLang="en-US">
                <a:ea typeface="宋体" panose="02010600030101010101" pitchFamily="2" charset="-122"/>
              </a:rPr>
              <a:t>的补集来凑整。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那么我们的问题就变成了求最多这</a:t>
            </a:r>
            <a:r>
              <a:rPr lang="en-US" altLang="zh-CN">
                <a:ea typeface="宋体" panose="02010600030101010101" pitchFamily="2" charset="-122"/>
              </a:rPr>
              <a:t>n</a:t>
            </a:r>
            <a:r>
              <a:rPr lang="zh-CN" altLang="en-US">
                <a:ea typeface="宋体" panose="02010600030101010101" pitchFamily="2" charset="-122"/>
              </a:rPr>
              <a:t>个集合分成几组，使得每组集合的并集是全集。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uva 11825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对于这个问题，我们容易想到用</a:t>
            </a:r>
            <a:r>
              <a:rPr lang="en-US" altLang="zh-CN"/>
              <a:t>dp[i]</a:t>
            </a:r>
            <a:r>
              <a:rPr lang="zh-CN" altLang="en-US">
                <a:ea typeface="宋体" panose="02010600030101010101" pitchFamily="2" charset="-122"/>
              </a:rPr>
              <a:t>表示完成分组情况为</a:t>
            </a:r>
            <a:r>
              <a:rPr lang="en-US" altLang="zh-CN">
                <a:ea typeface="宋体" panose="02010600030101010101" pitchFamily="2" charset="-122"/>
              </a:rPr>
              <a:t>i</a:t>
            </a:r>
            <a:r>
              <a:rPr lang="zh-CN" altLang="en-US">
                <a:ea typeface="宋体" panose="02010600030101010101" pitchFamily="2" charset="-122"/>
              </a:rPr>
              <a:t>时的最大分组数。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则</a:t>
            </a:r>
            <a:r>
              <a:rPr lang="en-US" altLang="zh-CN">
                <a:ea typeface="宋体" panose="02010600030101010101" pitchFamily="2" charset="-122"/>
              </a:rPr>
              <a:t>dp[i] = max(dp[i],dp[i-j]+cover[j]==(1&lt;&lt;n)-1)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其中，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j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为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i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的一个子集</a:t>
            </a:r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cover[j]</a:t>
            </a:r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表示状态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j</a:t>
            </a:r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能影响到哪些电脑</a:t>
            </a:r>
            <a:r>
              <a:rPr lang="zh-CN" altLang="en-US">
                <a:ea typeface="宋体" panose="02010600030101010101" pitchFamily="2" charset="-122"/>
              </a:rPr>
              <a:t>，即</a:t>
            </a:r>
            <a:r>
              <a:rPr lang="en-US" altLang="zh-CN">
                <a:ea typeface="宋体" panose="02010600030101010101" pitchFamily="2" charset="-122"/>
              </a:rPr>
              <a:t>p</a:t>
            </a:r>
            <a:r>
              <a:rPr lang="zh-CN" altLang="en-US">
                <a:ea typeface="宋体" panose="02010600030101010101" pitchFamily="2" charset="-122"/>
              </a:rPr>
              <a:t>的并集。</a:t>
            </a:r>
            <a:r>
              <a:rPr lang="en-US" altLang="zh-CN">
                <a:ea typeface="宋体" panose="02010600030101010101" pitchFamily="2" charset="-122"/>
              </a:rPr>
              <a:t>cover[j]</a:t>
            </a:r>
            <a:r>
              <a:rPr lang="zh-CN" altLang="en-US">
                <a:ea typeface="宋体" panose="02010600030101010101" pitchFamily="2" charset="-122"/>
              </a:rPr>
              <a:t>为全集时，可使一项服务瘫痪。此时得到答案</a:t>
            </a:r>
            <a:r>
              <a:rPr lang="en-US" altLang="zh-CN">
                <a:ea typeface="宋体" panose="02010600030101010101" pitchFamily="2" charset="-122"/>
              </a:rPr>
              <a:t>+1</a:t>
            </a:r>
            <a:r>
              <a:rPr lang="zh-CN" altLang="en-US">
                <a:ea typeface="宋体" panose="02010600030101010101" pitchFamily="2" charset="-122"/>
              </a:rPr>
              <a:t>。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  <a:sym typeface="+mn-ea"/>
              </a:rPr>
              <a:t>cover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很好预处理，关键在于如何枚举一个集合的子集？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ea typeface="宋体" panose="02010600030101010101" pitchFamily="2" charset="-122"/>
                <a:sym typeface="+mn-ea"/>
              </a:rPr>
              <a:t>枚举子集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ea typeface="宋体" panose="02010600030101010101" pitchFamily="2" charset="-122"/>
              </a:rPr>
              <a:t>先直接上模板：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假设我们当前要枚举的是10110的子集</a:t>
            </a:r>
            <a:r>
              <a:rPr lang="en-US" altLang="zh-CN">
                <a:ea typeface="宋体" panose="02010600030101010101" pitchFamily="2" charset="-122"/>
              </a:rPr>
              <a:t>j</a:t>
            </a:r>
            <a:r>
              <a:rPr lang="zh-CN" altLang="en-US">
                <a:ea typeface="宋体" panose="02010600030101010101" pitchFamily="2" charset="-122"/>
              </a:rPr>
              <a:t>，则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j = </a:t>
            </a:r>
            <a:r>
              <a:rPr lang="zh-CN" altLang="en-US">
                <a:ea typeface="宋体" panose="02010600030101010101" pitchFamily="2" charset="-122"/>
              </a:rPr>
              <a:t>10110−&gt;10100−&gt;10010−&gt;10000−&gt;110−&gt;100−&gt;10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模拟以后发现以上代码恰好能够依次得到如上子集。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为什么？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9890" y="2790825"/>
            <a:ext cx="5627370" cy="649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枚举子集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首先</a:t>
            </a:r>
            <a:r>
              <a:rPr lang="en-US" altLang="zh-CN"/>
              <a:t>i</a:t>
            </a:r>
            <a:r>
              <a:rPr lang="zh-CN" altLang="en-US">
                <a:ea typeface="宋体" panose="02010600030101010101" pitchFamily="2" charset="-122"/>
              </a:rPr>
              <a:t>本身是其子集，先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-1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就是把原来最右边的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变成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，后面的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变成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，再与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&amp;i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，就将不该出现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的位置复原。这样就相当于在原序列中选了一些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变成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，这就是子集。（正确性）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从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开始，依次变化，无遗漏的枚举了子集。（全面性）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9880" y="1439545"/>
            <a:ext cx="5627370" cy="649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uva 11825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42795" y="1235075"/>
            <a:ext cx="7755890" cy="5622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hdu 5823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>
                <a:ea typeface="宋体" panose="02010600030101010101" pitchFamily="2" charset="-122"/>
              </a:rPr>
              <a:t>给出一个</a:t>
            </a:r>
            <a:r>
              <a:rPr lang="en-US" altLang="zh-CN">
                <a:ea typeface="宋体" panose="02010600030101010101" pitchFamily="2" charset="-122"/>
              </a:rPr>
              <a:t>n(1&lt;=n&lt;=18)</a:t>
            </a:r>
            <a:r>
              <a:rPr lang="zh-CN" altLang="en-US">
                <a:ea typeface="宋体" panose="02010600030101010101" pitchFamily="2" charset="-122"/>
              </a:rPr>
              <a:t>个点的</a:t>
            </a:r>
            <a:r>
              <a:rPr lang="zh-CN">
                <a:ea typeface="宋体" panose="02010600030101010101" pitchFamily="2" charset="-122"/>
              </a:rPr>
              <a:t>无向图，则它有</a:t>
            </a:r>
            <a:r>
              <a:rPr lang="en-US" altLang="zh-CN">
                <a:ea typeface="宋体" panose="02010600030101010101" pitchFamily="2" charset="-122"/>
              </a:rPr>
              <a:t>(1&lt;&lt;n)-1</a:t>
            </a:r>
            <a:r>
              <a:rPr lang="zh-CN" altLang="en-US">
                <a:ea typeface="宋体" panose="02010600030101010101" pitchFamily="2" charset="-122"/>
              </a:rPr>
              <a:t>个非空子集，求每个非空子集的最优染色方案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zh-CN" altLang="en-US">
                <a:ea typeface="宋体" panose="02010600030101010101" pitchFamily="2" charset="-122"/>
              </a:rPr>
              <a:t>任意一条边的两个点颜色不同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r>
              <a:rPr lang="zh-CN" altLang="en-US">
                <a:ea typeface="宋体" panose="02010600030101010101" pitchFamily="2" charset="-122"/>
              </a:rPr>
              <a:t>的色数。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设为第</a:t>
            </a:r>
            <a:r>
              <a:rPr lang="en-US" altLang="zh-CN">
                <a:ea typeface="宋体" panose="02010600030101010101" pitchFamily="2" charset="-122"/>
              </a:rPr>
              <a:t>i</a:t>
            </a:r>
            <a:r>
              <a:rPr lang="zh-CN" altLang="en-US">
                <a:ea typeface="宋体" panose="02010600030101010101" pitchFamily="2" charset="-122"/>
              </a:rPr>
              <a:t>个子集的最优染色方案色数为</a:t>
            </a:r>
            <a:r>
              <a:rPr lang="en-US" altLang="zh-CN">
                <a:ea typeface="宋体" panose="02010600030101010101" pitchFamily="2" charset="-122"/>
              </a:rPr>
              <a:t>ans[i],</a:t>
            </a:r>
            <a:r>
              <a:rPr lang="zh-CN" altLang="en-US">
                <a:ea typeface="宋体" panose="02010600030101010101" pitchFamily="2" charset="-122"/>
              </a:rPr>
              <a:t>输出</a:t>
            </a:r>
            <a:br>
              <a:rPr lang="zh-CN" altLang="en-US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∑(ans[i]*233^i)mod2^32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hdu 5823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ea typeface="宋体" panose="02010600030101010101" pitchFamily="2" charset="-122"/>
              </a:rPr>
              <a:t>要求每个子集的最优染色方案</a:t>
            </a:r>
            <a:r>
              <a:rPr lang="en-US" altLang="zh-CN">
                <a:ea typeface="宋体" panose="02010600030101010101" pitchFamily="2" charset="-122"/>
              </a:rPr>
              <a:t>,</a:t>
            </a:r>
            <a:r>
              <a:rPr lang="zh-CN" altLang="en-US">
                <a:ea typeface="宋体" panose="02010600030101010101" pitchFamily="2" charset="-122"/>
              </a:rPr>
              <a:t>子集用二进制表示，则设</a:t>
            </a:r>
            <a:r>
              <a:rPr lang="en-US" altLang="zh-CN">
                <a:ea typeface="宋体" panose="02010600030101010101" pitchFamily="2" charset="-122"/>
              </a:rPr>
              <a:t>dp[i]</a:t>
            </a:r>
            <a:r>
              <a:rPr lang="zh-CN" altLang="en-US">
                <a:ea typeface="宋体" panose="02010600030101010101" pitchFamily="2" charset="-122"/>
              </a:rPr>
              <a:t>表示子集</a:t>
            </a:r>
            <a:r>
              <a:rPr lang="en-US" altLang="zh-CN">
                <a:ea typeface="宋体" panose="02010600030101010101" pitchFamily="2" charset="-122"/>
              </a:rPr>
              <a:t>i</a:t>
            </a:r>
            <a:r>
              <a:rPr lang="zh-CN" altLang="en-US">
                <a:ea typeface="宋体" panose="02010600030101010101" pitchFamily="2" charset="-122"/>
              </a:rPr>
              <a:t>的最优染色方案的颜色。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如何转移？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朝着枚举子集方向考虑，</a:t>
            </a:r>
            <a:r>
              <a:rPr lang="en-US" altLang="zh-CN">
                <a:ea typeface="宋体" panose="02010600030101010101" pitchFamily="2" charset="-122"/>
              </a:rPr>
              <a:t>dp[i]=min(dp[i],dp[i^j]+1),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zh-CN" altLang="en-US">
                <a:ea typeface="宋体" panose="02010600030101010101" pitchFamily="2" charset="-122"/>
              </a:rPr>
              <a:t>则这里的</a:t>
            </a:r>
            <a:r>
              <a:rPr lang="en-US" altLang="zh-CN">
                <a:ea typeface="宋体" panose="02010600030101010101" pitchFamily="2" charset="-122"/>
              </a:rPr>
              <a:t>j</a:t>
            </a:r>
            <a:r>
              <a:rPr lang="zh-CN" altLang="en-US">
                <a:ea typeface="宋体" panose="02010600030101010101" pitchFamily="2" charset="-122"/>
              </a:rPr>
              <a:t>就是一个独立集合的状态，独立集是指集合内的点都互不直接相连。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1820</Words>
  <Application>WPS 演示</Application>
  <PresentationFormat>宽屏</PresentationFormat>
  <Paragraphs>85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宋体</vt:lpstr>
      <vt:lpstr>Wingdings</vt:lpstr>
      <vt:lpstr>Wingdings 3</vt:lpstr>
      <vt:lpstr>Arial</vt:lpstr>
      <vt:lpstr>方正姚体</vt:lpstr>
      <vt:lpstr>Segoe Print</vt:lpstr>
      <vt:lpstr>Trebuchet MS</vt:lpstr>
      <vt:lpstr>华文新魏</vt:lpstr>
      <vt:lpstr>微软雅黑</vt:lpstr>
      <vt:lpstr>Arial Unicode MS</vt:lpstr>
      <vt:lpstr>Calibri</vt:lpstr>
      <vt:lpstr>Symbol</vt:lpstr>
      <vt:lpstr>平面</vt:lpstr>
      <vt:lpstr>状压DP-枚举子集</vt:lpstr>
      <vt:lpstr>uva 11825</vt:lpstr>
      <vt:lpstr>uva 11825 </vt:lpstr>
      <vt:lpstr>uva 11825</vt:lpstr>
      <vt:lpstr>枚举子集 </vt:lpstr>
      <vt:lpstr>枚举子集</vt:lpstr>
      <vt:lpstr>uva 11825 </vt:lpstr>
      <vt:lpstr>hdu 5823</vt:lpstr>
      <vt:lpstr>hdu 5823</vt:lpstr>
      <vt:lpstr>hdu 5823 </vt:lpstr>
      <vt:lpstr>hdu 4628</vt:lpstr>
      <vt:lpstr>hdu 4628 </vt:lpstr>
      <vt:lpstr>gym 101002c</vt:lpstr>
      <vt:lpstr>gym 101002c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状压DP之合法布阵问题</dc:title>
  <dc:creator>DELL</dc:creator>
  <cp:lastModifiedBy>像云又像风</cp:lastModifiedBy>
  <cp:revision>142</cp:revision>
  <dcterms:created xsi:type="dcterms:W3CDTF">2019-12-29T10:41:00Z</dcterms:created>
  <dcterms:modified xsi:type="dcterms:W3CDTF">2020-02-21T02:08:10Z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