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芫荽" panose="02020500000000000000" charset="-12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2" d="100"/>
          <a:sy n="52" d="100"/>
        </p:scale>
        <p:origin x="-396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透過推廣台灣在地美食練習網站架設。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HTML</a:t>
            </a:r>
          </a:p>
          <a:p>
            <a:r>
              <a:rPr lang="en-US"/>
              <a:t>CSS</a:t>
            </a:r>
          </a:p>
          <a:p>
            <a:r>
              <a:rPr lang="en-US"/>
              <a:t>Java Script</a:t>
            </a:r>
          </a:p>
          <a:p>
            <a:r>
              <a:rPr lang="en-US"/>
              <a:t>Bootstrap</a:t>
            </a:r>
          </a:p>
          <a:p>
            <a:r>
              <a:rPr lang="en-US"/>
              <a:t>AOS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12" Type="http://schemas.openxmlformats.org/officeDocument/2006/relationships/image" Target="../media/image16.sv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guide.michelin.com/tw/zh_TW" TargetMode="External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hyperlink" Target="https://www.flaticon.com/free-icon/cutlery_308099?term=food&amp;related_id=30809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hyperlink" Target="https://zh-tw.facebook.com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8.svg"/><Relationship Id="rId14" Type="http://schemas.openxmlformats.org/officeDocument/2006/relationships/hyperlink" Target="https://www.pexels.com/zh-tw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gi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800000">
            <a:off x="6333452" y="-1825754"/>
            <a:ext cx="15735219" cy="1388135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00871" y="4097571"/>
            <a:ext cx="12286259" cy="2874729"/>
            <a:chOff x="0" y="102235"/>
            <a:chExt cx="16381678" cy="3832972"/>
          </a:xfrm>
        </p:grpSpPr>
        <p:sp>
          <p:nvSpPr>
            <p:cNvPr id="4" name="TextBox 4"/>
            <p:cNvSpPr txBox="1"/>
            <p:nvPr/>
          </p:nvSpPr>
          <p:spPr>
            <a:xfrm>
              <a:off x="0" y="102235"/>
              <a:ext cx="16381678" cy="2038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578"/>
                </a:lnSpc>
              </a:pPr>
              <a:r>
                <a:rPr lang="en-US" sz="10525" dirty="0" err="1">
                  <a:solidFill>
                    <a:srgbClr val="2B2B2B"/>
                  </a:solidFill>
                  <a:ea typeface="芫荽"/>
                </a:rPr>
                <a:t>餐廳介紹網站</a:t>
              </a:r>
              <a:endParaRPr lang="en-US" sz="10525" dirty="0">
                <a:solidFill>
                  <a:srgbClr val="2B2B2B"/>
                </a:solidFill>
                <a:ea typeface="芫荽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28348"/>
              <a:ext cx="16381678" cy="1106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6"/>
                </a:lnSpc>
                <a:spcBef>
                  <a:spcPct val="0"/>
                </a:spcBef>
              </a:pPr>
              <a:r>
                <a:rPr lang="en-US" sz="5004" dirty="0">
                  <a:solidFill>
                    <a:srgbClr val="2B2B2B"/>
                  </a:solidFill>
                  <a:latin typeface="芫荽"/>
                </a:rPr>
                <a:t>MFEE41-22-楊力甄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000871" y="2317863"/>
            <a:ext cx="12286259" cy="1377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6"/>
              </a:lnSpc>
              <a:spcBef>
                <a:spcPct val="0"/>
              </a:spcBef>
            </a:pPr>
            <a:r>
              <a:rPr lang="en-US" sz="8004" dirty="0" err="1">
                <a:solidFill>
                  <a:srgbClr val="2B2B2B"/>
                </a:solidFill>
                <a:ea typeface="芫荽"/>
              </a:rPr>
              <a:t>前端小專題</a:t>
            </a:r>
            <a:endParaRPr lang="en-US" sz="8004" dirty="0">
              <a:solidFill>
                <a:srgbClr val="2B2B2B"/>
              </a:solidFill>
              <a:ea typeface="芫荽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09000" y="2776259"/>
            <a:ext cx="6907145" cy="868440"/>
            <a:chOff x="0" y="0"/>
            <a:chExt cx="9209527" cy="1157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634311" y="223359"/>
              <a:ext cx="7575216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ea typeface="芫荽"/>
                </a:rPr>
                <a:t>選題動機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51305" y="378935"/>
              <a:ext cx="421625" cy="3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B2B2B"/>
                  </a:solidFill>
                  <a:latin typeface="芫荽 Bold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09000" y="4064940"/>
            <a:ext cx="6907145" cy="868440"/>
            <a:chOff x="0" y="0"/>
            <a:chExt cx="9209527" cy="1157920"/>
          </a:xfrm>
        </p:grpSpPr>
        <p:sp>
          <p:nvSpPr>
            <p:cNvPr id="7" name="TextBox 7"/>
            <p:cNvSpPr txBox="1"/>
            <p:nvPr/>
          </p:nvSpPr>
          <p:spPr>
            <a:xfrm>
              <a:off x="1634311" y="223359"/>
              <a:ext cx="7575216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ea typeface="芫荽"/>
                </a:rPr>
                <a:t>時程規劃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351305" y="378935"/>
              <a:ext cx="421625" cy="3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B2B2B"/>
                  </a:solidFill>
                  <a:latin typeface="芫荽 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809000" y="5334579"/>
            <a:ext cx="6907145" cy="868440"/>
            <a:chOff x="0" y="0"/>
            <a:chExt cx="9209527" cy="1157920"/>
          </a:xfrm>
        </p:grpSpPr>
        <p:sp>
          <p:nvSpPr>
            <p:cNvPr id="11" name="TextBox 11"/>
            <p:cNvSpPr txBox="1"/>
            <p:nvPr/>
          </p:nvSpPr>
          <p:spPr>
            <a:xfrm>
              <a:off x="1634311" y="223359"/>
              <a:ext cx="7575216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ea typeface="芫荽"/>
                </a:rPr>
                <a:t>使用工具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351305" y="378935"/>
              <a:ext cx="421625" cy="3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B2B2B"/>
                  </a:solidFill>
                  <a:latin typeface="芫荽 Bold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809000" y="6642301"/>
            <a:ext cx="6907145" cy="868440"/>
            <a:chOff x="0" y="0"/>
            <a:chExt cx="9209527" cy="1157920"/>
          </a:xfrm>
        </p:grpSpPr>
        <p:sp>
          <p:nvSpPr>
            <p:cNvPr id="15" name="TextBox 15"/>
            <p:cNvSpPr txBox="1"/>
            <p:nvPr/>
          </p:nvSpPr>
          <p:spPr>
            <a:xfrm>
              <a:off x="1634311" y="223359"/>
              <a:ext cx="7575216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ea typeface="芫荽"/>
                </a:rPr>
                <a:t>資料來源</a:t>
              </a:r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351305" y="378935"/>
              <a:ext cx="421625" cy="3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B2B2B"/>
                  </a:solidFill>
                  <a:latin typeface="芫荽 Bold"/>
                </a:rPr>
                <a:t>4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4265286"/>
            <a:ext cx="6856660" cy="1756428"/>
            <a:chOff x="0" y="0"/>
            <a:chExt cx="9142214" cy="234190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0"/>
              <a:ext cx="9142214" cy="140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芫荽"/>
                </a:rPr>
                <a:t>Content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709656"/>
              <a:ext cx="9142214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09000" y="7910791"/>
            <a:ext cx="6907145" cy="868440"/>
            <a:chOff x="0" y="0"/>
            <a:chExt cx="9209527" cy="1157920"/>
          </a:xfrm>
        </p:grpSpPr>
        <p:sp>
          <p:nvSpPr>
            <p:cNvPr id="22" name="TextBox 22"/>
            <p:cNvSpPr txBox="1"/>
            <p:nvPr/>
          </p:nvSpPr>
          <p:spPr>
            <a:xfrm>
              <a:off x="1634311" y="223359"/>
              <a:ext cx="7575216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ea typeface="芫荽"/>
                </a:rPr>
                <a:t>網站展示</a:t>
              </a:r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TextBox 24"/>
            <p:cNvSpPr txBox="1"/>
            <p:nvPr/>
          </p:nvSpPr>
          <p:spPr>
            <a:xfrm>
              <a:off x="351305" y="378935"/>
              <a:ext cx="421625" cy="3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B2B2B"/>
                  </a:solidFill>
                  <a:latin typeface="芫荽 Bold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868523" y="2438918"/>
            <a:ext cx="10541077" cy="105224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3463659" y="-599139"/>
            <a:ext cx="5865675" cy="5231058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028700" y="2132142"/>
            <a:ext cx="9231618" cy="6022715"/>
          </a:xfrm>
          <a:custGeom>
            <a:avLst/>
            <a:gdLst/>
            <a:ahLst/>
            <a:cxnLst/>
            <a:rect l="l" t="t" r="r" b="b"/>
            <a:pathLst>
              <a:path w="9231618" h="6022715">
                <a:moveTo>
                  <a:pt x="0" y="0"/>
                </a:moveTo>
                <a:lnTo>
                  <a:pt x="9231618" y="0"/>
                </a:lnTo>
                <a:lnTo>
                  <a:pt x="9231618" y="6022716"/>
                </a:lnTo>
                <a:lnTo>
                  <a:pt x="0" y="60227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812638" y="3509697"/>
            <a:ext cx="6446662" cy="3400470"/>
            <a:chOff x="0" y="0"/>
            <a:chExt cx="8595550" cy="4533961"/>
          </a:xfrm>
        </p:grpSpPr>
        <p:sp>
          <p:nvSpPr>
            <p:cNvPr id="6" name="TextBox 6"/>
            <p:cNvSpPr txBox="1"/>
            <p:nvPr/>
          </p:nvSpPr>
          <p:spPr>
            <a:xfrm>
              <a:off x="0" y="2090269"/>
              <a:ext cx="8595550" cy="2443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>
                  <a:solidFill>
                    <a:srgbClr val="2B2B2B"/>
                  </a:solidFill>
                  <a:ea typeface="芫荽"/>
                </a:rPr>
                <a:t>透過介紹台灣在地美食，練習並提升架設網站的技能。</a:t>
              </a:r>
            </a:p>
            <a:p>
              <a:pPr marL="0" lvl="0" indent="0" algn="l">
                <a:lnSpc>
                  <a:spcPts val="4900"/>
                </a:lnSpc>
              </a:pPr>
              <a:endParaRPr lang="en-US" sz="3500">
                <a:solidFill>
                  <a:srgbClr val="2B2B2B"/>
                </a:solidFill>
                <a:ea typeface="芫荽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595550" cy="1480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707"/>
                </a:lnSpc>
                <a:spcBef>
                  <a:spcPct val="0"/>
                </a:spcBef>
              </a:pPr>
              <a:r>
                <a:rPr lang="en-US" sz="7256">
                  <a:solidFill>
                    <a:srgbClr val="2B2B2B"/>
                  </a:solidFill>
                  <a:ea typeface="芫荽"/>
                </a:rPr>
                <a:t>選題動機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5400000">
            <a:off x="5623226" y="6179351"/>
            <a:ext cx="9501720" cy="0"/>
          </a:xfrm>
          <a:prstGeom prst="line">
            <a:avLst/>
          </a:prstGeom>
          <a:ln w="9525" cap="flat">
            <a:solidFill>
              <a:srgbClr val="2B2B2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1620500" y="1326227"/>
            <a:ext cx="4076092" cy="1191895"/>
            <a:chOff x="0" y="0"/>
            <a:chExt cx="5434789" cy="1589194"/>
          </a:xfrm>
        </p:grpSpPr>
        <p:sp>
          <p:nvSpPr>
            <p:cNvPr id="7" name="TextBox 7"/>
            <p:cNvSpPr txBox="1"/>
            <p:nvPr/>
          </p:nvSpPr>
          <p:spPr>
            <a:xfrm>
              <a:off x="0" y="-85725"/>
              <a:ext cx="5434789" cy="792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B2B2B"/>
                  </a:solidFill>
                  <a:latin typeface="芫荽"/>
                </a:rPr>
                <a:t>Day 1-3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6946"/>
              <a:ext cx="543478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20"/>
                </a:lnSpc>
              </a:pPr>
              <a:r>
                <a:rPr lang="en-US" sz="2800">
                  <a:solidFill>
                    <a:srgbClr val="2B2B2B"/>
                  </a:solidFill>
                  <a:ea typeface="芫荽"/>
                </a:rPr>
                <a:t>想題目、設計初稿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111339" y="1219200"/>
            <a:ext cx="535018" cy="428106"/>
          </a:xfrm>
          <a:custGeom>
            <a:avLst/>
            <a:gdLst/>
            <a:ahLst/>
            <a:cxnLst/>
            <a:rect l="l" t="t" r="r" b="b"/>
            <a:pathLst>
              <a:path w="535018" h="428106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83" r="-83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620500" y="3566116"/>
            <a:ext cx="4076092" cy="1191895"/>
            <a:chOff x="0" y="0"/>
            <a:chExt cx="5434789" cy="158919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85725"/>
              <a:ext cx="5434789" cy="792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B2B2B"/>
                  </a:solidFill>
                  <a:latin typeface="芫荽"/>
                </a:rPr>
                <a:t>Day 4-6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6946"/>
              <a:ext cx="543478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芫荽"/>
                </a:rPr>
                <a:t>Nav、Home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620500" y="5743335"/>
            <a:ext cx="4076092" cy="1687195"/>
            <a:chOff x="0" y="0"/>
            <a:chExt cx="5434789" cy="224959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85725"/>
              <a:ext cx="5434789" cy="792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B2B2B"/>
                  </a:solidFill>
                  <a:latin typeface="芫荽"/>
                </a:rPr>
                <a:t>Day 7-15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56946"/>
              <a:ext cx="5434789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芫荽"/>
                </a:rPr>
                <a:t>Home、About、Restaurant、Contact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620500" y="8045893"/>
            <a:ext cx="4076092" cy="1191895"/>
            <a:chOff x="0" y="0"/>
            <a:chExt cx="5434789" cy="158919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5434789" cy="792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B2B2B"/>
                  </a:solidFill>
                  <a:latin typeface="芫荽"/>
                </a:rPr>
                <a:t>Day 16-17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56946"/>
              <a:ext cx="543478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ea typeface="芫荽"/>
                </a:rPr>
                <a:t>最終測試、製作PPT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0111339" y="3566116"/>
            <a:ext cx="535018" cy="428106"/>
          </a:xfrm>
          <a:custGeom>
            <a:avLst/>
            <a:gdLst/>
            <a:ahLst/>
            <a:cxnLst/>
            <a:rect l="l" t="t" r="r" b="b"/>
            <a:pathLst>
              <a:path w="535018" h="428106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 l="-83" r="-83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111339" y="5806004"/>
            <a:ext cx="535018" cy="428106"/>
          </a:xfrm>
          <a:custGeom>
            <a:avLst/>
            <a:gdLst/>
            <a:ahLst/>
            <a:cxnLst/>
            <a:rect l="l" t="t" r="r" b="b"/>
            <a:pathLst>
              <a:path w="535018" h="428106">
                <a:moveTo>
                  <a:pt x="0" y="0"/>
                </a:moveTo>
                <a:lnTo>
                  <a:pt x="535018" y="0"/>
                </a:lnTo>
                <a:lnTo>
                  <a:pt x="535018" y="428107"/>
                </a:lnTo>
                <a:lnTo>
                  <a:pt x="0" y="4281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 l="-83" r="-83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111339" y="8152920"/>
            <a:ext cx="535018" cy="428106"/>
          </a:xfrm>
          <a:custGeom>
            <a:avLst/>
            <a:gdLst/>
            <a:ahLst/>
            <a:cxnLst/>
            <a:rect l="l" t="t" r="r" b="b"/>
            <a:pathLst>
              <a:path w="535018" h="428106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 l="-83" r="-83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845129" y="4614862"/>
            <a:ext cx="5956776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ea typeface="芫荽"/>
              </a:rPr>
              <a:t>時程規劃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8456" y="3755153"/>
            <a:ext cx="3076623" cy="3076623"/>
          </a:xfrm>
          <a:custGeom>
            <a:avLst/>
            <a:gdLst/>
            <a:ahLst/>
            <a:cxnLst/>
            <a:rect l="l" t="t" r="r" b="b"/>
            <a:pathLst>
              <a:path w="3076623" h="3076623">
                <a:moveTo>
                  <a:pt x="0" y="0"/>
                </a:moveTo>
                <a:lnTo>
                  <a:pt x="3076623" y="0"/>
                </a:lnTo>
                <a:lnTo>
                  <a:pt x="3076623" y="3076623"/>
                </a:lnTo>
                <a:lnTo>
                  <a:pt x="0" y="3076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452155" y="3755153"/>
            <a:ext cx="2181277" cy="3076623"/>
          </a:xfrm>
          <a:custGeom>
            <a:avLst/>
            <a:gdLst/>
            <a:ahLst/>
            <a:cxnLst/>
            <a:rect l="l" t="t" r="r" b="b"/>
            <a:pathLst>
              <a:path w="2181277" h="3076623">
                <a:moveTo>
                  <a:pt x="0" y="0"/>
                </a:moveTo>
                <a:lnTo>
                  <a:pt x="2181278" y="0"/>
                </a:lnTo>
                <a:lnTo>
                  <a:pt x="2181278" y="3076623"/>
                </a:lnTo>
                <a:lnTo>
                  <a:pt x="0" y="30766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829661" y="3897943"/>
            <a:ext cx="3584456" cy="3072391"/>
          </a:xfrm>
          <a:custGeom>
            <a:avLst/>
            <a:gdLst/>
            <a:ahLst/>
            <a:cxnLst/>
            <a:rect l="l" t="t" r="r" b="b"/>
            <a:pathLst>
              <a:path w="3584456" h="3072391">
                <a:moveTo>
                  <a:pt x="0" y="0"/>
                </a:moveTo>
                <a:lnTo>
                  <a:pt x="3584456" y="0"/>
                </a:lnTo>
                <a:lnTo>
                  <a:pt x="3584456" y="3072391"/>
                </a:lnTo>
                <a:lnTo>
                  <a:pt x="0" y="30723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613" t="-17881" r="-6784" b="-1791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357333" y="3755153"/>
            <a:ext cx="3076623" cy="3076623"/>
          </a:xfrm>
          <a:custGeom>
            <a:avLst/>
            <a:gdLst/>
            <a:ahLst/>
            <a:cxnLst/>
            <a:rect l="l" t="t" r="r" b="b"/>
            <a:pathLst>
              <a:path w="3076623" h="3076623">
                <a:moveTo>
                  <a:pt x="0" y="0"/>
                </a:moveTo>
                <a:lnTo>
                  <a:pt x="3076622" y="0"/>
                </a:lnTo>
                <a:lnTo>
                  <a:pt x="3076622" y="3076623"/>
                </a:lnTo>
                <a:lnTo>
                  <a:pt x="0" y="30766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584343" y="3544693"/>
            <a:ext cx="4075093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B2B2B"/>
                </a:solidFill>
                <a:latin typeface="芫荽"/>
              </a:rPr>
              <a:t>Bootstrap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30182" y="1592721"/>
            <a:ext cx="14427636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ea typeface="芫荽"/>
              </a:rPr>
              <a:t>使用工具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12907" y="4931514"/>
            <a:ext cx="4075093" cy="119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芫荽"/>
              </a:rPr>
              <a:t>AOS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36620" y="2993329"/>
            <a:ext cx="1924218" cy="1798269"/>
            <a:chOff x="0" y="0"/>
            <a:chExt cx="2565623" cy="2397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5623" cy="2397692"/>
            </a:xfrm>
            <a:custGeom>
              <a:avLst/>
              <a:gdLst/>
              <a:ahLst/>
              <a:cxnLst/>
              <a:rect l="l" t="t" r="r" b="b"/>
              <a:pathLst>
                <a:path w="2565623" h="2397692">
                  <a:moveTo>
                    <a:pt x="0" y="0"/>
                  </a:moveTo>
                  <a:lnTo>
                    <a:pt x="2565623" y="0"/>
                  </a:lnTo>
                  <a:lnTo>
                    <a:pt x="2565623" y="2397692"/>
                  </a:lnTo>
                  <a:lnTo>
                    <a:pt x="0" y="2397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841914" y="757948"/>
              <a:ext cx="881795" cy="881795"/>
            </a:xfrm>
            <a:custGeom>
              <a:avLst/>
              <a:gdLst/>
              <a:ahLst/>
              <a:cxnLst/>
              <a:rect l="l" t="t" r="r" b="b"/>
              <a:pathLst>
                <a:path w="881795" h="881795">
                  <a:moveTo>
                    <a:pt x="0" y="0"/>
                  </a:moveTo>
                  <a:lnTo>
                    <a:pt x="881795" y="0"/>
                  </a:lnTo>
                  <a:lnTo>
                    <a:pt x="881795" y="881796"/>
                  </a:lnTo>
                  <a:lnTo>
                    <a:pt x="0" y="881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8939907" y="1141797"/>
            <a:ext cx="1797669" cy="1851531"/>
            <a:chOff x="0" y="0"/>
            <a:chExt cx="2396892" cy="24687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96892" cy="2468709"/>
            </a:xfrm>
            <a:custGeom>
              <a:avLst/>
              <a:gdLst/>
              <a:ahLst/>
              <a:cxnLst/>
              <a:rect l="l" t="t" r="r" b="b"/>
              <a:pathLst>
                <a:path w="2396892" h="2468709">
                  <a:moveTo>
                    <a:pt x="0" y="0"/>
                  </a:moveTo>
                  <a:lnTo>
                    <a:pt x="2396892" y="0"/>
                  </a:lnTo>
                  <a:lnTo>
                    <a:pt x="2396892" y="2468709"/>
                  </a:lnTo>
                  <a:lnTo>
                    <a:pt x="0" y="2468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80992" y="404200"/>
              <a:ext cx="1660308" cy="1660308"/>
            </a:xfrm>
            <a:custGeom>
              <a:avLst/>
              <a:gdLst/>
              <a:ahLst/>
              <a:cxnLst/>
              <a:rect l="l" t="t" r="r" b="b"/>
              <a:pathLst>
                <a:path w="1660308" h="1660308">
                  <a:moveTo>
                    <a:pt x="0" y="0"/>
                  </a:moveTo>
                  <a:lnTo>
                    <a:pt x="1660308" y="0"/>
                  </a:lnTo>
                  <a:lnTo>
                    <a:pt x="1660308" y="1660308"/>
                  </a:lnTo>
                  <a:lnTo>
                    <a:pt x="0" y="1660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8876633" y="5130827"/>
            <a:ext cx="1924218" cy="1798269"/>
            <a:chOff x="0" y="0"/>
            <a:chExt cx="2565623" cy="23976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623" cy="2397692"/>
            </a:xfrm>
            <a:custGeom>
              <a:avLst/>
              <a:gdLst/>
              <a:ahLst/>
              <a:cxnLst/>
              <a:rect l="l" t="t" r="r" b="b"/>
              <a:pathLst>
                <a:path w="2565623" h="2397692">
                  <a:moveTo>
                    <a:pt x="0" y="0"/>
                  </a:moveTo>
                  <a:lnTo>
                    <a:pt x="2565623" y="0"/>
                  </a:lnTo>
                  <a:lnTo>
                    <a:pt x="2565623" y="2397692"/>
                  </a:lnTo>
                  <a:lnTo>
                    <a:pt x="0" y="2397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549788" y="430313"/>
              <a:ext cx="1466048" cy="1466048"/>
            </a:xfrm>
            <a:custGeom>
              <a:avLst/>
              <a:gdLst/>
              <a:ahLst/>
              <a:cxnLst/>
              <a:rect l="l" t="t" r="r" b="b"/>
              <a:pathLst>
                <a:path w="1466048" h="1466048">
                  <a:moveTo>
                    <a:pt x="0" y="0"/>
                  </a:moveTo>
                  <a:lnTo>
                    <a:pt x="1466048" y="0"/>
                  </a:lnTo>
                  <a:lnTo>
                    <a:pt x="1466048" y="1466048"/>
                  </a:lnTo>
                  <a:lnTo>
                    <a:pt x="0" y="1466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403053" y="4602190"/>
            <a:ext cx="5501342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ea typeface="芫荽"/>
              </a:rPr>
              <a:t>資料來源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10549" y="3303435"/>
            <a:ext cx="5539154" cy="1337468"/>
            <a:chOff x="0" y="-76200"/>
            <a:chExt cx="7385538" cy="178329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7385538" cy="880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B2B2B"/>
                  </a:solidFill>
                  <a:ea typeface="芫荽"/>
                </a:rPr>
                <a:t>米其林指南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08636"/>
              <a:ext cx="7385538" cy="598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</a:pPr>
              <a:r>
                <a:rPr lang="en-US" sz="2500" dirty="0">
                  <a:solidFill>
                    <a:srgbClr val="2B2B2B"/>
                  </a:solidFill>
                  <a:latin typeface="芫荽"/>
                  <a:hlinkClick r:id="rId13"/>
                </a:rPr>
                <a:t>https://</a:t>
              </a:r>
              <a:r>
                <a:rPr lang="en-US" sz="2500" dirty="0" smtClean="0">
                  <a:solidFill>
                    <a:srgbClr val="2B2B2B"/>
                  </a:solidFill>
                  <a:latin typeface="芫荽"/>
                  <a:hlinkClick r:id="rId13"/>
                </a:rPr>
                <a:t>guide.michelin.com/tw/zh_TW</a:t>
              </a:r>
              <a:endParaRPr lang="en-US" sz="2500" dirty="0">
                <a:solidFill>
                  <a:srgbClr val="2B2B2B"/>
                </a:solidFill>
                <a:latin typeface="芫荽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823569" y="5073677"/>
            <a:ext cx="6350319" cy="3142670"/>
            <a:chOff x="0" y="-76200"/>
            <a:chExt cx="8467092" cy="419022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76200"/>
              <a:ext cx="8467092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B2B2B"/>
                  </a:solidFill>
                  <a:ea typeface="芫荽"/>
                </a:rPr>
                <a:t>圖片來源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21754"/>
              <a:ext cx="8467092" cy="29922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 dirty="0" err="1">
                  <a:solidFill>
                    <a:srgbClr val="2B2B2B"/>
                  </a:solidFill>
                  <a:latin typeface="芫荽"/>
                </a:rPr>
                <a:t>Pexels</a:t>
              </a:r>
              <a:r>
                <a:rPr lang="en-US" sz="2500" dirty="0">
                  <a:solidFill>
                    <a:srgbClr val="2B2B2B"/>
                  </a:solidFill>
                  <a:latin typeface="芫荽"/>
                </a:rPr>
                <a:t>:</a:t>
              </a:r>
            </a:p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2B2B2B"/>
                  </a:solidFill>
                  <a:latin typeface="芫荽"/>
                  <a:hlinkClick r:id="rId14"/>
                </a:rPr>
                <a:t>https://www.pexels.com/zh-tw</a:t>
              </a:r>
              <a:r>
                <a:rPr lang="en-US" sz="2500" dirty="0" smtClean="0">
                  <a:solidFill>
                    <a:srgbClr val="2B2B2B"/>
                  </a:solidFill>
                  <a:latin typeface="芫荽"/>
                  <a:hlinkClick r:id="rId14"/>
                </a:rPr>
                <a:t>/</a:t>
              </a:r>
              <a:endParaRPr lang="en-US" sz="2500" dirty="0" smtClean="0">
                <a:solidFill>
                  <a:srgbClr val="2B2B2B"/>
                </a:solidFill>
                <a:latin typeface="芫荽"/>
              </a:endParaRPr>
            </a:p>
            <a:p>
              <a:pPr algn="ctr">
                <a:lnSpc>
                  <a:spcPts val="3500"/>
                </a:lnSpc>
              </a:pPr>
              <a:endParaRPr lang="en-US" sz="2500" dirty="0">
                <a:solidFill>
                  <a:srgbClr val="2B2B2B"/>
                </a:solidFill>
                <a:latin typeface="芫荽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500" dirty="0" err="1">
                  <a:solidFill>
                    <a:srgbClr val="2B2B2B"/>
                  </a:solidFill>
                  <a:ea typeface="芫荽"/>
                </a:rPr>
                <a:t>各家餐廳FB官網</a:t>
              </a:r>
              <a:r>
                <a:rPr lang="en-US" sz="2500" dirty="0">
                  <a:solidFill>
                    <a:srgbClr val="2B2B2B"/>
                  </a:solidFill>
                  <a:ea typeface="芫荽"/>
                </a:rPr>
                <a:t>:</a:t>
              </a:r>
            </a:p>
            <a:p>
              <a:pPr marL="0" lvl="0" indent="0" algn="ctr">
                <a:lnSpc>
                  <a:spcPts val="3500"/>
                </a:lnSpc>
              </a:pPr>
              <a:r>
                <a:rPr lang="en-US" sz="2500" dirty="0">
                  <a:solidFill>
                    <a:srgbClr val="2B2B2B"/>
                  </a:solidFill>
                  <a:latin typeface="芫荽"/>
                  <a:hlinkClick r:id="rId15" tooltip="https://zh-tw.facebook.com/"/>
                </a:rPr>
                <a:t>https://zh-tw.facebook.com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922626" y="7083005"/>
            <a:ext cx="5832231" cy="2169106"/>
            <a:chOff x="0" y="-76200"/>
            <a:chExt cx="7776308" cy="2892141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76200"/>
              <a:ext cx="7776308" cy="880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B2B2B"/>
                  </a:solidFill>
                  <a:ea typeface="芫荽"/>
                </a:rPr>
                <a:t>標籤ICON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08636"/>
              <a:ext cx="7776308" cy="1707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</a:pPr>
              <a:r>
                <a:rPr lang="en-US" sz="2500" dirty="0">
                  <a:solidFill>
                    <a:srgbClr val="2B2B2B"/>
                  </a:solidFill>
                  <a:latin typeface="芫荽"/>
                  <a:hlinkClick r:id="rId16"/>
                </a:rPr>
                <a:t>https://</a:t>
              </a:r>
              <a:r>
                <a:rPr lang="en-US" sz="2500" dirty="0" smtClean="0">
                  <a:solidFill>
                    <a:srgbClr val="2B2B2B"/>
                  </a:solidFill>
                  <a:latin typeface="芫荽"/>
                  <a:hlinkClick r:id="rId16"/>
                </a:rPr>
                <a:t>www.flaticon.com/free-icon/cutlery_308099?term=food&amp;related_id=308099</a:t>
              </a:r>
              <a:endParaRPr lang="en-US" sz="2500" dirty="0" smtClean="0">
                <a:solidFill>
                  <a:srgbClr val="2B2B2B"/>
                </a:solidFill>
                <a:latin typeface="芫荽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83139" y="-2447914"/>
            <a:ext cx="5334494" cy="4895828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0187365" y="-38100"/>
            <a:ext cx="7260535" cy="10287000"/>
          </a:xfrm>
          <a:custGeom>
            <a:avLst/>
            <a:gdLst/>
            <a:ahLst/>
            <a:cxnLst/>
            <a:rect l="l" t="t" r="r" b="b"/>
            <a:pathLst>
              <a:path w="7260535" h="10287000">
                <a:moveTo>
                  <a:pt x="0" y="0"/>
                </a:moveTo>
                <a:lnTo>
                  <a:pt x="7260535" y="0"/>
                </a:lnTo>
                <a:lnTo>
                  <a:pt x="72605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62990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07010" y="4133533"/>
            <a:ext cx="7746986" cy="2019935"/>
            <a:chOff x="0" y="0"/>
            <a:chExt cx="10329314" cy="2693246"/>
          </a:xfrm>
        </p:grpSpPr>
        <p:sp>
          <p:nvSpPr>
            <p:cNvPr id="5" name="TextBox 5"/>
            <p:cNvSpPr txBox="1"/>
            <p:nvPr/>
          </p:nvSpPr>
          <p:spPr>
            <a:xfrm>
              <a:off x="0" y="2114550"/>
              <a:ext cx="10329314" cy="578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10329314" cy="140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ea typeface="芫荽"/>
                </a:rPr>
                <a:t>網站展示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1662681" y="-6438340"/>
            <a:ext cx="13761077" cy="141535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911263" y="5457825"/>
            <a:ext cx="8465475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599"/>
              </a:lnSpc>
              <a:spcBef>
                <a:spcPct val="0"/>
              </a:spcBef>
            </a:pPr>
            <a:r>
              <a:rPr lang="en-US" sz="7999" dirty="0">
                <a:solidFill>
                  <a:srgbClr val="2B2B2B"/>
                </a:solidFill>
                <a:latin typeface="芫荽"/>
              </a:rPr>
              <a:t>THE  END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435299">
            <a:off x="-3167656" y="638455"/>
            <a:ext cx="6335313" cy="707679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6903454" y="1877124"/>
            <a:ext cx="4569374" cy="2329960"/>
            <a:chOff x="152208" y="782754"/>
            <a:chExt cx="6579358" cy="3354867"/>
          </a:xfrm>
        </p:grpSpPr>
        <p:sp>
          <p:nvSpPr>
            <p:cNvPr id="8" name="TextBox 8"/>
            <p:cNvSpPr txBox="1"/>
            <p:nvPr/>
          </p:nvSpPr>
          <p:spPr>
            <a:xfrm rot="21007540">
              <a:off x="152208" y="782754"/>
              <a:ext cx="6450856" cy="1856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24"/>
                </a:lnSpc>
                <a:spcBef>
                  <a:spcPct val="0"/>
                </a:spcBef>
              </a:pPr>
              <a:r>
                <a:rPr lang="en-US" sz="8000" dirty="0">
                  <a:solidFill>
                    <a:srgbClr val="FF6D6D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 rot="21084639">
              <a:off x="848497" y="2490258"/>
              <a:ext cx="5883069" cy="1647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61"/>
                </a:lnSpc>
                <a:spcBef>
                  <a:spcPct val="0"/>
                </a:spcBef>
              </a:pPr>
              <a:r>
                <a:rPr lang="en-US" sz="7200" dirty="0">
                  <a:solidFill>
                    <a:srgbClr val="FF6D6D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自訂</PresentationFormat>
  <Paragraphs>53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</vt:lpstr>
      <vt:lpstr>新細明體</vt:lpstr>
      <vt:lpstr>Calibri</vt:lpstr>
      <vt:lpstr>Bukhari Script Bold</vt:lpstr>
      <vt:lpstr>芫荽 Bold</vt:lpstr>
      <vt:lpstr>芫荽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粉彩 斑點 基本 簡單 簡報</dc:title>
  <cp:lastModifiedBy>JHEN</cp:lastModifiedBy>
  <cp:revision>2</cp:revision>
  <dcterms:created xsi:type="dcterms:W3CDTF">2006-08-16T00:00:00Z</dcterms:created>
  <dcterms:modified xsi:type="dcterms:W3CDTF">2023-07-03T14:19:35Z</dcterms:modified>
  <dc:identifier>DAFnej7TKfI</dc:identifier>
</cp:coreProperties>
</file>