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8" r:id="rId2"/>
    <p:sldId id="266" r:id="rId3"/>
    <p:sldId id="267" r:id="rId4"/>
    <p:sldId id="268" r:id="rId5"/>
    <p:sldId id="269" r:id="rId6"/>
    <p:sldId id="271" r:id="rId7"/>
    <p:sldId id="272" r:id="rId8"/>
    <p:sldId id="273" r:id="rId9"/>
    <p:sldId id="277" r:id="rId10"/>
    <p:sldId id="279" r:id="rId11"/>
    <p:sldId id="27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107" d="100"/>
          <a:sy n="107"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14668C-262E-4C2A-8C28-6C50C2B68E1F}" type="datetimeFigureOut">
              <a:rPr lang="zh-CN" altLang="en-US" smtClean="0"/>
              <a:t>2024/11/5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51425-DDC6-43BB-9CA8-4B2B9AA86D22}" type="slidenum">
              <a:rPr lang="zh-CN" altLang="en-US" smtClean="0"/>
              <a:t>‹#›</a:t>
            </a:fld>
            <a:endParaRPr lang="zh-CN" altLang="en-US"/>
          </a:p>
        </p:txBody>
      </p:sp>
    </p:spTree>
    <p:extLst>
      <p:ext uri="{BB962C8B-B14F-4D97-AF65-F5344CB8AC3E}">
        <p14:creationId xmlns:p14="http://schemas.microsoft.com/office/powerpoint/2010/main" val="802289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851425-DDC6-43BB-9CA8-4B2B9AA86D22}" type="slidenum">
              <a:rPr lang="zh-CN" altLang="en-US" smtClean="0"/>
              <a:t>4</a:t>
            </a:fld>
            <a:endParaRPr lang="zh-CN" altLang="en-US"/>
          </a:p>
        </p:txBody>
      </p:sp>
    </p:spTree>
    <p:extLst>
      <p:ext uri="{BB962C8B-B14F-4D97-AF65-F5344CB8AC3E}">
        <p14:creationId xmlns:p14="http://schemas.microsoft.com/office/powerpoint/2010/main" val="351711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72991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5347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64559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43351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99560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63108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12899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345435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5037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640886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FA8C315-DD96-4259-9532-EACCAC3DE341}" type="datetimeFigureOut">
              <a:rPr lang="zh-CN" altLang="en-US" smtClean="0"/>
              <a:t>2024/11/5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95929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8C315-DD96-4259-9532-EACCAC3DE341}" type="datetimeFigureOut">
              <a:rPr lang="zh-CN" altLang="en-US" smtClean="0"/>
              <a:t>2024/11/5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20D841-A979-4838-9311-D574BF648194}" type="slidenum">
              <a:rPr lang="zh-CN" altLang="en-US" smtClean="0"/>
              <a:t>‹#›</a:t>
            </a:fld>
            <a:endParaRPr lang="zh-CN" altLang="en-US"/>
          </a:p>
        </p:txBody>
      </p:sp>
    </p:spTree>
    <p:extLst>
      <p:ext uri="{BB962C8B-B14F-4D97-AF65-F5344CB8AC3E}">
        <p14:creationId xmlns:p14="http://schemas.microsoft.com/office/powerpoint/2010/main" val="1467254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4217" y="540499"/>
            <a:ext cx="11591137" cy="663070"/>
          </a:xfrm>
          <a:prstGeom prst="rect">
            <a:avLst/>
          </a:prstGeom>
        </p:spPr>
      </p:pic>
      <p:pic>
        <p:nvPicPr>
          <p:cNvPr id="5" name="图片 4"/>
          <p:cNvPicPr>
            <a:picLocks noChangeAspect="1"/>
          </p:cNvPicPr>
          <p:nvPr/>
        </p:nvPicPr>
        <p:blipFill>
          <a:blip r:embed="rId3"/>
          <a:stretch>
            <a:fillRect/>
          </a:stretch>
        </p:blipFill>
        <p:spPr>
          <a:xfrm>
            <a:off x="129320" y="1356823"/>
            <a:ext cx="6962775" cy="75247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938" y="4852688"/>
            <a:ext cx="9292493" cy="1677536"/>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646" y="2667635"/>
            <a:ext cx="8740446" cy="1674184"/>
          </a:xfrm>
          <a:prstGeom prst="rect">
            <a:avLst/>
          </a:prstGeom>
        </p:spPr>
      </p:pic>
      <p:sp>
        <p:nvSpPr>
          <p:cNvPr id="8" name="矩形 7"/>
          <p:cNvSpPr/>
          <p:nvPr/>
        </p:nvSpPr>
        <p:spPr>
          <a:xfrm>
            <a:off x="192657" y="2267411"/>
            <a:ext cx="1625766" cy="369332"/>
          </a:xfrm>
          <a:prstGeom prst="rect">
            <a:avLst/>
          </a:prstGeom>
        </p:spPr>
        <p:txBody>
          <a:bodyPr wrap="none">
            <a:spAutoFit/>
          </a:bodyPr>
          <a:lstStyle/>
          <a:p>
            <a:r>
              <a:rPr lang="en-US" altLang="zh-CN" dirty="0" smtClean="0">
                <a:solidFill>
                  <a:srgbClr val="FF0000"/>
                </a:solidFill>
              </a:rPr>
              <a:t>B</a:t>
            </a:r>
            <a:r>
              <a:rPr lang="zh-CN" altLang="en-US" dirty="0" smtClean="0">
                <a:solidFill>
                  <a:srgbClr val="FF0000"/>
                </a:solidFill>
              </a:rPr>
              <a:t>efore </a:t>
            </a:r>
            <a:r>
              <a:rPr lang="en-US" altLang="zh-CN" dirty="0" smtClean="0">
                <a:solidFill>
                  <a:srgbClr val="FF0000"/>
                </a:solidFill>
              </a:rPr>
              <a:t>we use,</a:t>
            </a:r>
            <a:endParaRPr lang="zh-CN" altLang="en-US" dirty="0">
              <a:solidFill>
                <a:srgbClr val="FF0000"/>
              </a:solidFill>
            </a:endParaRPr>
          </a:p>
        </p:txBody>
      </p:sp>
      <p:sp>
        <p:nvSpPr>
          <p:cNvPr id="9" name="矩形 8"/>
          <p:cNvSpPr/>
          <p:nvPr/>
        </p:nvSpPr>
        <p:spPr>
          <a:xfrm>
            <a:off x="204380" y="4459626"/>
            <a:ext cx="1444626" cy="369332"/>
          </a:xfrm>
          <a:prstGeom prst="rect">
            <a:avLst/>
          </a:prstGeom>
        </p:spPr>
        <p:txBody>
          <a:bodyPr wrap="none">
            <a:spAutoFit/>
          </a:bodyPr>
          <a:lstStyle/>
          <a:p>
            <a:r>
              <a:rPr lang="en-US" altLang="zh-CN" dirty="0" smtClean="0">
                <a:solidFill>
                  <a:srgbClr val="FF0000"/>
                </a:solidFill>
              </a:rPr>
              <a:t>Now we use,</a:t>
            </a:r>
            <a:endParaRPr lang="zh-CN" altLang="en-US" dirty="0">
              <a:solidFill>
                <a:srgbClr val="FF0000"/>
              </a:solidFill>
            </a:endParaRPr>
          </a:p>
        </p:txBody>
      </p:sp>
      <p:sp>
        <p:nvSpPr>
          <p:cNvPr id="10" name="矩形 9"/>
          <p:cNvSpPr/>
          <p:nvPr/>
        </p:nvSpPr>
        <p:spPr>
          <a:xfrm>
            <a:off x="182519" y="79103"/>
            <a:ext cx="3009157"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Here's how to remove </a:t>
            </a:r>
            <a:r>
              <a:rPr lang="en-US" altLang="zh-CN" dirty="0" err="1">
                <a:latin typeface="Times New Roman" panose="02020603050405020304" pitchFamily="18" charset="0"/>
                <a:cs typeface="Times New Roman" panose="02020603050405020304" pitchFamily="18" charset="0"/>
              </a:rPr>
              <a:t>Fanoxic</a:t>
            </a:r>
            <a:endParaRPr lang="zh-CN" altLang="en-US" dirty="0">
              <a:latin typeface="Times New Roman" panose="02020603050405020304" pitchFamily="18" charset="0"/>
              <a:cs typeface="Times New Roman" panose="02020603050405020304" pitchFamily="18" charset="0"/>
            </a:endParaRPr>
          </a:p>
        </p:txBody>
      </p:sp>
      <p:sp>
        <p:nvSpPr>
          <p:cNvPr id="11" name="矩形 10"/>
          <p:cNvSpPr/>
          <p:nvPr/>
        </p:nvSpPr>
        <p:spPr>
          <a:xfrm>
            <a:off x="3548185" y="2782277"/>
            <a:ext cx="5369169" cy="382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637692" y="3372339"/>
            <a:ext cx="1410677" cy="382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962030" y="3907693"/>
            <a:ext cx="1410677" cy="3829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73568" y="4911970"/>
            <a:ext cx="6959601" cy="3829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88308" y="5603632"/>
            <a:ext cx="1883508" cy="3829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358292" y="6121400"/>
            <a:ext cx="2205894" cy="38295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83929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63" y="661209"/>
            <a:ext cx="6619631" cy="252436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822" y="381500"/>
            <a:ext cx="3610479" cy="2248214"/>
          </a:xfrm>
          <a:prstGeom prst="rect">
            <a:avLst/>
          </a:prstGeom>
        </p:spPr>
      </p:pic>
      <p:sp>
        <p:nvSpPr>
          <p:cNvPr id="8" name="文本框 7"/>
          <p:cNvSpPr txBox="1"/>
          <p:nvPr/>
        </p:nvSpPr>
        <p:spPr>
          <a:xfrm>
            <a:off x="961697" y="3373820"/>
            <a:ext cx="10050517"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It is generally believed that atmospheric oxygen levels in the Proterozoic were 1-10% of modern atmospheric levels, whereas our current model results indicate that oxygen levels in the Proterozoic reached 30-40% of modern </a:t>
            </a:r>
            <a:r>
              <a:rPr lang="en-US" altLang="zh-CN" dirty="0" smtClean="0">
                <a:latin typeface="Times New Roman" panose="02020603050405020304" pitchFamily="18" charset="0"/>
                <a:cs typeface="Times New Roman" panose="02020603050405020304" pitchFamily="18" charset="0"/>
              </a:rPr>
              <a:t>levels</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951187" y="4497775"/>
            <a:ext cx="10273862" cy="1477328"/>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If nitrogen restriction occurred in the Proterozoic, then the concentration of nitrogen should have controlled primary production, resulting in lower oxygen. At the same time, the restriction of NO3- also hindered the prosperity of eukaryotes. Until after NOE, oxygen rose again, and NO3- reservoir was further increased. Eventually, eukaryotes also occupied the dominant niche during NOE, completing the transition to modern oceans.</a:t>
            </a:r>
          </a:p>
        </p:txBody>
      </p:sp>
    </p:spTree>
    <p:extLst>
      <p:ext uri="{BB962C8B-B14F-4D97-AF65-F5344CB8AC3E}">
        <p14:creationId xmlns:p14="http://schemas.microsoft.com/office/powerpoint/2010/main" val="281443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19775" y="377295"/>
            <a:ext cx="11543324" cy="2308324"/>
          </a:xfrm>
          <a:prstGeom prst="rect">
            <a:avLst/>
          </a:prstGeom>
          <a:noFill/>
        </p:spPr>
        <p:txBody>
          <a:bodyPr wrap="square" rtlCol="0">
            <a:spAutoFit/>
          </a:bodyPr>
          <a:lstStyle/>
          <a:p>
            <a:r>
              <a:rPr lang="en-US" altLang="zh-CN" dirty="0" smtClean="0"/>
              <a:t>From </a:t>
            </a:r>
            <a:r>
              <a:rPr lang="en-US" altLang="zh-CN" dirty="0"/>
              <a:t>the study of the geological record, it is found that the </a:t>
            </a:r>
            <a:r>
              <a:rPr lang="en-US" altLang="zh-CN" dirty="0" smtClean="0"/>
              <a:t>P </a:t>
            </a:r>
            <a:r>
              <a:rPr lang="en-US" altLang="zh-CN" dirty="0"/>
              <a:t>limit or </a:t>
            </a:r>
            <a:r>
              <a:rPr lang="en-US" altLang="zh-CN" dirty="0" smtClean="0"/>
              <a:t>N </a:t>
            </a:r>
            <a:r>
              <a:rPr lang="en-US" altLang="zh-CN" dirty="0"/>
              <a:t>limit in the </a:t>
            </a:r>
            <a:r>
              <a:rPr lang="en-US" altLang="zh-CN" dirty="0" err="1"/>
              <a:t>proterozoic</a:t>
            </a:r>
            <a:r>
              <a:rPr lang="en-US" altLang="zh-CN" dirty="0"/>
              <a:t> is very controversial. </a:t>
            </a:r>
            <a:endParaRPr lang="en-US" altLang="zh-CN" dirty="0" smtClean="0"/>
          </a:p>
          <a:p>
            <a:r>
              <a:rPr lang="en-US" altLang="zh-CN" dirty="0" smtClean="0"/>
              <a:t>The P limitation </a:t>
            </a:r>
            <a:r>
              <a:rPr lang="en-US" altLang="zh-CN" dirty="0"/>
              <a:t>idea is that deep ocean water is ferruginous</a:t>
            </a:r>
            <a:r>
              <a:rPr lang="en-US" altLang="zh-CN" dirty="0" smtClean="0"/>
              <a:t> </a:t>
            </a:r>
            <a:r>
              <a:rPr lang="en-US" altLang="zh-CN" dirty="0"/>
              <a:t>and so still removes most of the </a:t>
            </a:r>
            <a:r>
              <a:rPr lang="en-US" altLang="zh-CN" dirty="0" smtClean="0"/>
              <a:t>P </a:t>
            </a:r>
            <a:r>
              <a:rPr lang="en-US" altLang="zh-CN" dirty="0"/>
              <a:t>from the water column. </a:t>
            </a:r>
            <a:endParaRPr lang="en-US" altLang="zh-CN" dirty="0" smtClean="0"/>
          </a:p>
          <a:p>
            <a:r>
              <a:rPr lang="en-US" altLang="zh-CN" dirty="0" smtClean="0"/>
              <a:t>The N </a:t>
            </a:r>
            <a:r>
              <a:rPr lang="en-US" altLang="zh-CN" dirty="0"/>
              <a:t>limitation idea </a:t>
            </a:r>
            <a:r>
              <a:rPr lang="en-US" altLang="zh-CN" dirty="0" smtClean="0"/>
              <a:t>is </a:t>
            </a:r>
            <a:r>
              <a:rPr lang="en-US" altLang="zh-CN" dirty="0"/>
              <a:t>that </a:t>
            </a:r>
            <a:r>
              <a:rPr lang="en-US" altLang="zh-CN" dirty="0" smtClean="0"/>
              <a:t>the first </a:t>
            </a:r>
            <a:r>
              <a:rPr lang="en-US" altLang="zh-CN" dirty="0"/>
              <a:t>eukaryotic record appeared at 1.6Ga and did not flourish until after </a:t>
            </a:r>
            <a:r>
              <a:rPr lang="en-US" altLang="zh-CN" dirty="0" smtClean="0"/>
              <a:t>0.8Ga (NOE). Many </a:t>
            </a:r>
            <a:r>
              <a:rPr lang="en-US" altLang="zh-CN" dirty="0"/>
              <a:t>views suggest that this is due to NO3- limitation, since eukaryotes primarily assimilate NO3- rather than NH4+. </a:t>
            </a:r>
            <a:r>
              <a:rPr lang="en-US" altLang="zh-CN" dirty="0" smtClean="0"/>
              <a:t>In the same time, there </a:t>
            </a:r>
            <a:r>
              <a:rPr lang="en-US" altLang="zh-CN" dirty="0"/>
              <a:t>are also many studies that show an increase in NO3- availability around 0.8Ga, however, our results do not find this, and the deep sea and surface NO3- are somewhat high in the Proterozoic period.</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554" y="2435877"/>
            <a:ext cx="8339015" cy="4302375"/>
          </a:xfrm>
          <a:prstGeom prst="rect">
            <a:avLst/>
          </a:prstGeom>
        </p:spPr>
      </p:pic>
      <p:sp>
        <p:nvSpPr>
          <p:cNvPr id="2" name="矩形 1"/>
          <p:cNvSpPr/>
          <p:nvPr/>
        </p:nvSpPr>
        <p:spPr>
          <a:xfrm>
            <a:off x="214482" y="63062"/>
            <a:ext cx="2965877" cy="369332"/>
          </a:xfrm>
          <a:prstGeom prst="rect">
            <a:avLst/>
          </a:prstGeom>
        </p:spPr>
        <p:txBody>
          <a:bodyPr wrap="none">
            <a:spAutoFit/>
          </a:bodyPr>
          <a:lstStyle/>
          <a:p>
            <a:r>
              <a:rPr lang="zh-CN" altLang="en-US" dirty="0">
                <a:solidFill>
                  <a:srgbClr val="FF0000"/>
                </a:solidFill>
              </a:rPr>
              <a:t>What we discussed last time</a:t>
            </a:r>
          </a:p>
        </p:txBody>
      </p:sp>
    </p:spTree>
    <p:extLst>
      <p:ext uri="{BB962C8B-B14F-4D97-AF65-F5344CB8AC3E}">
        <p14:creationId xmlns:p14="http://schemas.microsoft.com/office/powerpoint/2010/main" val="154715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17" y="425571"/>
            <a:ext cx="7002583" cy="359153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53" y="4140535"/>
            <a:ext cx="7487695" cy="2172003"/>
          </a:xfrm>
          <a:prstGeom prst="rect">
            <a:avLst/>
          </a:prstGeom>
        </p:spPr>
      </p:pic>
      <p:sp>
        <p:nvSpPr>
          <p:cNvPr id="2" name="矩形 1"/>
          <p:cNvSpPr/>
          <p:nvPr/>
        </p:nvSpPr>
        <p:spPr>
          <a:xfrm>
            <a:off x="7659076" y="2019497"/>
            <a:ext cx="4267201" cy="92333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It is assumed that because the river </a:t>
            </a:r>
            <a:r>
              <a:rPr lang="en-US" altLang="zh-CN" dirty="0" smtClean="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input is </a:t>
            </a:r>
            <a:r>
              <a:rPr lang="en-US" altLang="zh-CN" dirty="0" smtClean="0">
                <a:latin typeface="Times New Roman" panose="02020603050405020304" pitchFamily="18" charset="0"/>
                <a:cs typeface="Times New Roman" panose="02020603050405020304" pitchFamily="18" charset="0"/>
              </a:rPr>
              <a:t>fixed value, </a:t>
            </a:r>
            <a:r>
              <a:rPr lang="en-US" altLang="zh-CN" dirty="0">
                <a:latin typeface="Times New Roman" panose="02020603050405020304" pitchFamily="18" charset="0"/>
                <a:cs typeface="Times New Roman" panose="02020603050405020304" pitchFamily="18" charset="0"/>
              </a:rPr>
              <a:t>too much N is input in the early stage</a:t>
            </a:r>
            <a:endParaRPr lang="zh-CN" altLang="en-US" dirty="0">
              <a:latin typeface="Times New Roman" panose="02020603050405020304" pitchFamily="18" charset="0"/>
              <a:cs typeface="Times New Roman" panose="02020603050405020304" pitchFamily="18" charset="0"/>
            </a:endParaRPr>
          </a:p>
        </p:txBody>
      </p:sp>
      <p:sp>
        <p:nvSpPr>
          <p:cNvPr id="7" name="矩形 6"/>
          <p:cNvSpPr/>
          <p:nvPr/>
        </p:nvSpPr>
        <p:spPr>
          <a:xfrm>
            <a:off x="195385" y="0"/>
            <a:ext cx="11246338" cy="338554"/>
          </a:xfrm>
          <a:prstGeom prst="rect">
            <a:avLst/>
          </a:prstGeom>
        </p:spPr>
        <p:txBody>
          <a:bodyPr wrap="square">
            <a:spAutoFit/>
          </a:bodyPr>
          <a:lstStyle/>
          <a:p>
            <a:r>
              <a:rPr lang="zh-CN" altLang="en-US" sz="1600" dirty="0">
                <a:latin typeface="Times New Roman" panose="02020603050405020304" pitchFamily="18" charset="0"/>
                <a:cs typeface="Times New Roman" panose="02020603050405020304" pitchFamily="18" charset="0"/>
              </a:rPr>
              <a:t>Running the model, we then found that the </a:t>
            </a:r>
            <a:r>
              <a:rPr lang="en-US" altLang="zh-CN" sz="1600" dirty="0" smtClean="0">
                <a:latin typeface="Times New Roman" panose="02020603050405020304" pitchFamily="18" charset="0"/>
                <a:cs typeface="Times New Roman" panose="02020603050405020304" pitchFamily="18" charset="0"/>
              </a:rPr>
              <a:t>N</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in the proximal </a:t>
            </a:r>
            <a:r>
              <a:rPr lang="en-US" altLang="zh-CN" sz="1600" dirty="0" smtClean="0">
                <a:latin typeface="Times New Roman" panose="02020603050405020304" pitchFamily="18" charset="0"/>
                <a:cs typeface="Times New Roman" panose="02020603050405020304" pitchFamily="18" charset="0"/>
              </a:rPr>
              <a:t>box</a:t>
            </a:r>
            <a:r>
              <a:rPr lang="zh-CN" altLang="en-US" sz="1600" dirty="0" smtClean="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seemed to be consistently </a:t>
            </a:r>
            <a:r>
              <a:rPr lang="zh-CN" altLang="en-US" sz="1600" dirty="0" smtClean="0">
                <a:latin typeface="Times New Roman" panose="02020603050405020304" pitchFamily="18" charset="0"/>
                <a:cs typeface="Times New Roman" panose="02020603050405020304" pitchFamily="18" charset="0"/>
              </a:rPr>
              <a:t>high</a:t>
            </a:r>
            <a:r>
              <a:rPr lang="en-US" altLang="zh-CN" sz="1600" dirty="0" smtClean="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
        <p:nvSpPr>
          <p:cNvPr id="8" name="矩形 7"/>
          <p:cNvSpPr/>
          <p:nvPr/>
        </p:nvSpPr>
        <p:spPr>
          <a:xfrm>
            <a:off x="109414" y="367323"/>
            <a:ext cx="3415323" cy="9847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25415" y="4626707"/>
            <a:ext cx="2582983" cy="1875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932615" y="640861"/>
            <a:ext cx="1227016" cy="369332"/>
          </a:xfrm>
          <a:prstGeom prst="rect">
            <a:avLst/>
          </a:prstGeom>
          <a:noFill/>
        </p:spPr>
        <p:txBody>
          <a:bodyPr wrap="square" rtlCol="0">
            <a:spAutoFit/>
          </a:bodyPr>
          <a:lstStyle/>
          <a:p>
            <a:r>
              <a:rPr lang="en-US" altLang="zh-CN" dirty="0" smtClean="0"/>
              <a:t>Code</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883" y="1110471"/>
            <a:ext cx="3124636" cy="666843"/>
          </a:xfrm>
          <a:prstGeom prst="rect">
            <a:avLst/>
          </a:prstGeom>
        </p:spPr>
      </p:pic>
    </p:spTree>
    <p:extLst>
      <p:ext uri="{BB962C8B-B14F-4D97-AF65-F5344CB8AC3E}">
        <p14:creationId xmlns:p14="http://schemas.microsoft.com/office/powerpoint/2010/main" val="197263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86" y="707135"/>
            <a:ext cx="10364515" cy="1099771"/>
          </a:xfrm>
          <a:prstGeom prst="rect">
            <a:avLst/>
          </a:prstGeom>
        </p:spPr>
      </p:pic>
      <p:pic>
        <p:nvPicPr>
          <p:cNvPr id="5" name="图片 4"/>
          <p:cNvPicPr>
            <a:picLocks noChangeAspect="1"/>
          </p:cNvPicPr>
          <p:nvPr/>
        </p:nvPicPr>
        <p:blipFill>
          <a:blip r:embed="rId3"/>
          <a:stretch>
            <a:fillRect/>
          </a:stretch>
        </p:blipFill>
        <p:spPr>
          <a:xfrm>
            <a:off x="83283" y="1891733"/>
            <a:ext cx="9808548" cy="4110483"/>
          </a:xfrm>
          <a:prstGeom prst="rect">
            <a:avLst/>
          </a:prstGeom>
        </p:spPr>
      </p:pic>
      <p:sp>
        <p:nvSpPr>
          <p:cNvPr id="2" name="矩形 1"/>
          <p:cNvSpPr/>
          <p:nvPr/>
        </p:nvSpPr>
        <p:spPr>
          <a:xfrm>
            <a:off x="109416" y="0"/>
            <a:ext cx="11926276" cy="646331"/>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So I modified the code for the river </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input, </a:t>
            </a:r>
            <a:r>
              <a:rPr lang="en-US" altLang="zh-CN" dirty="0">
                <a:latin typeface="Times New Roman" panose="02020603050405020304" pitchFamily="18" charset="0"/>
                <a:cs typeface="Times New Roman" panose="02020603050405020304" pitchFamily="18" charset="0"/>
              </a:rPr>
              <a:t>but I did it exactly like the river </a:t>
            </a:r>
            <a:r>
              <a:rPr lang="en-US" altLang="zh-CN" dirty="0" smtClean="0">
                <a:latin typeface="Times New Roman" panose="02020603050405020304" pitchFamily="18" charset="0"/>
                <a:cs typeface="Times New Roman" panose="02020603050405020304" pitchFamily="18" charset="0"/>
              </a:rPr>
              <a:t>P </a:t>
            </a:r>
            <a:r>
              <a:rPr lang="en-US" altLang="zh-CN" dirty="0">
                <a:latin typeface="Times New Roman" panose="02020603050405020304" pitchFamily="18" charset="0"/>
                <a:cs typeface="Times New Roman" panose="02020603050405020304" pitchFamily="18" charset="0"/>
              </a:rPr>
              <a:t>input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I </a:t>
            </a:r>
            <a:r>
              <a:rPr lang="zh-CN" altLang="en-US" dirty="0">
                <a:latin typeface="Times New Roman" panose="02020603050405020304" pitchFamily="18" charset="0"/>
                <a:cs typeface="Times New Roman" panose="02020603050405020304" pitchFamily="18" charset="0"/>
              </a:rPr>
              <a:t>didn't know how to properly design the </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weathering, and with the following code, I rerun the model</a:t>
            </a:r>
          </a:p>
        </p:txBody>
      </p:sp>
      <p:sp>
        <p:nvSpPr>
          <p:cNvPr id="3" name="文本框 2"/>
          <p:cNvSpPr txBox="1"/>
          <p:nvPr/>
        </p:nvSpPr>
        <p:spPr>
          <a:xfrm>
            <a:off x="125047" y="6166339"/>
            <a:ext cx="1064455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Fortunately the </a:t>
            </a:r>
            <a:r>
              <a:rPr lang="en-US" altLang="zh-CN" dirty="0" smtClean="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in the Proximal box dropped after GOE, I don't know if this is feasible and need your advice.</a:t>
            </a:r>
            <a:endParaRPr lang="zh-CN" altLang="en-US" dirty="0">
              <a:latin typeface="Times New Roman" panose="02020603050405020304" pitchFamily="18" charset="0"/>
              <a:cs typeface="Times New Roman" panose="02020603050405020304" pitchFamily="18" charset="0"/>
            </a:endParaRPr>
          </a:p>
        </p:txBody>
      </p:sp>
      <p:sp>
        <p:nvSpPr>
          <p:cNvPr id="6" name="矩形 5"/>
          <p:cNvSpPr/>
          <p:nvPr/>
        </p:nvSpPr>
        <p:spPr>
          <a:xfrm>
            <a:off x="644028" y="2179885"/>
            <a:ext cx="3415323" cy="9847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54302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11" y="1921696"/>
            <a:ext cx="7547059" cy="2243133"/>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1531" y="1845512"/>
            <a:ext cx="3549187" cy="2297113"/>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731" y="1411704"/>
            <a:ext cx="10461048" cy="314700"/>
          </a:xfrm>
          <a:prstGeom prst="rect">
            <a:avLst/>
          </a:prstGeom>
        </p:spPr>
      </p:pic>
      <p:sp>
        <p:nvSpPr>
          <p:cNvPr id="5" name="文本框 4"/>
          <p:cNvSpPr txBox="1"/>
          <p:nvPr/>
        </p:nvSpPr>
        <p:spPr>
          <a:xfrm>
            <a:off x="430183" y="4503883"/>
            <a:ext cx="1161467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Oxygen is extremely low before GOE, so the nitrification flux is extremely low, resulting in higher </a:t>
            </a:r>
            <a:r>
              <a:rPr lang="zh-CN" altLang="en-US" dirty="0">
                <a:latin typeface="Times New Roman" panose="02020603050405020304" pitchFamily="18" charset="0"/>
                <a:cs typeface="Times New Roman" panose="02020603050405020304" pitchFamily="18" charset="0"/>
              </a:rPr>
              <a:t>NH</a:t>
            </a:r>
            <a:r>
              <a:rPr lang="zh-CN" altLang="en-US" baseline="-25000" dirty="0">
                <a:latin typeface="Times New Roman" panose="02020603050405020304" pitchFamily="18" charset="0"/>
                <a:cs typeface="Times New Roman" panose="02020603050405020304" pitchFamily="18" charset="0"/>
              </a:rPr>
              <a:t>4</a:t>
            </a:r>
            <a:r>
              <a:rPr lang="en-US" altLang="zh-CN" baseline="30000" dirty="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accumulation before GOE. Doesn't make much sense</a:t>
            </a:r>
            <a:endParaRPr lang="zh-CN" altLang="en-US" dirty="0">
              <a:latin typeface="Times New Roman" panose="02020603050405020304" pitchFamily="18" charset="0"/>
              <a:cs typeface="Times New Roman" panose="02020603050405020304" pitchFamily="18" charset="0"/>
            </a:endParaRPr>
          </a:p>
        </p:txBody>
      </p:sp>
      <p:sp>
        <p:nvSpPr>
          <p:cNvPr id="6" name="上箭头 5"/>
          <p:cNvSpPr/>
          <p:nvPr/>
        </p:nvSpPr>
        <p:spPr>
          <a:xfrm>
            <a:off x="5287446" y="2632841"/>
            <a:ext cx="296984" cy="18739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101" y="933082"/>
            <a:ext cx="11809045" cy="302575"/>
          </a:xfrm>
          <a:prstGeom prst="rect">
            <a:avLst/>
          </a:prstGeom>
        </p:spPr>
      </p:pic>
      <p:sp>
        <p:nvSpPr>
          <p:cNvPr id="8" name="矩形 7"/>
          <p:cNvSpPr/>
          <p:nvPr/>
        </p:nvSpPr>
        <p:spPr>
          <a:xfrm>
            <a:off x="78288" y="185104"/>
            <a:ext cx="10042769"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This is the concentration of NO</a:t>
            </a:r>
            <a:r>
              <a:rPr lang="zh-CN" altLang="en-US" baseline="-25000" dirty="0" smtClean="0">
                <a:latin typeface="Times New Roman" panose="02020603050405020304" pitchFamily="18" charset="0"/>
                <a:cs typeface="Times New Roman" panose="02020603050405020304" pitchFamily="18" charset="0"/>
              </a:rPr>
              <a:t>3</a:t>
            </a:r>
            <a:r>
              <a:rPr lang="en-US" altLang="zh-CN" baseline="30000"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NH</a:t>
            </a:r>
            <a:r>
              <a:rPr lang="zh-CN" altLang="en-US" baseline="-25000" dirty="0" smtClean="0">
                <a:latin typeface="Times New Roman" panose="02020603050405020304" pitchFamily="18" charset="0"/>
                <a:cs typeface="Times New Roman" panose="02020603050405020304" pitchFamily="18" charset="0"/>
              </a:rPr>
              <a:t>4</a:t>
            </a:r>
            <a:r>
              <a:rPr lang="en-US" altLang="zh-CN" baseline="30000"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O</a:t>
            </a:r>
            <a:r>
              <a:rPr lang="zh-CN" altLang="en-US"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obtained according to the following </a:t>
            </a:r>
            <a:r>
              <a:rPr lang="zh-CN" altLang="en-US" dirty="0" smtClean="0">
                <a:latin typeface="Times New Roman" panose="02020603050405020304" pitchFamily="18" charset="0"/>
                <a:cs typeface="Times New Roman" panose="02020603050405020304" pitchFamily="18" charset="0"/>
              </a:rPr>
              <a:t>code</a:t>
            </a:r>
            <a:r>
              <a:rPr lang="en-US" altLang="zh-CN"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97239" y="511173"/>
            <a:ext cx="5941050" cy="369332"/>
          </a:xfrm>
          <a:prstGeom prst="rect">
            <a:avLst/>
          </a:prstGeom>
        </p:spPr>
        <p:txBody>
          <a:bodyPr wrap="none">
            <a:spAutoFit/>
          </a:bodyPr>
          <a:lstStyle/>
          <a:p>
            <a:r>
              <a:rPr lang="en-US" altLang="zh-CN" dirty="0" smtClean="0">
                <a:latin typeface="Times New Roman" panose="02020603050405020304" pitchFamily="18" charset="0"/>
                <a:cs typeface="Times New Roman" panose="02020603050405020304" pitchFamily="18" charset="0"/>
              </a:rPr>
              <a:t>D</a:t>
            </a:r>
            <a:r>
              <a:rPr lang="zh-CN" altLang="en-US" dirty="0" smtClean="0">
                <a:latin typeface="Times New Roman" panose="02020603050405020304" pitchFamily="18" charset="0"/>
                <a:cs typeface="Times New Roman" panose="02020603050405020304" pitchFamily="18" charset="0"/>
              </a:rPr>
              <a:t>enitrification </a:t>
            </a:r>
            <a:r>
              <a:rPr lang="en-US" altLang="zh-CN" dirty="0" smtClean="0">
                <a:latin typeface="Times New Roman" panose="02020603050405020304" pitchFamily="18" charset="0"/>
                <a:cs typeface="Times New Roman" panose="02020603050405020304" pitchFamily="18" charset="0"/>
              </a:rPr>
              <a:t>and </a:t>
            </a:r>
            <a:r>
              <a:rPr lang="zh-CN" altLang="en-US" dirty="0">
                <a:latin typeface="Times New Roman" panose="02020603050405020304" pitchFamily="18" charset="0"/>
                <a:cs typeface="Times New Roman" panose="02020603050405020304" pitchFamily="18" charset="0"/>
              </a:rPr>
              <a:t>nitrification</a:t>
            </a:r>
            <a:r>
              <a:rPr lang="en-US" altLang="zh-CN" dirty="0" smtClean="0">
                <a:latin typeface="Times New Roman" panose="02020603050405020304" pitchFamily="18" charset="0"/>
                <a:cs typeface="Times New Roman" panose="02020603050405020304" pitchFamily="18" charset="0"/>
              </a:rPr>
              <a:t> , a example in Proximal box</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17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291" y="338793"/>
            <a:ext cx="9488224" cy="96215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82" y="1610171"/>
            <a:ext cx="6125673" cy="3981938"/>
          </a:xfrm>
          <a:prstGeom prst="rect">
            <a:avLst/>
          </a:prstGeom>
        </p:spPr>
      </p:pic>
      <p:sp>
        <p:nvSpPr>
          <p:cNvPr id="6" name="矩形 5"/>
          <p:cNvSpPr/>
          <p:nvPr/>
        </p:nvSpPr>
        <p:spPr>
          <a:xfrm>
            <a:off x="6538310" y="2206124"/>
            <a:ext cx="5653690" cy="1477328"/>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I'm not sure if this is reasonable, but I learned it from the </a:t>
            </a:r>
            <a:r>
              <a:rPr lang="en-US" altLang="zh-CN" dirty="0" err="1">
                <a:latin typeface="Times New Roman" panose="02020603050405020304" pitchFamily="18" charset="0"/>
                <a:cs typeface="Times New Roman" panose="02020603050405020304" pitchFamily="18" charset="0"/>
              </a:rPr>
              <a:t>ming</a:t>
            </a:r>
            <a:r>
              <a:rPr lang="en-US" altLang="zh-CN" dirty="0">
                <a:latin typeface="Times New Roman" panose="02020603050405020304" pitchFamily="18" charset="0"/>
                <a:cs typeface="Times New Roman" panose="02020603050405020304" pitchFamily="18" charset="0"/>
              </a:rPr>
              <a:t> model. Define the effect of oxygen on nitrification by setting </a:t>
            </a:r>
            <a:r>
              <a:rPr lang="en-US" altLang="zh-CN" dirty="0">
                <a:solidFill>
                  <a:srgbClr val="FF0000"/>
                </a:solidFill>
                <a:latin typeface="Times New Roman" panose="02020603050405020304" pitchFamily="18" charset="0"/>
                <a:cs typeface="Times New Roman" panose="02020603050405020304" pitchFamily="18" charset="0"/>
              </a:rPr>
              <a:t>half-saturation parameters</a:t>
            </a:r>
            <a:r>
              <a:rPr lang="en-US" altLang="zh-CN" dirty="0">
                <a:latin typeface="Times New Roman" panose="02020603050405020304" pitchFamily="18" charset="0"/>
                <a:cs typeface="Times New Roman" panose="02020603050405020304" pitchFamily="18" charset="0"/>
              </a:rPr>
              <a:t>. But I think </a:t>
            </a:r>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idea is supported by modern research that nitrification can occur even at very low oxygen </a:t>
            </a:r>
            <a:r>
              <a:rPr lang="en-US" altLang="zh-CN" dirty="0" smtClean="0">
                <a:latin typeface="Times New Roman" panose="02020603050405020304" pitchFamily="18" charset="0"/>
                <a:cs typeface="Times New Roman" panose="02020603050405020304" pitchFamily="18" charset="0"/>
              </a:rPr>
              <a:t>concentrations (10 </a:t>
            </a:r>
            <a:r>
              <a:rPr lang="en-US" altLang="zh-CN" dirty="0" err="1" smtClean="0">
                <a:latin typeface="Times New Roman" panose="02020603050405020304" pitchFamily="18" charset="0"/>
                <a:cs typeface="Times New Roman" panose="02020603050405020304" pitchFamily="18" charset="0"/>
              </a:rPr>
              <a:t>nmol</a:t>
            </a:r>
            <a:r>
              <a:rPr lang="en-US" altLang="zh-CN" dirty="0" smtClean="0">
                <a:latin typeface="Times New Roman" panose="02020603050405020304" pitchFamily="18" charset="0"/>
                <a:cs typeface="Times New Roman" panose="02020603050405020304" pitchFamily="18" charset="0"/>
              </a:rPr>
              <a:t>/L).</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988" y="6351021"/>
            <a:ext cx="8326012" cy="257211"/>
          </a:xfrm>
          <a:prstGeom prst="rect">
            <a:avLst/>
          </a:prstGeom>
        </p:spPr>
      </p:pic>
      <p:sp>
        <p:nvSpPr>
          <p:cNvPr id="5" name="矩形 4"/>
          <p:cNvSpPr/>
          <p:nvPr/>
        </p:nvSpPr>
        <p:spPr>
          <a:xfrm>
            <a:off x="3927655" y="5995417"/>
            <a:ext cx="1293944" cy="369332"/>
          </a:xfrm>
          <a:prstGeom prst="rect">
            <a:avLst/>
          </a:prstGeom>
        </p:spPr>
        <p:txBody>
          <a:bodyPr wrap="none">
            <a:spAutoFit/>
          </a:bodyPr>
          <a:lstStyle/>
          <a:p>
            <a:r>
              <a:rPr lang="en-US" altLang="zh-CN" dirty="0" err="1">
                <a:latin typeface="Times New Roman" panose="02020603050405020304" pitchFamily="18" charset="0"/>
                <a:cs typeface="Times New Roman" panose="02020603050405020304" pitchFamily="18" charset="0"/>
              </a:rPr>
              <a:t>ming</a:t>
            </a:r>
            <a:r>
              <a:rPr lang="en-US" altLang="zh-CN" dirty="0">
                <a:latin typeface="Times New Roman" panose="02020603050405020304" pitchFamily="18" charset="0"/>
                <a:cs typeface="Times New Roman" panose="02020603050405020304" pitchFamily="18" charset="0"/>
              </a:rPr>
              <a:t> model</a:t>
            </a:r>
            <a:endParaRPr lang="zh-CN" altLang="en-US" dirty="0"/>
          </a:p>
        </p:txBody>
      </p:sp>
    </p:spTree>
    <p:extLst>
      <p:ext uri="{BB962C8B-B14F-4D97-AF65-F5344CB8AC3E}">
        <p14:creationId xmlns:p14="http://schemas.microsoft.com/office/powerpoint/2010/main" val="16968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6093"/>
            <a:ext cx="7660720" cy="1458961"/>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1465" y="2236495"/>
            <a:ext cx="2349632" cy="1486369"/>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85" y="6489225"/>
            <a:ext cx="11895015" cy="288629"/>
          </a:xfrm>
          <a:prstGeom prst="rect">
            <a:avLst/>
          </a:prstGeom>
        </p:spPr>
      </p:pic>
      <p:sp>
        <p:nvSpPr>
          <p:cNvPr id="2" name="矩形 1"/>
          <p:cNvSpPr/>
          <p:nvPr/>
        </p:nvSpPr>
        <p:spPr>
          <a:xfrm>
            <a:off x="0" y="58598"/>
            <a:ext cx="8169165" cy="1200329"/>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After trying to change the nitrification code and re-running the model, the </a:t>
            </a:r>
            <a:r>
              <a:rPr lang="en-US" altLang="zh-CN" dirty="0" smtClean="0">
                <a:latin typeface="Times New Roman" panose="02020603050405020304" pitchFamily="18" charset="0"/>
                <a:cs typeface="Times New Roman" panose="02020603050405020304" pitchFamily="18" charset="0"/>
              </a:rPr>
              <a:t>NH4+</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concentration was more reasonable, at the </a:t>
            </a:r>
            <a:r>
              <a:rPr lang="en-US" altLang="zh-CN" dirty="0" err="1" smtClean="0">
                <a:latin typeface="Times New Roman" panose="02020603050405020304" pitchFamily="18" charset="0"/>
                <a:cs typeface="Times New Roman" panose="02020603050405020304" pitchFamily="18" charset="0"/>
              </a:rPr>
              <a:t>umol</a:t>
            </a:r>
            <a:r>
              <a:rPr lang="en-US" altLang="zh-CN" dirty="0" smtClean="0">
                <a:latin typeface="Times New Roman" panose="02020603050405020304" pitchFamily="18" charset="0"/>
                <a:cs typeface="Times New Roman" panose="02020603050405020304" pitchFamily="18" charset="0"/>
              </a:rPr>
              <a:t>/L</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level</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rotWithShape="1">
          <a:blip r:embed="rId5" cstate="print">
            <a:extLst>
              <a:ext uri="{28A0092B-C50C-407E-A947-70E740481C1C}">
                <a14:useLocalDpi xmlns:a14="http://schemas.microsoft.com/office/drawing/2010/main" val="0"/>
              </a:ext>
            </a:extLst>
          </a:blip>
          <a:srcRect b="31892"/>
          <a:stretch/>
        </p:blipFill>
        <p:spPr>
          <a:xfrm>
            <a:off x="338959" y="3791607"/>
            <a:ext cx="6446948" cy="2648607"/>
          </a:xfrm>
          <a:prstGeom prst="rect">
            <a:avLst/>
          </a:prstGeom>
        </p:spPr>
      </p:pic>
      <p:sp>
        <p:nvSpPr>
          <p:cNvPr id="3" name="矩形 2"/>
          <p:cNvSpPr/>
          <p:nvPr/>
        </p:nvSpPr>
        <p:spPr>
          <a:xfrm>
            <a:off x="8416158" y="1157691"/>
            <a:ext cx="3636580" cy="1323439"/>
          </a:xfrm>
          <a:prstGeom prst="rect">
            <a:avLst/>
          </a:prstGeom>
        </p:spPr>
        <p:txBody>
          <a:bodyPr wrap="square">
            <a:spAutoFit/>
          </a:bodyPr>
          <a:lstStyle/>
          <a:p>
            <a:r>
              <a:rPr lang="zh-CN" altLang="en-US" sz="1600" dirty="0">
                <a:solidFill>
                  <a:srgbClr val="FF0000"/>
                </a:solidFill>
                <a:latin typeface="Times New Roman" panose="02020603050405020304" pitchFamily="18" charset="0"/>
                <a:cs typeface="Times New Roman" panose="02020603050405020304" pitchFamily="18" charset="0"/>
              </a:rPr>
              <a:t>But as the figure above shows, the concentration of NO3- was still too high in the Proterozoic, exceeding that of the modern ocean. The current denitrification code is like this, so I tried to adjust it.</a:t>
            </a:r>
          </a:p>
        </p:txBody>
      </p:sp>
      <p:sp>
        <p:nvSpPr>
          <p:cNvPr id="4" name="下箭头 3"/>
          <p:cNvSpPr/>
          <p:nvPr/>
        </p:nvSpPr>
        <p:spPr>
          <a:xfrm>
            <a:off x="10066283" y="2585545"/>
            <a:ext cx="307427" cy="3799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039304" y="4267991"/>
            <a:ext cx="2199290" cy="1815882"/>
          </a:xfrm>
          <a:prstGeom prst="rect">
            <a:avLst/>
          </a:prstGeom>
        </p:spPr>
        <p:txBody>
          <a:bodyPr wrap="square">
            <a:spAutoFit/>
          </a:bodyPr>
          <a:lstStyle/>
          <a:p>
            <a:r>
              <a:rPr lang="zh-CN" altLang="en-US" sz="1400" dirty="0">
                <a:latin typeface="Times New Roman" panose="02020603050405020304" pitchFamily="18" charset="0"/>
                <a:cs typeface="Times New Roman" panose="02020603050405020304" pitchFamily="18" charset="0"/>
              </a:rPr>
              <a:t>Note that after adjusting the nitrification </a:t>
            </a:r>
            <a:r>
              <a:rPr lang="zh-CN" altLang="en-US" sz="1400" dirty="0" smtClean="0">
                <a:latin typeface="Times New Roman" panose="02020603050405020304" pitchFamily="18" charset="0"/>
                <a:cs typeface="Times New Roman" panose="02020603050405020304" pitchFamily="18" charset="0"/>
              </a:rPr>
              <a:t>code</a:t>
            </a:r>
            <a:r>
              <a:rPr lang="zh-CN" altLang="en-US" sz="1400" dirty="0">
                <a:latin typeface="Times New Roman" panose="02020603050405020304" pitchFamily="18" charset="0"/>
                <a:cs typeface="Times New Roman" panose="02020603050405020304" pitchFamily="18" charset="0"/>
              </a:rPr>
              <a:t>, the relative proportion of phosphorus increased gradually and did not change suddenly during the GOE as </a:t>
            </a:r>
            <a:r>
              <a:rPr lang="zh-CN" altLang="en-US" sz="1400" dirty="0" smtClean="0">
                <a:latin typeface="Times New Roman" panose="02020603050405020304" pitchFamily="18" charset="0"/>
                <a:cs typeface="Times New Roman" panose="02020603050405020304" pitchFamily="18" charset="0"/>
              </a:rPr>
              <a:t>before </a:t>
            </a:r>
            <a:r>
              <a:rPr lang="en-US" altLang="zh-CN" sz="1400" dirty="0">
                <a:latin typeface="Times New Roman" panose="02020603050405020304" pitchFamily="18" charset="0"/>
                <a:cs typeface="Times New Roman" panose="02020603050405020304" pitchFamily="18" charset="0"/>
              </a:rPr>
              <a:t>(The third </a:t>
            </a:r>
            <a:r>
              <a:rPr lang="en-US" altLang="zh-CN" sz="1400" dirty="0" smtClean="0">
                <a:latin typeface="Times New Roman" panose="02020603050405020304" pitchFamily="18" charset="0"/>
                <a:cs typeface="Times New Roman" panose="02020603050405020304" pitchFamily="18" charset="0"/>
              </a:rPr>
              <a:t>slide)</a:t>
            </a:r>
            <a:r>
              <a:rPr lang="zh-CN" altLang="en-US" sz="1400" dirty="0" smtClean="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12" name="右箭头 11"/>
          <p:cNvSpPr/>
          <p:nvPr/>
        </p:nvSpPr>
        <p:spPr>
          <a:xfrm>
            <a:off x="6676696" y="4934607"/>
            <a:ext cx="394138" cy="1891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235226"/>
            <a:ext cx="5123001" cy="1449531"/>
          </a:xfrm>
          <a:prstGeom prst="rect">
            <a:avLst/>
          </a:prstGeom>
        </p:spPr>
      </p:pic>
    </p:spTree>
    <p:extLst>
      <p:ext uri="{BB962C8B-B14F-4D97-AF65-F5344CB8AC3E}">
        <p14:creationId xmlns:p14="http://schemas.microsoft.com/office/powerpoint/2010/main" val="1921010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16844" r="1982"/>
          <a:stretch/>
        </p:blipFill>
        <p:spPr>
          <a:xfrm>
            <a:off x="70945" y="606972"/>
            <a:ext cx="11950262" cy="24467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25" y="910075"/>
            <a:ext cx="11605846" cy="224051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24" y="3189375"/>
            <a:ext cx="8315569" cy="3389585"/>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6071" y="3107187"/>
            <a:ext cx="2805723" cy="1738653"/>
          </a:xfrm>
          <a:prstGeom prst="rect">
            <a:avLst/>
          </a:prstGeom>
        </p:spPr>
      </p:pic>
      <p:sp>
        <p:nvSpPr>
          <p:cNvPr id="2" name="矩形 1"/>
          <p:cNvSpPr/>
          <p:nvPr/>
        </p:nvSpPr>
        <p:spPr>
          <a:xfrm>
            <a:off x="0" y="118241"/>
            <a:ext cx="11282855" cy="369332"/>
          </a:xfrm>
          <a:prstGeom prst="rect">
            <a:avLst/>
          </a:prstGeom>
        </p:spPr>
        <p:txBody>
          <a:bodyPr wrap="square">
            <a:spAutoFit/>
          </a:bodyPr>
          <a:lstStyle/>
          <a:p>
            <a:r>
              <a:rPr lang="zh-CN" altLang="en-US" dirty="0"/>
              <a:t>I changed the code for denitrification, as shown below, changing the oxygen part</a:t>
            </a:r>
          </a:p>
        </p:txBody>
      </p:sp>
      <p:sp>
        <p:nvSpPr>
          <p:cNvPr id="8" name="矩形 7"/>
          <p:cNvSpPr/>
          <p:nvPr/>
        </p:nvSpPr>
        <p:spPr>
          <a:xfrm>
            <a:off x="8621111" y="4826675"/>
            <a:ext cx="3163614" cy="2031325"/>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Although we see a stronger nitrogen restriction in the proterozoic, this modification seems problematic. When O2 concentration is very low, denitrification is amplified too much</a:t>
            </a:r>
          </a:p>
        </p:txBody>
      </p:sp>
    </p:spTree>
    <p:extLst>
      <p:ext uri="{BB962C8B-B14F-4D97-AF65-F5344CB8AC3E}">
        <p14:creationId xmlns:p14="http://schemas.microsoft.com/office/powerpoint/2010/main" val="86432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91" y="306215"/>
            <a:ext cx="7155983" cy="2196123"/>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68485"/>
          <a:stretch/>
        </p:blipFill>
        <p:spPr>
          <a:xfrm>
            <a:off x="7910044" y="188838"/>
            <a:ext cx="3657600" cy="2240511"/>
          </a:xfrm>
          <a:prstGeom prst="rect">
            <a:avLst/>
          </a:prstGeom>
        </p:spPr>
      </p:pic>
      <p:sp>
        <p:nvSpPr>
          <p:cNvPr id="9" name="上箭头 8"/>
          <p:cNvSpPr/>
          <p:nvPr/>
        </p:nvSpPr>
        <p:spPr>
          <a:xfrm>
            <a:off x="5407572" y="1710558"/>
            <a:ext cx="149772" cy="17105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8682" y="3527010"/>
            <a:ext cx="7585841" cy="923330"/>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This is the result immediately following the previous slide, as expected, the denitrification flux is high, exceeding modern </a:t>
            </a:r>
            <a:r>
              <a:rPr lang="en-US" altLang="zh-CN" dirty="0" err="1" smtClean="0">
                <a:latin typeface="Times New Roman" panose="02020603050405020304" pitchFamily="18" charset="0"/>
                <a:cs typeface="Times New Roman" panose="02020603050405020304" pitchFamily="18" charset="0"/>
              </a:rPr>
              <a:t>oecan</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so I'm not sure if this is </a:t>
            </a:r>
            <a:r>
              <a:rPr lang="en-US" altLang="zh-CN" dirty="0" smtClean="0">
                <a:latin typeface="Times New Roman" panose="02020603050405020304" pitchFamily="18" charset="0"/>
                <a:cs typeface="Times New Roman" panose="02020603050405020304" pitchFamily="18" charset="0"/>
              </a:rPr>
              <a:t>reasonable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62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05" y="1053731"/>
            <a:ext cx="4633394" cy="5044829"/>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34654"/>
          <a:stretch/>
        </p:blipFill>
        <p:spPr>
          <a:xfrm>
            <a:off x="7457549" y="5005553"/>
            <a:ext cx="2805804" cy="1634387"/>
          </a:xfrm>
          <a:prstGeom prst="rect">
            <a:avLst/>
          </a:prstGeom>
        </p:spPr>
      </p:pic>
      <p:sp>
        <p:nvSpPr>
          <p:cNvPr id="7" name="矩形 6"/>
          <p:cNvSpPr/>
          <p:nvPr/>
        </p:nvSpPr>
        <p:spPr>
          <a:xfrm>
            <a:off x="5160579" y="104791"/>
            <a:ext cx="6096000" cy="2031325"/>
          </a:xfrm>
          <a:prstGeom prst="rect">
            <a:avLst/>
          </a:prstGeom>
        </p:spPr>
        <p:txBody>
          <a:bodyPr>
            <a:spAutoFit/>
          </a:bodyPr>
          <a:lstStyle/>
          <a:p>
            <a:r>
              <a:rPr lang="zh-CN" altLang="en-US" dirty="0">
                <a:latin typeface="Times New Roman" panose="02020603050405020304" pitchFamily="18" charset="0"/>
                <a:cs typeface="Times New Roman" panose="02020603050405020304" pitchFamily="18" charset="0"/>
              </a:rPr>
              <a:t>Personally, I think the current problem is that the results of NO3- are not very reasonable. An attempt was made to modify the denitrification function, but it was not quite correct either. Some nitrogen fluxes in the Precambrian ocean exceeded those in the modern ocean</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
        <p:nvSpPr>
          <p:cNvPr id="8" name="矩形 7"/>
          <p:cNvSpPr/>
          <p:nvPr/>
        </p:nvSpPr>
        <p:spPr>
          <a:xfrm>
            <a:off x="5097517" y="2206182"/>
            <a:ext cx="7094483" cy="286232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rPr>
              <a:t>Another idea is the formation of euxinia in the </a:t>
            </a:r>
            <a:r>
              <a:rPr lang="zh-CN" altLang="en-US" dirty="0" smtClean="0">
                <a:latin typeface="Times New Roman" panose="02020603050405020304" pitchFamily="18" charset="0"/>
                <a:cs typeface="Times New Roman" panose="02020603050405020304" pitchFamily="18" charset="0"/>
              </a:rPr>
              <a:t>Proterozoic </a:t>
            </a:r>
            <a:r>
              <a:rPr lang="en-US" altLang="zh-CN" dirty="0" smtClean="0">
                <a:latin typeface="Times New Roman" panose="02020603050405020304" pitchFamily="18" charset="0"/>
                <a:cs typeface="Times New Roman" panose="02020603050405020304" pitchFamily="18" charset="0"/>
              </a:rPr>
              <a:t>(unfortunately</a:t>
            </a:r>
            <a:r>
              <a:rPr lang="en-US" altLang="zh-CN" dirty="0">
                <a:latin typeface="Times New Roman" panose="02020603050405020304" pitchFamily="18" charset="0"/>
                <a:cs typeface="Times New Roman" panose="02020603050405020304" pitchFamily="18" charset="0"/>
              </a:rPr>
              <a:t>, there is no sulfur cycle in the </a:t>
            </a:r>
            <a:r>
              <a:rPr lang="en-US" altLang="zh-CN" dirty="0" smtClean="0">
                <a:latin typeface="Times New Roman" panose="02020603050405020304" pitchFamily="18" charset="0"/>
                <a:cs typeface="Times New Roman" panose="02020603050405020304" pitchFamily="18" charset="0"/>
              </a:rPr>
              <a:t>model)</a:t>
            </a:r>
            <a:r>
              <a:rPr lang="zh-CN" altLang="en-US" dirty="0" smtClean="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which removed the trace element Mo from seawater. As one of the key synthetic elements of nitrogenase, the change of Mo affects the rate of nitrogen fixation. Therefore, the rate of nitrogen fixation in the Proterozoic was not high, resulting in nitrogen limitation. In our results, nitrogen fixation in the proterozoic also exceeded that in the modern ocean, which is also a possible reason for the high level of NO3- in the Proterozoic. So, I don't know if this idea is useful to us, there's a lot of research on the concentration of trace element Mo that might help.</a:t>
            </a:r>
          </a:p>
        </p:txBody>
      </p:sp>
      <p:sp>
        <p:nvSpPr>
          <p:cNvPr id="9" name="左箭头 8"/>
          <p:cNvSpPr/>
          <p:nvPr/>
        </p:nvSpPr>
        <p:spPr>
          <a:xfrm>
            <a:off x="4729655" y="3626069"/>
            <a:ext cx="362607" cy="1418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69213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6240</TotalTime>
  <Words>868</Words>
  <Application>Microsoft Office PowerPoint</Application>
  <PresentationFormat>宽屏</PresentationFormat>
  <Paragraphs>29</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75</cp:revision>
  <dcterms:created xsi:type="dcterms:W3CDTF">2024-10-12T17:38:51Z</dcterms:created>
  <dcterms:modified xsi:type="dcterms:W3CDTF">2024-11-05T14:54:29Z</dcterms:modified>
</cp:coreProperties>
</file>