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6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9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A82F-33C9-4E45-95E2-7A0465FED579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2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338" y="294175"/>
            <a:ext cx="6046465" cy="5946411"/>
            <a:chOff x="0" y="833435"/>
            <a:chExt cx="6046465" cy="59464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13538"/>
              <a:ext cx="6046465" cy="396630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" y="833435"/>
              <a:ext cx="5102914" cy="162841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274112" y="0"/>
            <a:ext cx="4995673" cy="3857108"/>
            <a:chOff x="6383527" y="116688"/>
            <a:chExt cx="4995673" cy="385710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527" y="116688"/>
              <a:ext cx="4995673" cy="20572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90" y="2336878"/>
              <a:ext cx="4595447" cy="163691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5603629" y="3935666"/>
            <a:ext cx="6392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NH4_Nfix_P </a:t>
            </a:r>
            <a:r>
              <a:rPr lang="zh-CN" altLang="en-US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15 </a:t>
            </a:r>
            <a:r>
              <a:rPr lang="en-US" altLang="zh-CN" dirty="0" err="1" smtClean="0">
                <a:solidFill>
                  <a:srgbClr val="FF0000"/>
                </a:solidFill>
              </a:rPr>
              <a:t>Tg</a:t>
            </a:r>
            <a:r>
              <a:rPr lang="en-US" altLang="zh-CN" dirty="0" smtClean="0">
                <a:solidFill>
                  <a:srgbClr val="FF0000"/>
                </a:solidFill>
              </a:rPr>
              <a:t> N/</a:t>
            </a:r>
            <a:r>
              <a:rPr lang="en-US" altLang="zh-CN" dirty="0" err="1" smtClean="0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 14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1.07</a:t>
            </a:r>
            <a:r>
              <a:rPr lang="zh-CN" altLang="en-US" dirty="0" smtClean="0"/>
              <a:t>e</a:t>
            </a:r>
            <a:r>
              <a:rPr lang="zh-CN" altLang="en-US" dirty="0"/>
              <a:t>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NH4_Nfix_D </a:t>
            </a:r>
            <a:r>
              <a:rPr lang="zh-CN" altLang="en-US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0</a:t>
            </a:r>
            <a:r>
              <a:rPr lang="zh-CN" altLang="en-US" dirty="0"/>
              <a:t>.14e12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NH4_Nfix_S = </a:t>
            </a:r>
            <a:r>
              <a:rPr lang="en-US" altLang="zh-CN" dirty="0" smtClean="0">
                <a:solidFill>
                  <a:srgbClr val="FF0000"/>
                </a:solidFill>
              </a:rPr>
              <a:t>140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/>
              <a:t> =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10</a:t>
            </a:r>
            <a:r>
              <a:rPr lang="zh-CN" altLang="en-US" dirty="0"/>
              <a:t>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NO3_denit_P </a:t>
            </a:r>
            <a:r>
              <a:rPr lang="zh-CN" altLang="en-US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0</a:t>
            </a:r>
            <a:r>
              <a:rPr lang="zh-CN" altLang="en-US" dirty="0"/>
              <a:t>.29e12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NO3_denit_D = </a:t>
            </a:r>
            <a:r>
              <a:rPr lang="en-US" altLang="zh-CN" dirty="0" smtClean="0">
                <a:solidFill>
                  <a:srgbClr val="FF0000"/>
                </a:solidFill>
              </a:rPr>
              <a:t>100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7</a:t>
            </a:r>
            <a:r>
              <a:rPr lang="zh-CN" altLang="en-US" dirty="0"/>
              <a:t>.2e12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NO3_denit_S = </a:t>
            </a:r>
            <a:r>
              <a:rPr lang="en-US" altLang="zh-CN" dirty="0" smtClean="0">
                <a:solidFill>
                  <a:srgbClr val="FF0000"/>
                </a:solidFill>
              </a:rPr>
              <a:t>60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4</a:t>
            </a:r>
            <a:r>
              <a:rPr lang="zh-CN" altLang="en-US" dirty="0"/>
              <a:t>.28e12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NO3_denit_DP </a:t>
            </a:r>
            <a:r>
              <a:rPr lang="zh-CN" altLang="en-US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110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 smtClean="0"/>
              <a:t> </a:t>
            </a:r>
            <a:r>
              <a:rPr lang="zh-CN" altLang="en-US" dirty="0"/>
              <a:t>7.85e12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26" y="6330011"/>
            <a:ext cx="4900397" cy="5279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245969" y="6244492"/>
            <a:ext cx="1555262" cy="61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70585" y="633046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COPSE model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752492" y="6518031"/>
            <a:ext cx="3204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905261" y="3614616"/>
            <a:ext cx="2965939" cy="207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" y="343877"/>
            <a:ext cx="4850107" cy="1680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5" y="2102338"/>
            <a:ext cx="4697187" cy="27764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11" y="4469433"/>
            <a:ext cx="3832689" cy="2388567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10800000">
            <a:off x="1602153" y="4908061"/>
            <a:ext cx="296985" cy="64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5548924"/>
            <a:ext cx="603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Total continental shelf</a:t>
            </a:r>
            <a:r>
              <a:rPr lang="en-US" altLang="zh-CN" sz="1600" dirty="0"/>
              <a:t>, Consistent with Distal zone above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03" y="0"/>
            <a:ext cx="5155315" cy="433184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151815" y="2915138"/>
            <a:ext cx="1664676" cy="9925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91784" y="5080000"/>
            <a:ext cx="707293" cy="13676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6200000">
            <a:off x="10288955" y="4138246"/>
            <a:ext cx="296985" cy="64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433539" y="4685324"/>
            <a:ext cx="198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Consistent </a:t>
            </a:r>
            <a:r>
              <a:rPr lang="en-US" altLang="zh-CN" sz="1600" dirty="0"/>
              <a:t>with </a:t>
            </a:r>
            <a:r>
              <a:rPr lang="en-US" altLang="zh-CN" sz="1600" dirty="0" smtClean="0"/>
              <a:t>surface and deep ocean zone above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2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90937" y="3038057"/>
            <a:ext cx="5791115" cy="2784404"/>
            <a:chOff x="6111182" y="3514796"/>
            <a:chExt cx="5791115" cy="278440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182" y="3514796"/>
              <a:ext cx="5791115" cy="2784404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/>
          </p:nvGrpSpPr>
          <p:grpSpPr>
            <a:xfrm>
              <a:off x="7215552" y="3767016"/>
              <a:ext cx="2865318" cy="1750646"/>
              <a:chOff x="7215552" y="3767016"/>
              <a:chExt cx="2865318" cy="175064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215552" y="3767016"/>
                <a:ext cx="2842848" cy="3634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219460" y="4450862"/>
                <a:ext cx="2842848" cy="3634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238022" y="5154246"/>
                <a:ext cx="2842848" cy="3634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5970" y="367323"/>
            <a:ext cx="6167780" cy="6154616"/>
            <a:chOff x="562709" y="359507"/>
            <a:chExt cx="6167780" cy="61546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"/>
            <a:stretch/>
          </p:blipFill>
          <p:spPr>
            <a:xfrm>
              <a:off x="562709" y="359507"/>
              <a:ext cx="6167780" cy="615461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277815" y="785446"/>
              <a:ext cx="597877" cy="363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94523" y="1250458"/>
              <a:ext cx="703385" cy="3008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43584" y="1238738"/>
              <a:ext cx="689708" cy="363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41415" y="1606061"/>
              <a:ext cx="508000" cy="51972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92431" y="1656861"/>
              <a:ext cx="640861" cy="51972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下箭头 25"/>
          <p:cNvSpPr/>
          <p:nvPr/>
        </p:nvSpPr>
        <p:spPr>
          <a:xfrm rot="10800000">
            <a:off x="1539629" y="446298"/>
            <a:ext cx="242278" cy="5228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6776" y="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Consistent </a:t>
            </a:r>
            <a:r>
              <a:rPr lang="en-US" altLang="zh-CN" dirty="0" smtClean="0"/>
              <a:t>with data above 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113701" y="274490"/>
            <a:ext cx="5507776" cy="2978717"/>
            <a:chOff x="6027732" y="204151"/>
            <a:chExt cx="5507776" cy="2978717"/>
          </a:xfrm>
        </p:grpSpPr>
        <p:grpSp>
          <p:nvGrpSpPr>
            <p:cNvPr id="19" name="组合 18"/>
            <p:cNvGrpSpPr/>
            <p:nvPr/>
          </p:nvGrpSpPr>
          <p:grpSpPr>
            <a:xfrm>
              <a:off x="6039454" y="204151"/>
              <a:ext cx="3245177" cy="1279377"/>
              <a:chOff x="6367701" y="141627"/>
              <a:chExt cx="3245177" cy="127937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86194" y="141627"/>
                <a:ext cx="3066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PP_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_0</a:t>
                </a:r>
                <a:r>
                  <a:rPr lang="en-US" altLang="zh-CN" dirty="0" smtClean="0"/>
                  <a:t>_C</a:t>
                </a:r>
                <a:r>
                  <a:rPr lang="zh-CN" altLang="en-US" dirty="0" smtClean="0"/>
                  <a:t> = 3.975e13 </a:t>
                </a:r>
                <a:r>
                  <a:rPr lang="en-US" altLang="zh-CN" dirty="0" err="1" smtClean="0"/>
                  <a:t>mol</a:t>
                </a:r>
                <a:r>
                  <a:rPr lang="en-US" altLang="zh-CN" dirty="0" smtClean="0"/>
                  <a:t> y</a:t>
                </a:r>
                <a:r>
                  <a:rPr lang="en-US" altLang="zh-CN" baseline="30000" dirty="0" smtClean="0"/>
                  <a:t>-1</a:t>
                </a:r>
                <a:endParaRPr lang="zh-CN" altLang="en-US" baseline="300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67701" y="446427"/>
                <a:ext cx="29177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PP</a:t>
                </a:r>
                <a:r>
                  <a:rPr lang="zh-CN" altLang="en-US" dirty="0"/>
                  <a:t>_D_</a:t>
                </a:r>
                <a:r>
                  <a:rPr lang="zh-CN" altLang="en-US" dirty="0" smtClean="0"/>
                  <a:t>0</a:t>
                </a:r>
                <a:r>
                  <a:rPr lang="en-US" altLang="zh-CN" dirty="0"/>
                  <a:t> _C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= 5.6e</a:t>
                </a:r>
                <a:r>
                  <a:rPr lang="zh-CN" altLang="en-US" dirty="0" smtClean="0"/>
                  <a:t>14 </a:t>
                </a:r>
                <a:r>
                  <a:rPr lang="en-US" altLang="zh-CN" dirty="0" err="1"/>
                  <a:t>mol</a:t>
                </a:r>
                <a:r>
                  <a:rPr lang="en-US" altLang="zh-CN" dirty="0"/>
                  <a:t> y</a:t>
                </a:r>
                <a:r>
                  <a:rPr lang="en-US" altLang="zh-CN" baseline="30000" dirty="0"/>
                  <a:t>-1</a:t>
                </a:r>
                <a:endParaRPr lang="zh-CN" altLang="en-US" baseline="30000" dirty="0"/>
              </a:p>
              <a:p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69682" y="774673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PP_S_</a:t>
                </a:r>
                <a:r>
                  <a:rPr lang="zh-CN" altLang="en-US" dirty="0" smtClean="0"/>
                  <a:t>0</a:t>
                </a:r>
                <a:r>
                  <a:rPr lang="en-US" altLang="zh-CN" dirty="0"/>
                  <a:t> _C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= 3.8688e</a:t>
                </a:r>
                <a:r>
                  <a:rPr lang="zh-CN" altLang="en-US" dirty="0" smtClean="0"/>
                  <a:t>15 </a:t>
                </a:r>
                <a:r>
                  <a:rPr lang="en-US" altLang="zh-CN" dirty="0" err="1"/>
                  <a:t>mol</a:t>
                </a:r>
                <a:r>
                  <a:rPr lang="en-US" altLang="zh-CN" dirty="0"/>
                  <a:t> y</a:t>
                </a:r>
                <a:r>
                  <a:rPr lang="en-US" altLang="zh-CN" baseline="30000" dirty="0"/>
                  <a:t>-1</a:t>
                </a:r>
                <a:endParaRPr lang="zh-CN" altLang="en-US" baseline="30000" dirty="0"/>
              </a:p>
              <a:p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027732" y="1466336"/>
              <a:ext cx="4910697" cy="1279377"/>
              <a:chOff x="6367701" y="141627"/>
              <a:chExt cx="4910697" cy="127937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386194" y="141627"/>
                <a:ext cx="45512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PP</a:t>
                </a:r>
                <a:r>
                  <a:rPr lang="zh-CN" altLang="en-US" dirty="0" smtClean="0"/>
                  <a:t>_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_0</a:t>
                </a:r>
                <a:r>
                  <a:rPr lang="en-US" altLang="zh-CN" dirty="0" smtClean="0"/>
                  <a:t>_N</a:t>
                </a:r>
                <a:r>
                  <a:rPr lang="zh-CN" altLang="en-US" dirty="0" smtClean="0"/>
                  <a:t> = 3.975e13</a:t>
                </a:r>
                <a:r>
                  <a:rPr lang="en-US" altLang="zh-CN" dirty="0" smtClean="0"/>
                  <a:t>/6.6*14= 84.3 </a:t>
                </a:r>
                <a:r>
                  <a:rPr lang="en-US" altLang="zh-CN" dirty="0" err="1" smtClean="0"/>
                  <a:t>Tg</a:t>
                </a:r>
                <a:r>
                  <a:rPr lang="en-US" altLang="zh-CN" dirty="0" smtClean="0"/>
                  <a:t> N </a:t>
                </a:r>
                <a:r>
                  <a:rPr lang="en-US" altLang="zh-CN" dirty="0"/>
                  <a:t>y</a:t>
                </a:r>
                <a:r>
                  <a:rPr lang="en-US" altLang="zh-CN" baseline="30000" dirty="0"/>
                  <a:t>-1</a:t>
                </a:r>
                <a:endParaRPr lang="zh-CN" altLang="en-US" baseline="30000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367701" y="446427"/>
                <a:ext cx="46458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PP</a:t>
                </a:r>
                <a:r>
                  <a:rPr lang="zh-CN" altLang="en-US" dirty="0"/>
                  <a:t>_D_</a:t>
                </a:r>
                <a:r>
                  <a:rPr lang="zh-CN" altLang="en-US" dirty="0" smtClean="0"/>
                  <a:t>0</a:t>
                </a:r>
                <a:r>
                  <a:rPr lang="en-US" altLang="zh-CN" dirty="0"/>
                  <a:t> _N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= 5.6e</a:t>
                </a:r>
                <a:r>
                  <a:rPr lang="zh-CN" altLang="en-US" dirty="0" smtClean="0"/>
                  <a:t>14</a:t>
                </a:r>
                <a:r>
                  <a:rPr lang="en-US" altLang="zh-CN" dirty="0" smtClean="0"/>
                  <a:t>/6.6*14= 1178.9 </a:t>
                </a:r>
                <a:r>
                  <a:rPr lang="en-US" altLang="zh-CN" dirty="0" err="1" smtClean="0"/>
                  <a:t>Tg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N y</a:t>
                </a:r>
                <a:r>
                  <a:rPr lang="en-US" altLang="zh-CN" baseline="30000" dirty="0"/>
                  <a:t>-1</a:t>
                </a:r>
                <a:endParaRPr lang="zh-CN" altLang="en-US" baseline="30000" dirty="0"/>
              </a:p>
              <a:p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369682" y="774673"/>
                <a:ext cx="490871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PP_S_</a:t>
                </a:r>
                <a:r>
                  <a:rPr lang="zh-CN" altLang="en-US" dirty="0" smtClean="0"/>
                  <a:t>0</a:t>
                </a:r>
                <a:r>
                  <a:rPr lang="en-US" altLang="zh-CN" dirty="0"/>
                  <a:t> _N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= 3.8688e</a:t>
                </a:r>
                <a:r>
                  <a:rPr lang="zh-CN" altLang="en-US" dirty="0" smtClean="0"/>
                  <a:t>15</a:t>
                </a:r>
                <a:r>
                  <a:rPr lang="en-US" altLang="zh-CN" dirty="0" smtClean="0"/>
                  <a:t>/6.6*14=8206.5 </a:t>
                </a:r>
                <a:r>
                  <a:rPr lang="en-US" altLang="zh-CN" dirty="0" err="1" smtClean="0"/>
                  <a:t>Tg</a:t>
                </a:r>
                <a:r>
                  <a:rPr lang="en-US" altLang="zh-CN" dirty="0" smtClean="0"/>
                  <a:t> N </a:t>
                </a:r>
                <a:r>
                  <a:rPr lang="en-US" altLang="zh-CN" dirty="0"/>
                  <a:t>y</a:t>
                </a:r>
                <a:r>
                  <a:rPr lang="en-US" altLang="zh-CN" baseline="30000" dirty="0"/>
                  <a:t>-1</a:t>
                </a:r>
                <a:endParaRPr lang="zh-CN" altLang="en-US" baseline="30000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8596923" y="2813536"/>
              <a:ext cx="293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This is similar to the figure</a:t>
              </a:r>
              <a:endParaRPr lang="zh-CN" altLang="en-US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103816" y="0"/>
            <a:ext cx="160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 known.....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07724" y="1223107"/>
            <a:ext cx="160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Then.....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直角双向箭头 39"/>
          <p:cNvSpPr/>
          <p:nvPr/>
        </p:nvSpPr>
        <p:spPr>
          <a:xfrm>
            <a:off x="6119446" y="2485292"/>
            <a:ext cx="3798277" cy="2969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3522" y="5650525"/>
            <a:ext cx="982786" cy="164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99201" y="5934670"/>
            <a:ext cx="570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Therefore, the quantity of N can be directly deduced from the known primary production C and </a:t>
            </a:r>
            <a:r>
              <a:rPr lang="en-US" altLang="zh-CN" dirty="0" err="1"/>
              <a:t>remineralization</a:t>
            </a:r>
            <a:r>
              <a:rPr lang="en-US" altLang="zh-CN" dirty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90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10445" y="2285849"/>
            <a:ext cx="9783540" cy="3896269"/>
            <a:chOff x="1274568" y="1129172"/>
            <a:chExt cx="9783540" cy="38962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568" y="1129172"/>
              <a:ext cx="9783540" cy="38962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424353" y="3110523"/>
              <a:ext cx="9462478" cy="363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47" y="0"/>
            <a:ext cx="7413107" cy="21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5303" y="628281"/>
            <a:ext cx="4848902" cy="5139949"/>
            <a:chOff x="271857" y="1097205"/>
            <a:chExt cx="4848902" cy="51399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57" y="2902939"/>
              <a:ext cx="4848902" cy="333421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60" y="1097205"/>
              <a:ext cx="4420217" cy="17718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408614" y="549758"/>
            <a:ext cx="5259754" cy="4793527"/>
            <a:chOff x="6471138" y="956158"/>
            <a:chExt cx="5259754" cy="479352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530" y="956158"/>
              <a:ext cx="4696480" cy="18195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138" y="2951467"/>
              <a:ext cx="5259754" cy="279821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312615" y="5439506"/>
            <a:ext cx="3524739" cy="312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03446" y="109414"/>
            <a:ext cx="719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Then we found.....F-ratio=nitrate uptake / 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nitrate+ammonium+other</a:t>
            </a:r>
            <a:r>
              <a:rPr lang="en-US" altLang="zh-CN" sz="1600" dirty="0" smtClean="0">
                <a:solidFill>
                  <a:srgbClr val="FF0000"/>
                </a:solidFill>
              </a:rPr>
              <a:t> N) uptake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797538" y="5799014"/>
            <a:ext cx="296985" cy="36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528277" y="5779476"/>
            <a:ext cx="296985" cy="36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00554" y="6174153"/>
            <a:ext cx="10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≈</a:t>
            </a:r>
            <a:r>
              <a:rPr lang="en-US" altLang="zh-CN" dirty="0" smtClean="0"/>
              <a:t>2.43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09447" y="6178061"/>
            <a:ext cx="10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≈</a:t>
            </a:r>
            <a:r>
              <a:rPr lang="en-US" altLang="zh-CN" dirty="0" smtClean="0"/>
              <a:t>4.07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19384" y="6488668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F-ratio=0.37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10894646" y="5384799"/>
            <a:ext cx="296985" cy="36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43661" y="5836083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F-ratio</a:t>
            </a:r>
            <a:r>
              <a:rPr lang="zh-CN" altLang="en-US" dirty="0" smtClean="0"/>
              <a:t>≈</a:t>
            </a:r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58646" y="1039445"/>
            <a:ext cx="1328616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54093" y="1199662"/>
            <a:ext cx="1109784" cy="238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7614" y="11818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 known....</a:t>
            </a:r>
            <a:r>
              <a:rPr lang="zh-CN" altLang="en-US" dirty="0" smtClean="0">
                <a:solidFill>
                  <a:srgbClr val="FF0000"/>
                </a:solidFill>
              </a:rPr>
              <a:t>NH4_PP + NO3_PP = </a:t>
            </a:r>
            <a:r>
              <a:rPr lang="en-US" altLang="zh-CN" dirty="0" smtClean="0">
                <a:solidFill>
                  <a:srgbClr val="FF0000"/>
                </a:solidFill>
              </a:rPr>
              <a:t>N_PP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52092" y="777630"/>
            <a:ext cx="676031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50892" y="1016000"/>
            <a:ext cx="543170" cy="218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1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86283" y="867509"/>
            <a:ext cx="4979148" cy="3290734"/>
            <a:chOff x="5889299" y="1789724"/>
            <a:chExt cx="4979148" cy="32907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299" y="1789724"/>
              <a:ext cx="4979148" cy="329073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939691" y="4911968"/>
              <a:ext cx="2575171" cy="1641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4353" y="445607"/>
            <a:ext cx="3323432" cy="5731421"/>
            <a:chOff x="701491" y="140806"/>
            <a:chExt cx="3323432" cy="5731421"/>
          </a:xfrm>
        </p:grpSpPr>
        <p:grpSp>
          <p:nvGrpSpPr>
            <p:cNvPr id="10" name="组合 9"/>
            <p:cNvGrpSpPr/>
            <p:nvPr/>
          </p:nvGrpSpPr>
          <p:grpSpPr>
            <a:xfrm>
              <a:off x="883138" y="1423431"/>
              <a:ext cx="3141785" cy="4448796"/>
              <a:chOff x="711199" y="1564108"/>
              <a:chExt cx="3141785" cy="444879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723" y="1564108"/>
                <a:ext cx="3067478" cy="4448796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711199" y="2766643"/>
                <a:ext cx="3141785" cy="60178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76214" y="2055445"/>
                <a:ext cx="2575171" cy="1641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91" y="140806"/>
              <a:ext cx="3315618" cy="1279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14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935526" y="171938"/>
            <a:ext cx="4577709" cy="5795108"/>
            <a:chOff x="6990234" y="750276"/>
            <a:chExt cx="4577709" cy="57951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234" y="750276"/>
              <a:ext cx="4577709" cy="579510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994768" y="2879968"/>
              <a:ext cx="4392247" cy="3712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191262" y="4142153"/>
              <a:ext cx="1000369" cy="2266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7877" y="281354"/>
            <a:ext cx="4446485" cy="5736494"/>
            <a:chOff x="613508" y="539261"/>
            <a:chExt cx="4446485" cy="57364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06" y="1914768"/>
              <a:ext cx="4438287" cy="436098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13508" y="4794738"/>
              <a:ext cx="4216400" cy="6525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49" y="539261"/>
              <a:ext cx="4233634" cy="135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189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2024-06-11T19:08:15Z</dcterms:created>
  <dcterms:modified xsi:type="dcterms:W3CDTF">2024-07-18T09:22:17Z</dcterms:modified>
</cp:coreProperties>
</file>