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2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9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2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5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FBE9-A6BA-46B4-88CD-BF2B236ABF86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8B02-4FB3-4C62-BD8B-BF0284B2BE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2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46810"/>
              </p:ext>
            </p:extLst>
          </p:nvPr>
        </p:nvGraphicFramePr>
        <p:xfrm>
          <a:off x="8128001" y="310845"/>
          <a:ext cx="3823188" cy="2244789"/>
        </p:xfrm>
        <a:graphic>
          <a:graphicData uri="http://schemas.openxmlformats.org/drawingml/2006/table">
            <a:tbl>
              <a:tblPr/>
              <a:tblGrid>
                <a:gridCol w="1100401">
                  <a:extLst>
                    <a:ext uri="{9D8B030D-6E8A-4147-A177-3AD203B41FA5}">
                      <a16:colId xmlns:a16="http://schemas.microsoft.com/office/drawing/2014/main" val="2239758516"/>
                    </a:ext>
                  </a:extLst>
                </a:gridCol>
                <a:gridCol w="761816">
                  <a:extLst>
                    <a:ext uri="{9D8B030D-6E8A-4147-A177-3AD203B41FA5}">
                      <a16:colId xmlns:a16="http://schemas.microsoft.com/office/drawing/2014/main" val="1223318631"/>
                    </a:ext>
                  </a:extLst>
                </a:gridCol>
                <a:gridCol w="1199155">
                  <a:extLst>
                    <a:ext uri="{9D8B030D-6E8A-4147-A177-3AD203B41FA5}">
                      <a16:colId xmlns:a16="http://schemas.microsoft.com/office/drawing/2014/main" val="4217050298"/>
                    </a:ext>
                  </a:extLst>
                </a:gridCol>
                <a:gridCol w="761816">
                  <a:extLst>
                    <a:ext uri="{9D8B030D-6E8A-4147-A177-3AD203B41FA5}">
                      <a16:colId xmlns:a16="http://schemas.microsoft.com/office/drawing/2014/main" val="4063927664"/>
                    </a:ext>
                  </a:extLst>
                </a:gridCol>
              </a:tblGrid>
              <a:tr h="249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concentration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now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Before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65860"/>
                  </a:ext>
                </a:extLst>
              </a:tr>
              <a:tr h="2494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705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67769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17692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194156"/>
                  </a:ext>
                </a:extLst>
              </a:tr>
              <a:tr h="2494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NH4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77349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88045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17514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71333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27"/>
          <a:stretch/>
        </p:blipFill>
        <p:spPr>
          <a:xfrm>
            <a:off x="85970" y="1101661"/>
            <a:ext cx="3191320" cy="23371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15" y="1180122"/>
            <a:ext cx="2091969" cy="25779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0" y="3782647"/>
            <a:ext cx="2446315" cy="28721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22" y="4301839"/>
            <a:ext cx="3248478" cy="233395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95387" y="1164493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52277" y="1152772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862" y="3892064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46769" y="4079634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784" y="508949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Nitrate concentration data in the literature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45203"/>
              </p:ext>
            </p:extLst>
          </p:nvPr>
        </p:nvGraphicFramePr>
        <p:xfrm>
          <a:off x="8213970" y="138907"/>
          <a:ext cx="3823188" cy="2244789"/>
        </p:xfrm>
        <a:graphic>
          <a:graphicData uri="http://schemas.openxmlformats.org/drawingml/2006/table">
            <a:tbl>
              <a:tblPr/>
              <a:tblGrid>
                <a:gridCol w="1100401">
                  <a:extLst>
                    <a:ext uri="{9D8B030D-6E8A-4147-A177-3AD203B41FA5}">
                      <a16:colId xmlns:a16="http://schemas.microsoft.com/office/drawing/2014/main" val="2239758516"/>
                    </a:ext>
                  </a:extLst>
                </a:gridCol>
                <a:gridCol w="761816">
                  <a:extLst>
                    <a:ext uri="{9D8B030D-6E8A-4147-A177-3AD203B41FA5}">
                      <a16:colId xmlns:a16="http://schemas.microsoft.com/office/drawing/2014/main" val="1223318631"/>
                    </a:ext>
                  </a:extLst>
                </a:gridCol>
                <a:gridCol w="1199155">
                  <a:extLst>
                    <a:ext uri="{9D8B030D-6E8A-4147-A177-3AD203B41FA5}">
                      <a16:colId xmlns:a16="http://schemas.microsoft.com/office/drawing/2014/main" val="4217050298"/>
                    </a:ext>
                  </a:extLst>
                </a:gridCol>
                <a:gridCol w="761816">
                  <a:extLst>
                    <a:ext uri="{9D8B030D-6E8A-4147-A177-3AD203B41FA5}">
                      <a16:colId xmlns:a16="http://schemas.microsoft.com/office/drawing/2014/main" val="4063927664"/>
                    </a:ext>
                  </a:extLst>
                </a:gridCol>
              </a:tblGrid>
              <a:tr h="2494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concentration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now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Before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165860"/>
                  </a:ext>
                </a:extLst>
              </a:tr>
              <a:tr h="2494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NO3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705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467769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817692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194156"/>
                  </a:ext>
                </a:extLst>
              </a:tr>
              <a:tr h="2494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NH4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777349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88045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17514"/>
                  </a:ext>
                </a:extLst>
              </a:tr>
              <a:tr h="2494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7133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5415" y="243226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NH4 </a:t>
            </a:r>
            <a:r>
              <a:rPr lang="en-US" altLang="zh-CN" dirty="0">
                <a:solidFill>
                  <a:srgbClr val="FF0000"/>
                </a:solidFill>
              </a:rPr>
              <a:t>concentration data in the literature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9"/>
          <a:stretch/>
        </p:blipFill>
        <p:spPr>
          <a:xfrm>
            <a:off x="326925" y="625230"/>
            <a:ext cx="3191320" cy="21456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45" y="226645"/>
            <a:ext cx="2481736" cy="27822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858" y="3564284"/>
            <a:ext cx="3758190" cy="2741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58" y="3485661"/>
            <a:ext cx="2348018" cy="30757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2618" y="656493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57080" y="511908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5" y="3551685"/>
            <a:ext cx="4450796" cy="28334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149232" y="3305910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2094" y="3239480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3"/>
          <p:cNvSpPr txBox="1"/>
          <p:nvPr/>
        </p:nvSpPr>
        <p:spPr>
          <a:xfrm>
            <a:off x="10199077" y="3228704"/>
            <a:ext cx="25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11408"/>
              </p:ext>
            </p:extLst>
          </p:nvPr>
        </p:nvGraphicFramePr>
        <p:xfrm>
          <a:off x="1721338" y="981563"/>
          <a:ext cx="4279900" cy="2714625"/>
        </p:xfrm>
        <a:graphic>
          <a:graphicData uri="http://schemas.openxmlformats.org/drawingml/2006/table">
            <a:tbl>
              <a:tblPr/>
              <a:tblGrid>
                <a:gridCol w="1192915">
                  <a:extLst>
                    <a:ext uri="{9D8B030D-6E8A-4147-A177-3AD203B41FA5}">
                      <a16:colId xmlns:a16="http://schemas.microsoft.com/office/drawing/2014/main" val="3096597490"/>
                    </a:ext>
                  </a:extLst>
                </a:gridCol>
                <a:gridCol w="1056491">
                  <a:extLst>
                    <a:ext uri="{9D8B030D-6E8A-4147-A177-3AD203B41FA5}">
                      <a16:colId xmlns:a16="http://schemas.microsoft.com/office/drawing/2014/main" val="2440380999"/>
                    </a:ext>
                  </a:extLst>
                </a:gridCol>
                <a:gridCol w="1078700">
                  <a:extLst>
                    <a:ext uri="{9D8B030D-6E8A-4147-A177-3AD203B41FA5}">
                      <a16:colId xmlns:a16="http://schemas.microsoft.com/office/drawing/2014/main" val="231582789"/>
                    </a:ext>
                  </a:extLst>
                </a:gridCol>
                <a:gridCol w="951794">
                  <a:extLst>
                    <a:ext uri="{9D8B030D-6E8A-4147-A177-3AD203B41FA5}">
                      <a16:colId xmlns:a16="http://schemas.microsoft.com/office/drawing/2014/main" val="299519205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Our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Other study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064548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Nitrogen fixation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9E+11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2118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1.07E+12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47867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1E+13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697594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Nitrification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1.11E+12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13985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1.51E+13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17009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4.1E+14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58469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8.1E+13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49925"/>
                  </a:ext>
                </a:extLst>
              </a:tr>
              <a:tr h="1809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Denitrification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1.1E+12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488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6.1E+12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ca. 7.14E12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04210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5.2E+12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ca. 4.64E12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92827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DP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7.941E+12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ca. 7.78E12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148739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primary production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6.73744E+14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5.64-6.28E14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217276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mineralization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6.73744E+14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B0F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75-97%TPP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434895"/>
                  </a:ext>
                </a:extLst>
              </a:tr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Total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4.70E+16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7186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731" y="513990"/>
            <a:ext cx="4562023" cy="34158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6964" y="438611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Key process parameter</a:t>
            </a:r>
          </a:p>
        </p:txBody>
      </p:sp>
    </p:spTree>
    <p:extLst>
      <p:ext uri="{BB962C8B-B14F-4D97-AF65-F5344CB8AC3E}">
        <p14:creationId xmlns:p14="http://schemas.microsoft.com/office/powerpoint/2010/main" val="30151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0338" y="294175"/>
            <a:ext cx="6046465" cy="5946411"/>
            <a:chOff x="0" y="833435"/>
            <a:chExt cx="6046465" cy="594641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13538"/>
              <a:ext cx="6046465" cy="396630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18" y="833435"/>
              <a:ext cx="5102914" cy="162841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6313189" y="476737"/>
            <a:ext cx="4995673" cy="2700432"/>
            <a:chOff x="6383527" y="1273364"/>
            <a:chExt cx="4995673" cy="270043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23"/>
            <a:stretch/>
          </p:blipFill>
          <p:spPr>
            <a:xfrm>
              <a:off x="6383527" y="1273364"/>
              <a:ext cx="4995673" cy="90061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90" y="2336878"/>
              <a:ext cx="4595447" cy="1636918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5689598" y="3490189"/>
            <a:ext cx="6392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NH4_Nfix_P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15 </a:t>
            </a:r>
            <a:r>
              <a:rPr lang="en-US" altLang="zh-CN" dirty="0" err="1" smtClean="0">
                <a:solidFill>
                  <a:srgbClr val="FF0000"/>
                </a:solidFill>
              </a:rPr>
              <a:t>Tg</a:t>
            </a:r>
            <a:r>
              <a:rPr lang="en-US" altLang="zh-CN" dirty="0" smtClean="0">
                <a:solidFill>
                  <a:srgbClr val="FF0000"/>
                </a:solidFill>
              </a:rPr>
              <a:t> N/</a:t>
            </a:r>
            <a:r>
              <a:rPr lang="en-US" altLang="zh-CN" dirty="0" err="1" smtClean="0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/ 14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1.07</a:t>
            </a:r>
            <a:r>
              <a:rPr lang="zh-CN" altLang="en-US" dirty="0" smtClean="0"/>
              <a:t>e</a:t>
            </a:r>
            <a:r>
              <a:rPr lang="zh-CN" altLang="en-US" dirty="0"/>
              <a:t>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NH4_Nfix_D </a:t>
            </a:r>
            <a:r>
              <a:rPr lang="zh-CN" altLang="en-US" dirty="0" smtClean="0"/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2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.14e12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NH4_Nfix_S = </a:t>
            </a:r>
            <a:r>
              <a:rPr lang="en-US" altLang="zh-CN" dirty="0" smtClean="0">
                <a:solidFill>
                  <a:srgbClr val="FF0000"/>
                </a:solidFill>
              </a:rPr>
              <a:t>140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en-US" altLang="zh-CN" dirty="0"/>
              <a:t> =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10</a:t>
            </a:r>
            <a:r>
              <a:rPr lang="zh-CN" altLang="en-US" dirty="0"/>
              <a:t>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NO3_denit_P </a:t>
            </a:r>
            <a:r>
              <a:rPr lang="zh-CN" altLang="en-US" dirty="0" smtClean="0"/>
              <a:t>= </a:t>
            </a:r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0</a:t>
            </a:r>
            <a:r>
              <a:rPr lang="zh-CN" altLang="en-US" dirty="0"/>
              <a:t>.29e12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 = </a:t>
            </a:r>
            <a:r>
              <a:rPr lang="en-US" altLang="zh-CN" dirty="0" smtClean="0">
                <a:solidFill>
                  <a:srgbClr val="FF0000"/>
                </a:solidFill>
              </a:rPr>
              <a:t>100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7</a:t>
            </a:r>
            <a:r>
              <a:rPr lang="zh-CN" altLang="en-US" dirty="0"/>
              <a:t>.2e12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NO3_denit_S = </a:t>
            </a:r>
            <a:r>
              <a:rPr lang="en-US" altLang="zh-CN" dirty="0" smtClean="0">
                <a:solidFill>
                  <a:srgbClr val="FF0000"/>
                </a:solidFill>
              </a:rPr>
              <a:t>60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zh-CN" altLang="en-US" dirty="0" smtClean="0"/>
              <a:t>4</a:t>
            </a:r>
            <a:r>
              <a:rPr lang="zh-CN" altLang="en-US" dirty="0"/>
              <a:t>.28e12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  <a:p>
            <a:r>
              <a:rPr lang="zh-CN" altLang="en-US" dirty="0"/>
              <a:t>	NO3_denit_DP </a:t>
            </a:r>
            <a:r>
              <a:rPr lang="zh-CN" altLang="en-US" dirty="0" smtClean="0"/>
              <a:t>=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110 </a:t>
            </a:r>
            <a:r>
              <a:rPr lang="en-US" altLang="zh-CN" dirty="0" err="1">
                <a:solidFill>
                  <a:srgbClr val="FF0000"/>
                </a:solidFill>
              </a:rPr>
              <a:t>Tg</a:t>
            </a:r>
            <a:r>
              <a:rPr lang="en-US" altLang="zh-CN" dirty="0">
                <a:solidFill>
                  <a:srgbClr val="FF0000"/>
                </a:solidFill>
              </a:rPr>
              <a:t> N/</a:t>
            </a:r>
            <a:r>
              <a:rPr lang="en-US" altLang="zh-CN" dirty="0" err="1">
                <a:solidFill>
                  <a:srgbClr val="FF0000"/>
                </a:solidFill>
              </a:rPr>
              <a:t>yr</a:t>
            </a:r>
            <a:r>
              <a:rPr lang="en-US" altLang="zh-CN" dirty="0">
                <a:solidFill>
                  <a:srgbClr val="FF0000"/>
                </a:solidFill>
              </a:rPr>
              <a:t> / 14</a:t>
            </a:r>
            <a:r>
              <a:rPr lang="en-US" altLang="zh-CN" dirty="0"/>
              <a:t>=</a:t>
            </a:r>
            <a:r>
              <a:rPr lang="zh-CN" altLang="en-US" dirty="0" smtClean="0"/>
              <a:t> </a:t>
            </a:r>
            <a:r>
              <a:rPr lang="zh-CN" altLang="en-US" dirty="0"/>
              <a:t>7.85e12 mol N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yr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44338" y="2926862"/>
            <a:ext cx="2965939" cy="207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110445" y="2285849"/>
            <a:ext cx="9783540" cy="3896269"/>
            <a:chOff x="1274568" y="1129172"/>
            <a:chExt cx="9783540" cy="389626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568" y="1129172"/>
              <a:ext cx="9783540" cy="38962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424353" y="3110523"/>
              <a:ext cx="9462478" cy="363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447" y="0"/>
            <a:ext cx="7413107" cy="21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7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141</Words>
  <Application>Microsoft Office PowerPoint</Application>
  <PresentationFormat>宽屏</PresentationFormat>
  <Paragraphs>129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2024-09-02T14:22:33Z</dcterms:created>
  <dcterms:modified xsi:type="dcterms:W3CDTF">2024-09-06T12:47:57Z</dcterms:modified>
</cp:coreProperties>
</file>