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9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8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C315-DD96-4259-9532-EACCAC3DE341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D841-A979-4838-9311-D574BF648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5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1" y="788235"/>
            <a:ext cx="7022764" cy="21585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9854" y="3253299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Big mistake</a:t>
            </a:r>
            <a:r>
              <a:rPr lang="en-US" altLang="zh-CN" dirty="0" smtClean="0">
                <a:solidFill>
                  <a:srgbClr val="FF0000"/>
                </a:solidFill>
              </a:rPr>
              <a:t>....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2357717" y="2931460"/>
            <a:ext cx="242047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6" y="4646877"/>
            <a:ext cx="8213211" cy="7788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0448" y="413482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This is the phosphorus primary productio</a:t>
            </a:r>
            <a:r>
              <a:rPr lang="en-US" altLang="zh-CN" dirty="0" smtClean="0"/>
              <a:t>n</a:t>
            </a:r>
            <a:r>
              <a:rPr lang="zh-CN" altLang="en-US" dirty="0" smtClean="0"/>
              <a:t>...</a:t>
            </a:r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2368981" y="3646107"/>
            <a:ext cx="242047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9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416" y="125047"/>
            <a:ext cx="1154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</a:t>
            </a:r>
            <a:r>
              <a:rPr lang="en-US" altLang="zh-CN" dirty="0"/>
              <a:t>the study of the geological record, it is found that the </a:t>
            </a:r>
            <a:r>
              <a:rPr lang="en-US" altLang="zh-CN" dirty="0" smtClean="0"/>
              <a:t>P </a:t>
            </a:r>
            <a:r>
              <a:rPr lang="en-US" altLang="zh-CN" dirty="0"/>
              <a:t>limit or </a:t>
            </a:r>
            <a:r>
              <a:rPr lang="en-US" altLang="zh-CN" dirty="0" smtClean="0"/>
              <a:t>N </a:t>
            </a:r>
            <a:r>
              <a:rPr lang="en-US" altLang="zh-CN" dirty="0"/>
              <a:t>limit in the </a:t>
            </a:r>
            <a:r>
              <a:rPr lang="en-US" altLang="zh-CN" dirty="0" err="1"/>
              <a:t>proterozoic</a:t>
            </a:r>
            <a:r>
              <a:rPr lang="en-US" altLang="zh-CN" dirty="0"/>
              <a:t> is very controversial.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P limitation </a:t>
            </a:r>
            <a:r>
              <a:rPr lang="en-US" altLang="zh-CN" dirty="0"/>
              <a:t>idea is that deep ocean water is </a:t>
            </a:r>
            <a:r>
              <a:rPr lang="en-US" altLang="zh-CN" dirty="0"/>
              <a:t>ferruginous</a:t>
            </a:r>
            <a:r>
              <a:rPr lang="en-US" altLang="zh-CN" dirty="0" smtClean="0"/>
              <a:t> </a:t>
            </a:r>
            <a:r>
              <a:rPr lang="en-US" altLang="zh-CN" dirty="0"/>
              <a:t>and so still removes most of the </a:t>
            </a:r>
            <a:r>
              <a:rPr lang="en-US" altLang="zh-CN" dirty="0" smtClean="0"/>
              <a:t>P </a:t>
            </a:r>
            <a:r>
              <a:rPr lang="en-US" altLang="zh-CN" dirty="0"/>
              <a:t>from the water column.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N </a:t>
            </a:r>
            <a:r>
              <a:rPr lang="en-US" altLang="zh-CN" dirty="0"/>
              <a:t>limitation idea </a:t>
            </a:r>
            <a:r>
              <a:rPr lang="en-US" altLang="zh-CN" dirty="0" smtClean="0"/>
              <a:t>is </a:t>
            </a:r>
            <a:r>
              <a:rPr lang="en-US" altLang="zh-CN" dirty="0"/>
              <a:t>that </a:t>
            </a:r>
            <a:r>
              <a:rPr lang="en-US" altLang="zh-CN" dirty="0" smtClean="0"/>
              <a:t>the first </a:t>
            </a:r>
            <a:r>
              <a:rPr lang="en-US" altLang="zh-CN" dirty="0"/>
              <a:t>eukaryotic record appeared at 1.6Ga and did not flourish until after </a:t>
            </a:r>
            <a:r>
              <a:rPr lang="en-US" altLang="zh-CN" dirty="0" smtClean="0"/>
              <a:t>0.8Ga (NOE). </a:t>
            </a:r>
            <a:r>
              <a:rPr lang="en-US" altLang="zh-CN" dirty="0" smtClean="0"/>
              <a:t>Many </a:t>
            </a:r>
            <a:r>
              <a:rPr lang="en-US" altLang="zh-CN" dirty="0"/>
              <a:t>views suggest that this is due to NO3- limitation, since eukaryotes primarily assimilate NO3- rather than NH4+. </a:t>
            </a:r>
            <a:r>
              <a:rPr lang="en-US" altLang="zh-CN" dirty="0" smtClean="0"/>
              <a:t>In the same time, there </a:t>
            </a:r>
            <a:r>
              <a:rPr lang="en-US" altLang="zh-CN" dirty="0"/>
              <a:t>are also many studies that show an increase in NO3- availability around 0.8Ga, however, our results do not find this, and the deep sea and surface NO3- are somewhat high in the Proterozoic period.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54" y="2435877"/>
            <a:ext cx="8339015" cy="43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1" y="422031"/>
            <a:ext cx="9914421" cy="36475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2185" y="1453662"/>
            <a:ext cx="3243384" cy="1781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1169" y="4212492"/>
            <a:ext cx="392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model results do not seem to replicate this </a:t>
            </a:r>
            <a:r>
              <a:rPr lang="en-US" altLang="zh-CN" dirty="0" smtClean="0"/>
              <a:t>scenario, the </a:t>
            </a:r>
            <a:r>
              <a:rPr lang="en-US" altLang="zh-CN" dirty="0"/>
              <a:t>triggering mechanism may be related to the formation of </a:t>
            </a:r>
            <a:r>
              <a:rPr lang="en-US" altLang="zh-CN" dirty="0" err="1" smtClean="0"/>
              <a:t>euxinia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上箭头 8"/>
          <p:cNvSpPr/>
          <p:nvPr/>
        </p:nvSpPr>
        <p:spPr>
          <a:xfrm>
            <a:off x="6158524" y="3243384"/>
            <a:ext cx="518737" cy="1047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8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7108" y="867508"/>
            <a:ext cx="6236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怎么用这个模型，首先看别人怎么用的，例如</a:t>
            </a:r>
            <a:r>
              <a:rPr lang="en-US" altLang="zh-CN" dirty="0" smtClean="0"/>
              <a:t>CP</a:t>
            </a:r>
            <a:r>
              <a:rPr lang="zh-CN" altLang="en-US" dirty="0" smtClean="0"/>
              <a:t>比（证明</a:t>
            </a:r>
            <a:r>
              <a:rPr lang="en-US" altLang="zh-CN" dirty="0" smtClean="0"/>
              <a:t>CP</a:t>
            </a:r>
            <a:r>
              <a:rPr lang="zh-CN" altLang="en-US" dirty="0" smtClean="0"/>
              <a:t>比很高时，才能触发</a:t>
            </a:r>
            <a:r>
              <a:rPr lang="en-US" altLang="zh-CN" dirty="0" smtClean="0"/>
              <a:t>GOE</a:t>
            </a:r>
            <a:r>
              <a:rPr lang="zh-CN" altLang="en-US" dirty="0" smtClean="0"/>
              <a:t>），以及别人加了铁循环发现了什么，还有其它应用？然后想不同的氮循环能怎么用，氮循环的复杂性，和铁磷的关系，最后是怎么跟热泉能结合。</a:t>
            </a:r>
            <a:r>
              <a:rPr lang="en-US" altLang="zh-CN" dirty="0" smtClean="0"/>
              <a:t>Sean </a:t>
            </a:r>
            <a:r>
              <a:rPr lang="zh-CN" altLang="en-US" dirty="0" smtClean="0"/>
              <a:t>那个模型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看看有没有</a:t>
            </a:r>
            <a:r>
              <a:rPr lang="en-US" altLang="zh-CN" dirty="0" err="1" smtClean="0"/>
              <a:t>bif</a:t>
            </a:r>
            <a:r>
              <a:rPr lang="zh-CN" altLang="en-US" dirty="0" smtClean="0"/>
              <a:t>沉积速率的文章，有没有模型能涉及，再就是</a:t>
            </a:r>
            <a:r>
              <a:rPr lang="en-US" altLang="zh-CN" dirty="0" err="1" smtClean="0"/>
              <a:t>sean</a:t>
            </a:r>
            <a:r>
              <a:rPr lang="zh-CN" altLang="en-US" dirty="0" smtClean="0"/>
              <a:t>那篇文章的方法。全部结束后，思考自己的模型改动，问题，重新组织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7" y="4770396"/>
            <a:ext cx="6036837" cy="192261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9884"/>
              </p:ext>
            </p:extLst>
          </p:nvPr>
        </p:nvGraphicFramePr>
        <p:xfrm>
          <a:off x="7482541" y="920445"/>
          <a:ext cx="3839881" cy="2943342"/>
        </p:xfrm>
        <a:graphic>
          <a:graphicData uri="http://schemas.openxmlformats.org/drawingml/2006/table">
            <a:tbl>
              <a:tblPr/>
              <a:tblGrid>
                <a:gridCol w="1380234">
                  <a:extLst>
                    <a:ext uri="{9D8B030D-6E8A-4147-A177-3AD203B41FA5}">
                      <a16:colId xmlns:a16="http://schemas.microsoft.com/office/drawing/2014/main" val="2239758516"/>
                    </a:ext>
                  </a:extLst>
                </a:gridCol>
                <a:gridCol w="955546">
                  <a:extLst>
                    <a:ext uri="{9D8B030D-6E8A-4147-A177-3AD203B41FA5}">
                      <a16:colId xmlns:a16="http://schemas.microsoft.com/office/drawing/2014/main" val="1223318631"/>
                    </a:ext>
                  </a:extLst>
                </a:gridCol>
                <a:gridCol w="1504101">
                  <a:extLst>
                    <a:ext uri="{9D8B030D-6E8A-4147-A177-3AD203B41FA5}">
                      <a16:colId xmlns:a16="http://schemas.microsoft.com/office/drawing/2014/main" val="4217050298"/>
                    </a:ext>
                  </a:extLst>
                </a:gridCol>
              </a:tblGrid>
              <a:tr h="32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concentration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now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65860"/>
                  </a:ext>
                </a:extLst>
              </a:tr>
              <a:tr h="3270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NO3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705"/>
                  </a:ext>
                </a:extLst>
              </a:tr>
              <a:tr h="3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15.3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67769"/>
                  </a:ext>
                </a:extLst>
              </a:tr>
              <a:tr h="3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817692"/>
                  </a:ext>
                </a:extLst>
              </a:tr>
              <a:tr h="3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194156"/>
                  </a:ext>
                </a:extLst>
              </a:tr>
              <a:tr h="3270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PO4-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77349"/>
                  </a:ext>
                </a:extLst>
              </a:tr>
              <a:tr h="3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88045"/>
                  </a:ext>
                </a:extLst>
              </a:tr>
              <a:tr h="3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17514"/>
                  </a:ext>
                </a:extLst>
              </a:tr>
              <a:tr h="3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7133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656181" y="4076309"/>
            <a:ext cx="5606157" cy="93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modern </a:t>
            </a:r>
            <a:r>
              <a:rPr lang="en-US" altLang="zh-CN" dirty="0" smtClean="0"/>
              <a:t>ocean</a:t>
            </a:r>
            <a:r>
              <a:rPr lang="zh-CN" altLang="en-US" dirty="0" smtClean="0"/>
              <a:t> is aerobic, nitrogen loss is fast, but there is no iron oxidation,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phosphorus precipitation is slow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0" y="937846"/>
            <a:ext cx="5675044" cy="36341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1" y="171939"/>
            <a:ext cx="4372585" cy="6954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2277" y="3188677"/>
            <a:ext cx="1336431" cy="21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738" y="2575169"/>
            <a:ext cx="1336431" cy="21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0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5367" y="2918725"/>
            <a:ext cx="7628965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Why are they still high, especially in the surface and deep oceans？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1" y="4464024"/>
            <a:ext cx="3276845" cy="20391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0" y="282499"/>
            <a:ext cx="11121292" cy="2218606"/>
          </a:xfrm>
          <a:prstGeom prst="rect">
            <a:avLst/>
          </a:prstGeom>
        </p:spPr>
      </p:pic>
      <p:sp>
        <p:nvSpPr>
          <p:cNvPr id="9" name="上箭头 8"/>
          <p:cNvSpPr/>
          <p:nvPr/>
        </p:nvSpPr>
        <p:spPr>
          <a:xfrm>
            <a:off x="1727428" y="1180125"/>
            <a:ext cx="125507" cy="1667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4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9" y="187569"/>
            <a:ext cx="10007797" cy="61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5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2" y="568550"/>
            <a:ext cx="11050542" cy="2152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964" y="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That could be the reason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" y="3109989"/>
            <a:ext cx="9402487" cy="29150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93576" y="645459"/>
            <a:ext cx="3119718" cy="376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1506" y="1201271"/>
            <a:ext cx="3119718" cy="376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72235" y="3617259"/>
            <a:ext cx="2061883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81200" y="4379259"/>
            <a:ext cx="2061882" cy="273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0" y="4299526"/>
            <a:ext cx="3153965" cy="20387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" y="192004"/>
            <a:ext cx="11379200" cy="2293092"/>
          </a:xfrm>
          <a:prstGeom prst="rect">
            <a:avLst/>
          </a:prstGeom>
        </p:spPr>
      </p:pic>
      <p:sp>
        <p:nvSpPr>
          <p:cNvPr id="17" name="上箭头 16"/>
          <p:cNvSpPr/>
          <p:nvPr/>
        </p:nvSpPr>
        <p:spPr>
          <a:xfrm>
            <a:off x="1594109" y="1125989"/>
            <a:ext cx="140906" cy="2211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9206292" y="1258851"/>
            <a:ext cx="125507" cy="1667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5748100" y="1424641"/>
            <a:ext cx="101830" cy="1742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4892" y="3332481"/>
            <a:ext cx="7690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Nitrogen fixation leads to higher concentration of </a:t>
            </a:r>
            <a:r>
              <a:rPr lang="en-US" altLang="zh-CN" dirty="0" smtClean="0"/>
              <a:t>NO3 </a:t>
            </a:r>
            <a:r>
              <a:rPr lang="zh-CN" altLang="en-US" dirty="0" smtClean="0"/>
              <a:t>in distal </a:t>
            </a:r>
            <a:r>
              <a:rPr lang="en-US" altLang="zh-CN" dirty="0" smtClean="0"/>
              <a:t>area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52092" y="5704450"/>
            <a:ext cx="7690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Nitrogen restriction occurs, with lower primary production and less </a:t>
            </a:r>
            <a:r>
              <a:rPr lang="en-US" altLang="zh-CN" dirty="0" smtClean="0"/>
              <a:t>anoxic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95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8" y="195860"/>
            <a:ext cx="10388495" cy="63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5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9" y="510987"/>
            <a:ext cx="9083989" cy="5342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2682" y="1385047"/>
            <a:ext cx="8130989" cy="605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4753" y="4666129"/>
            <a:ext cx="8130989" cy="605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3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-78154"/>
            <a:ext cx="11707446" cy="2378422"/>
          </a:xfrm>
          <a:prstGeom prst="rect">
            <a:avLst/>
          </a:prstGeom>
        </p:spPr>
      </p:pic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" y="2317994"/>
            <a:ext cx="7146063" cy="4351338"/>
          </a:xfrm>
        </p:spPr>
      </p:pic>
    </p:spTree>
    <p:extLst>
      <p:ext uri="{BB962C8B-B14F-4D97-AF65-F5344CB8AC3E}">
        <p14:creationId xmlns:p14="http://schemas.microsoft.com/office/powerpoint/2010/main" val="4236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362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2024-10-12T17:38:51Z</dcterms:created>
  <dcterms:modified xsi:type="dcterms:W3CDTF">2024-10-25T08:44:07Z</dcterms:modified>
</cp:coreProperties>
</file>