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0" r:id="rId4"/>
    <p:sldId id="258" r:id="rId5"/>
    <p:sldId id="259" r:id="rId6"/>
    <p:sldId id="267" r:id="rId7"/>
    <p:sldId id="266"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A1304-D442-4115-AA03-949650ADDE39}" type="datetimeFigureOut">
              <a:rPr lang="en-US" smtClean="0"/>
              <a:t>03-Dec-22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1ADA0-C067-4B02-A349-F64C177F595E}" type="slidenum">
              <a:rPr lang="en-US" smtClean="0"/>
              <a:t>‹#›</a:t>
            </a:fld>
            <a:endParaRPr lang="en-US"/>
          </a:p>
        </p:txBody>
      </p:sp>
    </p:spTree>
    <p:extLst>
      <p:ext uri="{BB962C8B-B14F-4D97-AF65-F5344CB8AC3E}">
        <p14:creationId xmlns:p14="http://schemas.microsoft.com/office/powerpoint/2010/main" val="161084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10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03-Dec-22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mdata.org/dataset/health-outcom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humdata.org/organization/undp-human-development-reports-offi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881" y="360608"/>
            <a:ext cx="11513713" cy="1107584"/>
          </a:xfrm>
        </p:spPr>
        <p:txBody>
          <a:bodyPr>
            <a:normAutofit fontScale="90000"/>
          </a:bodyPr>
          <a:lstStyle/>
          <a:p>
            <a:r>
              <a:rPr lang="en-US" sz="6000" dirty="0">
                <a:solidFill>
                  <a:srgbClr val="FFFF00"/>
                </a:solidFill>
                <a:latin typeface="Calibri" panose="020F0502020204030204" pitchFamily="34" charset="0"/>
                <a:cs typeface="Calibri" panose="020F0502020204030204" pitchFamily="34" charset="0"/>
              </a:rPr>
              <a:t>Health Outcome Of </a:t>
            </a:r>
            <a:r>
              <a:rPr lang="en-US" sz="6000" dirty="0" smtClean="0">
                <a:solidFill>
                  <a:srgbClr val="FFFF00"/>
                </a:solidFill>
                <a:latin typeface="Calibri" panose="020F0502020204030204" pitchFamily="34" charset="0"/>
                <a:cs typeface="Calibri" panose="020F0502020204030204" pitchFamily="34" charset="0"/>
              </a:rPr>
              <a:t>193 Countries</a:t>
            </a:r>
            <a:endParaRPr lang="en-US" sz="6000" dirty="0">
              <a:solidFill>
                <a:srgbClr val="FFFF0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481069" y="3071136"/>
            <a:ext cx="9594761" cy="2840267"/>
          </a:xfrm>
        </p:spPr>
        <p:txBody>
          <a:bodyPr>
            <a:noAutofit/>
          </a:bodyPr>
          <a:lstStyle/>
          <a:p>
            <a:pPr algn="ctr"/>
            <a:r>
              <a:rPr lang="en-US" sz="6000" dirty="0">
                <a:solidFill>
                  <a:srgbClr val="FF0000"/>
                </a:solidFill>
                <a:latin typeface="Calibri" panose="020F0502020204030204" pitchFamily="34" charset="0"/>
                <a:cs typeface="Calibri" panose="020F0502020204030204" pitchFamily="34" charset="0"/>
              </a:rPr>
              <a:t>A </a:t>
            </a:r>
            <a:r>
              <a:rPr lang="en-US" sz="6000" dirty="0" smtClean="0">
                <a:solidFill>
                  <a:srgbClr val="FF0000"/>
                </a:solidFill>
                <a:latin typeface="Calibri" panose="020F0502020204030204" pitchFamily="34" charset="0"/>
                <a:cs typeface="Calibri" panose="020F0502020204030204" pitchFamily="34" charset="0"/>
              </a:rPr>
              <a:t>Cluster Analysis </a:t>
            </a:r>
            <a:r>
              <a:rPr lang="en-US" sz="6000" dirty="0">
                <a:solidFill>
                  <a:srgbClr val="FF0000"/>
                </a:solidFill>
                <a:latin typeface="Calibri" panose="020F0502020204030204" pitchFamily="34" charset="0"/>
                <a:cs typeface="Calibri" panose="020F0502020204030204" pitchFamily="34" charset="0"/>
              </a:rPr>
              <a:t>of outcome of health factors as regards to different </a:t>
            </a:r>
            <a:r>
              <a:rPr lang="en-US" sz="6000" dirty="0" smtClean="0">
                <a:solidFill>
                  <a:srgbClr val="FF0000"/>
                </a:solidFill>
                <a:latin typeface="Calibri" panose="020F0502020204030204" pitchFamily="34" charset="0"/>
                <a:cs typeface="Calibri" panose="020F0502020204030204" pitchFamily="34" charset="0"/>
              </a:rPr>
              <a:t>countries.</a:t>
            </a:r>
            <a:endParaRPr lang="en-US" sz="6000" dirty="0">
              <a:solidFill>
                <a:srgbClr val="FF0000"/>
              </a:solidFill>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39609981"/>
              </p:ext>
            </p:extLst>
          </p:nvPr>
        </p:nvGraphicFramePr>
        <p:xfrm>
          <a:off x="125927" y="6386371"/>
          <a:ext cx="2449848" cy="370840"/>
        </p:xfrm>
        <a:graphic>
          <a:graphicData uri="http://schemas.openxmlformats.org/drawingml/2006/table">
            <a:tbl>
              <a:tblPr firstRow="1" bandRow="1">
                <a:tableStyleId>{2D5ABB26-0587-4C30-8999-92F81FD0307C}</a:tableStyleId>
              </a:tblPr>
              <a:tblGrid>
                <a:gridCol w="2449848"/>
              </a:tblGrid>
              <a:tr h="370840">
                <a:tc>
                  <a:txBody>
                    <a:bodyPr/>
                    <a:lstStyle/>
                    <a:p>
                      <a:r>
                        <a:rPr lang="en-US" b="1" dirty="0" smtClean="0"/>
                        <a:t>1</a:t>
                      </a:r>
                      <a:r>
                        <a:rPr lang="en-US" b="1" baseline="30000" dirty="0" smtClean="0"/>
                        <a:t>st</a:t>
                      </a:r>
                      <a:r>
                        <a:rPr lang="en-US" b="1" dirty="0" smtClean="0"/>
                        <a:t> December, 2022</a:t>
                      </a:r>
                      <a:endParaRPr lang="en-US" b="1"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02155773"/>
              </p:ext>
            </p:extLst>
          </p:nvPr>
        </p:nvGraphicFramePr>
        <p:xfrm>
          <a:off x="8844924" y="1713404"/>
          <a:ext cx="3235458" cy="370840"/>
        </p:xfrm>
        <a:graphic>
          <a:graphicData uri="http://schemas.openxmlformats.org/drawingml/2006/table">
            <a:tbl>
              <a:tblPr firstRow="1" bandRow="1">
                <a:tableStyleId>{9D7B26C5-4107-4FEC-AEDC-1716B250A1EF}</a:tableStyleId>
              </a:tblPr>
              <a:tblGrid>
                <a:gridCol w="3235458"/>
              </a:tblGrid>
              <a:tr h="370840">
                <a:tc>
                  <a:txBody>
                    <a:bodyPr/>
                    <a:lstStyle/>
                    <a:p>
                      <a:r>
                        <a:rPr lang="en-US" dirty="0" smtClean="0"/>
                        <a:t>Presented By: Lilian </a:t>
                      </a:r>
                      <a:r>
                        <a:rPr lang="en-US" dirty="0" err="1" smtClean="0"/>
                        <a:t>Nwafor</a:t>
                      </a:r>
                      <a:endParaRPr lang="en-US" dirty="0"/>
                    </a:p>
                  </a:txBody>
                  <a:tcPr/>
                </a:tc>
              </a:tr>
            </a:tbl>
          </a:graphicData>
        </a:graphic>
      </p:graphicFrame>
    </p:spTree>
    <p:extLst>
      <p:ext uri="{BB962C8B-B14F-4D97-AF65-F5344CB8AC3E}">
        <p14:creationId xmlns:p14="http://schemas.microsoft.com/office/powerpoint/2010/main" val="408758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61648398"/>
              </p:ext>
            </p:extLst>
          </p:nvPr>
        </p:nvGraphicFramePr>
        <p:xfrm>
          <a:off x="2985036" y="152996"/>
          <a:ext cx="3892282" cy="762000"/>
        </p:xfrm>
        <a:graphic>
          <a:graphicData uri="http://schemas.openxmlformats.org/drawingml/2006/table">
            <a:tbl>
              <a:tblPr firstRow="1" bandRow="1">
                <a:tableStyleId>{9D7B26C5-4107-4FEC-AEDC-1716B250A1EF}</a:tableStyleId>
              </a:tblPr>
              <a:tblGrid>
                <a:gridCol w="3892282"/>
              </a:tblGrid>
              <a:tr h="370840">
                <a:tc>
                  <a:txBody>
                    <a:bodyPr/>
                    <a:lstStyle/>
                    <a:p>
                      <a:r>
                        <a:rPr lang="en-US" sz="4400" dirty="0" smtClean="0">
                          <a:latin typeface="Calibri" panose="020F0502020204030204" pitchFamily="34" charset="0"/>
                          <a:cs typeface="Calibri" panose="020F0502020204030204" pitchFamily="34" charset="0"/>
                        </a:rPr>
                        <a:t>Other Plot Style</a:t>
                      </a:r>
                      <a:endParaRPr lang="en-US" sz="4400" dirty="0">
                        <a:latin typeface="Calibri" panose="020F0502020204030204" pitchFamily="34" charset="0"/>
                        <a:cs typeface="Calibri" panose="020F0502020204030204" pitchFamily="34" charset="0"/>
                      </a:endParaRPr>
                    </a:p>
                  </a:txBody>
                  <a:tcPr/>
                </a:tc>
              </a:tr>
            </a:tbl>
          </a:graphicData>
        </a:graphic>
      </p:graphicFrame>
      <p:pic>
        <p:nvPicPr>
          <p:cNvPr id="2" name="Picture 1"/>
          <p:cNvPicPr>
            <a:picLocks noChangeAspect="1"/>
          </p:cNvPicPr>
          <p:nvPr/>
        </p:nvPicPr>
        <p:blipFill>
          <a:blip r:embed="rId2"/>
          <a:stretch>
            <a:fillRect/>
          </a:stretch>
        </p:blipFill>
        <p:spPr>
          <a:xfrm>
            <a:off x="66980" y="1201399"/>
            <a:ext cx="5836112" cy="3602421"/>
          </a:xfrm>
          <a:prstGeom prst="rect">
            <a:avLst/>
          </a:prstGeom>
        </p:spPr>
      </p:pic>
      <p:pic>
        <p:nvPicPr>
          <p:cNvPr id="4" name="Picture 3"/>
          <p:cNvPicPr>
            <a:picLocks noChangeAspect="1"/>
          </p:cNvPicPr>
          <p:nvPr/>
        </p:nvPicPr>
        <p:blipFill>
          <a:blip r:embed="rId3"/>
          <a:stretch>
            <a:fillRect/>
          </a:stretch>
        </p:blipFill>
        <p:spPr>
          <a:xfrm>
            <a:off x="6205930" y="1188520"/>
            <a:ext cx="5856976" cy="3615300"/>
          </a:xfrm>
          <a:prstGeom prst="rect">
            <a:avLst/>
          </a:prstGeom>
        </p:spPr>
      </p:pic>
    </p:spTree>
    <p:extLst>
      <p:ext uri="{BB962C8B-B14F-4D97-AF65-F5344CB8AC3E}">
        <p14:creationId xmlns:p14="http://schemas.microsoft.com/office/powerpoint/2010/main" val="109606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87880795"/>
              </p:ext>
            </p:extLst>
          </p:nvPr>
        </p:nvGraphicFramePr>
        <p:xfrm>
          <a:off x="2985036" y="152996"/>
          <a:ext cx="3905161" cy="762000"/>
        </p:xfrm>
        <a:graphic>
          <a:graphicData uri="http://schemas.openxmlformats.org/drawingml/2006/table">
            <a:tbl>
              <a:tblPr firstRow="1" bandRow="1">
                <a:tableStyleId>{9D7B26C5-4107-4FEC-AEDC-1716B250A1EF}</a:tableStyleId>
              </a:tblPr>
              <a:tblGrid>
                <a:gridCol w="3905161"/>
              </a:tblGrid>
              <a:tr h="370840">
                <a:tc>
                  <a:txBody>
                    <a:bodyPr/>
                    <a:lstStyle/>
                    <a:p>
                      <a:r>
                        <a:rPr lang="en-US" sz="4400" dirty="0" err="1" smtClean="0">
                          <a:latin typeface="Calibri" panose="020F0502020204030204" pitchFamily="34" charset="0"/>
                          <a:cs typeface="Calibri" panose="020F0502020204030204" pitchFamily="34" charset="0"/>
                        </a:rPr>
                        <a:t>Othe</a:t>
                      </a:r>
                      <a:r>
                        <a:rPr lang="en-US" sz="4400" baseline="0" dirty="0" smtClean="0">
                          <a:latin typeface="Calibri" panose="020F0502020204030204" pitchFamily="34" charset="0"/>
                          <a:cs typeface="Calibri" panose="020F0502020204030204" pitchFamily="34" charset="0"/>
                        </a:rPr>
                        <a:t> Plot Styles</a:t>
                      </a:r>
                      <a:endParaRPr lang="en-US" sz="4400" dirty="0">
                        <a:latin typeface="Calibri" panose="020F0502020204030204" pitchFamily="34" charset="0"/>
                        <a:cs typeface="Calibri" panose="020F0502020204030204" pitchFamily="34" charset="0"/>
                      </a:endParaRPr>
                    </a:p>
                  </a:txBody>
                  <a:tcPr/>
                </a:tc>
              </a:tr>
            </a:tbl>
          </a:graphicData>
        </a:graphic>
      </p:graphicFrame>
      <p:pic>
        <p:nvPicPr>
          <p:cNvPr id="6" name="Picture 5"/>
          <p:cNvPicPr>
            <a:picLocks noChangeAspect="1"/>
          </p:cNvPicPr>
          <p:nvPr/>
        </p:nvPicPr>
        <p:blipFill>
          <a:blip r:embed="rId2"/>
          <a:stretch>
            <a:fillRect/>
          </a:stretch>
        </p:blipFill>
        <p:spPr>
          <a:xfrm>
            <a:off x="111053" y="1260296"/>
            <a:ext cx="5813229" cy="3588296"/>
          </a:xfrm>
          <a:prstGeom prst="rect">
            <a:avLst/>
          </a:prstGeom>
        </p:spPr>
      </p:pic>
      <p:pic>
        <p:nvPicPr>
          <p:cNvPr id="7" name="Picture 6"/>
          <p:cNvPicPr>
            <a:picLocks noChangeAspect="1"/>
          </p:cNvPicPr>
          <p:nvPr/>
        </p:nvPicPr>
        <p:blipFill>
          <a:blip r:embed="rId3"/>
          <a:stretch>
            <a:fillRect/>
          </a:stretch>
        </p:blipFill>
        <p:spPr>
          <a:xfrm>
            <a:off x="6387921" y="1267652"/>
            <a:ext cx="5754139" cy="3551822"/>
          </a:xfrm>
          <a:prstGeom prst="rect">
            <a:avLst/>
          </a:prstGeom>
        </p:spPr>
      </p:pic>
    </p:spTree>
    <p:extLst>
      <p:ext uri="{BB962C8B-B14F-4D97-AF65-F5344CB8AC3E}">
        <p14:creationId xmlns:p14="http://schemas.microsoft.com/office/powerpoint/2010/main" val="5269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8014" y="334851"/>
            <a:ext cx="2174899" cy="540912"/>
          </a:xfrm>
        </p:spPr>
        <p:txBody>
          <a:bodyPr>
            <a:normAutofit/>
          </a:bodyPr>
          <a:lstStyle/>
          <a:p>
            <a:r>
              <a:rPr lang="en-US" sz="2800" b="1" dirty="0" smtClean="0">
                <a:solidFill>
                  <a:schemeClr val="bg1"/>
                </a:solidFill>
                <a:latin typeface="Calibri" panose="020F0502020204030204" pitchFamily="34" charset="0"/>
                <a:cs typeface="Calibri" panose="020F0502020204030204" pitchFamily="34" charset="0"/>
              </a:rPr>
              <a:t>Challenges</a:t>
            </a:r>
            <a:endParaRPr lang="en-US" sz="2800" b="1" dirty="0">
              <a:solidFill>
                <a:schemeClr val="bg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4546" y="1049152"/>
            <a:ext cx="7096260" cy="792527"/>
          </a:xfrm>
        </p:spPr>
        <p:txBody>
          <a:bodyPr>
            <a:normAutofit/>
          </a:bodyPr>
          <a:lstStyle/>
          <a:p>
            <a:r>
              <a:rPr lang="en-US" sz="2000" b="1" dirty="0" smtClean="0">
                <a:solidFill>
                  <a:schemeClr val="tx1"/>
                </a:solidFill>
                <a:latin typeface="Calibri" panose="020F0502020204030204" pitchFamily="34" charset="0"/>
                <a:cs typeface="Calibri" panose="020F0502020204030204" pitchFamily="34" charset="0"/>
              </a:rPr>
              <a:t>It took a long time to vet the dataset due to the nature of cluster analysis, considering the large number of rows and columns.</a:t>
            </a:r>
            <a:endParaRPr lang="en-US" sz="2000" b="1" dirty="0">
              <a:solidFill>
                <a:schemeClr val="tx1"/>
              </a:solidFill>
              <a:latin typeface="Calibri" panose="020F0502020204030204" pitchFamily="34" charset="0"/>
              <a:cs typeface="Calibri" panose="020F0502020204030204" pitchFamily="34" charset="0"/>
            </a:endParaRPr>
          </a:p>
        </p:txBody>
      </p:sp>
      <p:sp>
        <p:nvSpPr>
          <p:cNvPr id="6" name="Subtitle 2"/>
          <p:cNvSpPr txBox="1">
            <a:spLocks/>
          </p:cNvSpPr>
          <p:nvPr/>
        </p:nvSpPr>
        <p:spPr>
          <a:xfrm>
            <a:off x="5651678" y="3304830"/>
            <a:ext cx="6080976" cy="800577"/>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b="1" dirty="0" smtClean="0">
                <a:solidFill>
                  <a:schemeClr val="tx1"/>
                </a:solidFill>
                <a:latin typeface="Calibri" panose="020F0502020204030204" pitchFamily="34" charset="0"/>
                <a:cs typeface="Calibri" panose="020F0502020204030204" pitchFamily="34" charset="0"/>
              </a:rPr>
              <a:t>Clustering variables is a good unsupervised learning algorithm  to group features of similarities with o distance</a:t>
            </a:r>
            <a:r>
              <a:rPr lang="en-US" sz="2000" dirty="0" smtClean="0">
                <a:solidFill>
                  <a:schemeClr val="tx1"/>
                </a:solidFill>
                <a:latin typeface="Calibri" panose="020F0502020204030204" pitchFamily="34" charset="0"/>
                <a:cs typeface="Calibri" panose="020F0502020204030204" pitchFamily="34" charset="0"/>
              </a:rPr>
              <a:t>.</a:t>
            </a:r>
            <a:endParaRPr lang="en-US" sz="2000" dirty="0">
              <a:solidFill>
                <a:schemeClr val="tx1"/>
              </a:solidFill>
              <a:latin typeface="Calibri" panose="020F0502020204030204" pitchFamily="34" charset="0"/>
              <a:cs typeface="Calibri" panose="020F0502020204030204" pitchFamily="34" charset="0"/>
            </a:endParaRPr>
          </a:p>
        </p:txBody>
      </p:sp>
      <p:sp>
        <p:nvSpPr>
          <p:cNvPr id="7" name="Title 1"/>
          <p:cNvSpPr txBox="1">
            <a:spLocks/>
          </p:cNvSpPr>
          <p:nvPr/>
        </p:nvSpPr>
        <p:spPr>
          <a:xfrm>
            <a:off x="8152327" y="2756079"/>
            <a:ext cx="1738648" cy="450524"/>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solidFill>
                  <a:schemeClr val="bg1"/>
                </a:solidFill>
                <a:latin typeface="Calibri" panose="020F0502020204030204" pitchFamily="34" charset="0"/>
                <a:cs typeface="Calibri" panose="020F0502020204030204" pitchFamily="34" charset="0"/>
              </a:rPr>
              <a:t>conclusion</a:t>
            </a:r>
            <a:endParaRPr lang="en-US" sz="2000" b="1" dirty="0">
              <a:solidFill>
                <a:schemeClr val="bg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60609" y="4636394"/>
            <a:ext cx="2176529" cy="501203"/>
          </a:xfrm>
          <a:prstGeom prst="rect">
            <a:avLst/>
          </a:prstGeom>
          <a:effectLst/>
        </p:spPr>
        <p:txBody>
          <a:bodyPr vert="horz" lIns="91440" tIns="45720" rIns="91440" bIns="45720" rtlCol="0" anchor="b">
            <a:normAutofit fontScale="97500" lnSpcReduction="1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bg1"/>
                </a:solidFill>
                <a:latin typeface="Calibri" panose="020F0502020204030204" pitchFamily="34" charset="0"/>
                <a:cs typeface="Calibri" panose="020F0502020204030204" pitchFamily="34" charset="0"/>
              </a:rPr>
              <a:t>suggestion</a:t>
            </a:r>
            <a:endParaRPr lang="en-US" sz="2800" b="1" dirty="0">
              <a:solidFill>
                <a:schemeClr val="bg1"/>
              </a:solidFill>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8942051"/>
              </p:ext>
            </p:extLst>
          </p:nvPr>
        </p:nvGraphicFramePr>
        <p:xfrm>
          <a:off x="360609" y="5324338"/>
          <a:ext cx="7121917" cy="914400"/>
        </p:xfrm>
        <a:graphic>
          <a:graphicData uri="http://schemas.openxmlformats.org/drawingml/2006/table">
            <a:tbl>
              <a:tblPr firstRow="1" bandRow="1">
                <a:tableStyleId>{9D7B26C5-4107-4FEC-AEDC-1716B250A1EF}</a:tableStyleId>
              </a:tblPr>
              <a:tblGrid>
                <a:gridCol w="7121917"/>
              </a:tblGrid>
              <a:tr h="370840">
                <a:tc>
                  <a:txBody>
                    <a:bodyPr/>
                    <a:lstStyle/>
                    <a:p>
                      <a:r>
                        <a:rPr lang="en-US" dirty="0" smtClean="0"/>
                        <a:t>Preventive measure should be put in place</a:t>
                      </a:r>
                      <a:r>
                        <a:rPr lang="en-US" baseline="0" dirty="0" smtClean="0"/>
                        <a:t> to avoid incidences that will badly affect the economies of countries, especially the underdeveloped and developing countries.</a:t>
                      </a:r>
                      <a:endParaRPr lang="en-US" dirty="0"/>
                    </a:p>
                  </a:txBody>
                  <a:tcPr/>
                </a:tc>
              </a:tr>
            </a:tbl>
          </a:graphicData>
        </a:graphic>
      </p:graphicFrame>
    </p:spTree>
    <p:extLst>
      <p:ext uri="{BB962C8B-B14F-4D97-AF65-F5344CB8AC3E}">
        <p14:creationId xmlns:p14="http://schemas.microsoft.com/office/powerpoint/2010/main" val="293840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002" y="1033482"/>
            <a:ext cx="10560677" cy="3709114"/>
          </a:xfrm>
        </p:spPr>
        <p:txBody>
          <a:bodyPr>
            <a:noAutofit/>
          </a:bodyPr>
          <a:lstStyle/>
          <a:p>
            <a:r>
              <a:rPr lang="en-US" sz="1800" cap="none" dirty="0" smtClean="0">
                <a:latin typeface="Calibri" panose="020F0502020204030204" pitchFamily="34" charset="0"/>
                <a:cs typeface="Calibri" panose="020F0502020204030204" pitchFamily="34" charset="0"/>
              </a:rPr>
              <a:t>Different countries of the world experience many challenges that affect the development  of their economy and  population  growth. These incidences result to the following outcomes of which most countries hardly recover from. The outcome of these eventualities are as follows:</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 </a:t>
            </a:r>
            <a:r>
              <a:rPr lang="en-US" sz="1800" cap="none" dirty="0" err="1" smtClean="0">
                <a:latin typeface="Calibri" panose="020F0502020204030204" pitchFamily="34" charset="0"/>
                <a:cs typeface="Calibri" panose="020F0502020204030204" pitchFamily="34" charset="0"/>
              </a:rPr>
              <a:t>Infants_dtp</a:t>
            </a:r>
            <a:r>
              <a:rPr lang="en-US" sz="1800" cap="none" dirty="0" smtClean="0">
                <a:latin typeface="Calibri" panose="020F0502020204030204" pitchFamily="34" charset="0"/>
                <a:cs typeface="Calibri" panose="020F0502020204030204" pitchFamily="34" charset="0"/>
              </a:rPr>
              <a:t> </a:t>
            </a:r>
            <a:br>
              <a:rPr lang="en-US" sz="1800" cap="none" dirty="0" smtClean="0">
                <a:latin typeface="Calibri" panose="020F0502020204030204" pitchFamily="34" charset="0"/>
                <a:cs typeface="Calibri" panose="020F0502020204030204" pitchFamily="34" charset="0"/>
              </a:rPr>
            </a:br>
            <a:r>
              <a:rPr lang="en-US" sz="1800" cap="none" dirty="0" err="1" smtClean="0">
                <a:latin typeface="Calibri" panose="020F0502020204030204" pitchFamily="34" charset="0"/>
                <a:cs typeface="Calibri" panose="020F0502020204030204" pitchFamily="34" charset="0"/>
              </a:rPr>
              <a:t>Infants_measles</a:t>
            </a:r>
            <a:r>
              <a:rPr lang="en-US" sz="1800" cap="none" dirty="0" smtClean="0">
                <a:latin typeface="Calibri" panose="020F0502020204030204" pitchFamily="34" charset="0"/>
                <a:cs typeface="Calibri" panose="020F0502020204030204" pitchFamily="34" charset="0"/>
              </a:rPr>
              <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 </a:t>
            </a:r>
            <a:r>
              <a:rPr lang="en-US" sz="1800" cap="none" dirty="0" err="1" smtClean="0">
                <a:latin typeface="Calibri" panose="020F0502020204030204" pitchFamily="34" charset="0"/>
                <a:cs typeface="Calibri" panose="020F0502020204030204" pitchFamily="34" charset="0"/>
              </a:rPr>
              <a:t>Infant_mortality</a:t>
            </a:r>
            <a:r>
              <a:rPr lang="en-US" sz="1800" cap="none" dirty="0" smtClean="0">
                <a:latin typeface="Calibri" panose="020F0502020204030204" pitchFamily="34" charset="0"/>
                <a:cs typeface="Calibri" panose="020F0502020204030204" pitchFamily="34" charset="0"/>
              </a:rPr>
              <a:t> </a:t>
            </a:r>
            <a:br>
              <a:rPr lang="en-US" sz="1800" cap="none" dirty="0" smtClean="0">
                <a:latin typeface="Calibri" panose="020F0502020204030204" pitchFamily="34" charset="0"/>
                <a:cs typeface="Calibri" panose="020F0502020204030204" pitchFamily="34" charset="0"/>
              </a:rPr>
            </a:br>
            <a:r>
              <a:rPr lang="en-US" sz="1800" cap="none" dirty="0" err="1" smtClean="0">
                <a:latin typeface="Calibri" panose="020F0502020204030204" pitchFamily="34" charset="0"/>
                <a:cs typeface="Calibri" panose="020F0502020204030204" pitchFamily="34" charset="0"/>
              </a:rPr>
              <a:t>Underfive_mortality</a:t>
            </a:r>
            <a:r>
              <a:rPr lang="en-US" sz="1800" cap="none" dirty="0" smtClean="0">
                <a:latin typeface="Calibri" panose="020F0502020204030204" pitchFamily="34" charset="0"/>
                <a:cs typeface="Calibri" panose="020F0502020204030204" pitchFamily="34" charset="0"/>
              </a:rPr>
              <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 </a:t>
            </a:r>
            <a:r>
              <a:rPr lang="en-US" sz="1800" cap="none" dirty="0" err="1" smtClean="0">
                <a:latin typeface="Calibri" panose="020F0502020204030204" pitchFamily="34" charset="0"/>
                <a:cs typeface="Calibri" panose="020F0502020204030204" pitchFamily="34" charset="0"/>
              </a:rPr>
              <a:t>Female_adult_mortality</a:t>
            </a:r>
            <a:r>
              <a:rPr lang="en-US" sz="1800" cap="none" dirty="0" smtClean="0">
                <a:latin typeface="Calibri" panose="020F0502020204030204" pitchFamily="34" charset="0"/>
                <a:cs typeface="Calibri" panose="020F0502020204030204" pitchFamily="34" charset="0"/>
              </a:rPr>
              <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 </a:t>
            </a:r>
            <a:r>
              <a:rPr lang="en-US" sz="1800" cap="none" dirty="0" err="1" smtClean="0">
                <a:latin typeface="Calibri" panose="020F0502020204030204" pitchFamily="34" charset="0"/>
                <a:cs typeface="Calibri" panose="020F0502020204030204" pitchFamily="34" charset="0"/>
              </a:rPr>
              <a:t>Male_adult_mortality</a:t>
            </a:r>
            <a:r>
              <a:rPr lang="en-US" sz="1800" cap="none" dirty="0" smtClean="0">
                <a:latin typeface="Calibri" panose="020F0502020204030204" pitchFamily="34" charset="0"/>
                <a:cs typeface="Calibri" panose="020F0502020204030204" pitchFamily="34" charset="0"/>
              </a:rPr>
              <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 </a:t>
            </a:r>
            <a:r>
              <a:rPr lang="en-US" sz="1800" cap="none" dirty="0" err="1" smtClean="0">
                <a:latin typeface="Calibri" panose="020F0502020204030204" pitchFamily="34" charset="0"/>
                <a:cs typeface="Calibri" panose="020F0502020204030204" pitchFamily="34" charset="0"/>
              </a:rPr>
              <a:t>Tuberculosis_Death</a:t>
            </a:r>
            <a:r>
              <a:rPr lang="en-US" sz="1800" cap="none" dirty="0" smtClean="0">
                <a:latin typeface="Calibri" panose="020F0502020204030204" pitchFamily="34" charset="0"/>
                <a:cs typeface="Calibri" panose="020F0502020204030204" pitchFamily="34" charset="0"/>
              </a:rPr>
              <a:t> </a:t>
            </a:r>
            <a:br>
              <a:rPr lang="en-US" sz="1800" cap="none" dirty="0" smtClean="0">
                <a:latin typeface="Calibri" panose="020F0502020204030204" pitchFamily="34" charset="0"/>
                <a:cs typeface="Calibri" panose="020F0502020204030204" pitchFamily="34" charset="0"/>
              </a:rPr>
            </a:br>
            <a:r>
              <a:rPr lang="en-US" sz="1800" cap="none" dirty="0" err="1" smtClean="0">
                <a:latin typeface="Calibri" panose="020F0502020204030204" pitchFamily="34" charset="0"/>
                <a:cs typeface="Calibri" panose="020F0502020204030204" pitchFamily="34" charset="0"/>
              </a:rPr>
              <a:t>Life_expectancy</a:t>
            </a:r>
            <a:r>
              <a:rPr lang="en-US" sz="1800" cap="none" dirty="0" smtClean="0">
                <a:latin typeface="Calibri" panose="020F0502020204030204" pitchFamily="34" charset="0"/>
                <a:cs typeface="Calibri" panose="020F0502020204030204" pitchFamily="34" charset="0"/>
              </a:rPr>
              <a:t> </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Physicians </a:t>
            </a:r>
            <a:br>
              <a:rPr lang="en-US" sz="1800" cap="none" dirty="0" smtClean="0">
                <a:latin typeface="Calibri" panose="020F0502020204030204" pitchFamily="34" charset="0"/>
                <a:cs typeface="Calibri" panose="020F0502020204030204" pitchFamily="34" charset="0"/>
              </a:rPr>
            </a:br>
            <a:r>
              <a:rPr lang="en-US" sz="1800" cap="none" dirty="0" err="1" smtClean="0">
                <a:latin typeface="Calibri" panose="020F0502020204030204" pitchFamily="34" charset="0"/>
                <a:cs typeface="Calibri" panose="020F0502020204030204" pitchFamily="34" charset="0"/>
              </a:rPr>
              <a:t>Public_health</a:t>
            </a:r>
            <a:endParaRPr lang="en-US" sz="1800" cap="none" dirty="0">
              <a:solidFill>
                <a:srgbClr val="FFFF0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302910" y="5014949"/>
            <a:ext cx="9910295" cy="1269941"/>
          </a:xfrm>
        </p:spPr>
        <p:txBody>
          <a:bodyPr>
            <a:noAutofit/>
          </a:bodyPr>
          <a:lstStyle/>
          <a:p>
            <a:pPr marL="342900" indent="-342900">
              <a:buFont typeface="Arial" panose="020B0604020202020204" pitchFamily="34" charset="0"/>
              <a:buChar char="•"/>
            </a:pPr>
            <a:r>
              <a:rPr lang="en-US" sz="1800" dirty="0" smtClean="0">
                <a:solidFill>
                  <a:srgbClr val="FFFF00"/>
                </a:solidFill>
                <a:latin typeface="Calibri" panose="020F0502020204030204" pitchFamily="34" charset="0"/>
                <a:cs typeface="Calibri" panose="020F0502020204030204" pitchFamily="34" charset="0"/>
              </a:rPr>
              <a:t>My aim of this project is to get the Euclidean  distance between variables in and outside the clusters.</a:t>
            </a:r>
          </a:p>
          <a:p>
            <a:pPr marL="342900" indent="-342900">
              <a:buFont typeface="Arial" panose="020B0604020202020204" pitchFamily="34" charset="0"/>
              <a:buChar char="•"/>
            </a:pPr>
            <a:r>
              <a:rPr lang="en-US" sz="1800" dirty="0" smtClean="0">
                <a:solidFill>
                  <a:srgbClr val="FFFF00"/>
                </a:solidFill>
                <a:latin typeface="Calibri" panose="020F0502020204030204" pitchFamily="34" charset="0"/>
                <a:cs typeface="Calibri" panose="020F0502020204030204" pitchFamily="34" charset="0"/>
              </a:rPr>
              <a:t>Determine which of the outcomes countries should have a occurrence preventive plans.</a:t>
            </a:r>
          </a:p>
          <a:p>
            <a:pPr marL="342900" indent="-342900">
              <a:buFont typeface="Arial" panose="020B0604020202020204" pitchFamily="34" charset="0"/>
              <a:buChar char="•"/>
            </a:pPr>
            <a:r>
              <a:rPr lang="en-US" sz="1800" dirty="0" smtClean="0">
                <a:solidFill>
                  <a:srgbClr val="FFFF00"/>
                </a:solidFill>
                <a:latin typeface="Calibri" panose="020F0502020204030204" pitchFamily="34" charset="0"/>
                <a:cs typeface="Calibri" panose="020F0502020204030204" pitchFamily="34" charset="0"/>
              </a:rPr>
              <a:t>Discover  the hierarchy of these outcomes.</a:t>
            </a:r>
          </a:p>
        </p:txBody>
      </p:sp>
      <p:graphicFrame>
        <p:nvGraphicFramePr>
          <p:cNvPr id="5" name="Table 4"/>
          <p:cNvGraphicFramePr>
            <a:graphicFrameLocks noGrp="1"/>
          </p:cNvGraphicFramePr>
          <p:nvPr>
            <p:extLst>
              <p:ext uri="{D42A27DB-BD31-4B8C-83A1-F6EECF244321}">
                <p14:modId xmlns:p14="http://schemas.microsoft.com/office/powerpoint/2010/main" val="3524740576"/>
              </p:ext>
            </p:extLst>
          </p:nvPr>
        </p:nvGraphicFramePr>
        <p:xfrm>
          <a:off x="2985036" y="152996"/>
          <a:ext cx="3905161" cy="762000"/>
        </p:xfrm>
        <a:graphic>
          <a:graphicData uri="http://schemas.openxmlformats.org/drawingml/2006/table">
            <a:tbl>
              <a:tblPr firstRow="1" bandRow="1">
                <a:tableStyleId>{9D7B26C5-4107-4FEC-AEDC-1716B250A1EF}</a:tableStyleId>
              </a:tblPr>
              <a:tblGrid>
                <a:gridCol w="3905161"/>
              </a:tblGrid>
              <a:tr h="370840">
                <a:tc>
                  <a:txBody>
                    <a:bodyPr/>
                    <a:lstStyle/>
                    <a:p>
                      <a:r>
                        <a:rPr lang="en-US" sz="4400" dirty="0" smtClean="0">
                          <a:latin typeface="Calibri" panose="020F0502020204030204" pitchFamily="34" charset="0"/>
                          <a:cs typeface="Calibri" panose="020F0502020204030204" pitchFamily="34" charset="0"/>
                        </a:rPr>
                        <a:t>INTRODUCTION</a:t>
                      </a:r>
                      <a:endParaRPr lang="en-US" sz="44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64935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3821293" y="134819"/>
            <a:ext cx="3004510" cy="6250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smtClean="0"/>
              <a:t> </a:t>
            </a:r>
            <a:r>
              <a:rPr lang="en-US" dirty="0"/>
              <a:t>APPROACH</a:t>
            </a:r>
            <a:endParaRPr dirty="0"/>
          </a:p>
        </p:txBody>
      </p:sp>
      <p:sp>
        <p:nvSpPr>
          <p:cNvPr id="127" name="Google Shape;127;p5"/>
          <p:cNvSpPr txBox="1">
            <a:spLocks noGrp="1"/>
          </p:cNvSpPr>
          <p:nvPr>
            <p:ph type="body" idx="1"/>
          </p:nvPr>
        </p:nvSpPr>
        <p:spPr>
          <a:xfrm>
            <a:off x="154545" y="759855"/>
            <a:ext cx="11874323" cy="558943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SzPts val="2000"/>
              <a:buNone/>
            </a:pPr>
            <a:endParaRPr lang="en-US" dirty="0" smtClean="0"/>
          </a:p>
          <a:p>
            <a:pPr marL="0" lvl="0" indent="0">
              <a:lnSpc>
                <a:spcPct val="120000"/>
              </a:lnSpc>
              <a:spcBef>
                <a:spcPts val="0"/>
              </a:spcBef>
              <a:spcAft>
                <a:spcPts val="0"/>
              </a:spcAft>
              <a:buSzPts val="2000"/>
              <a:buNone/>
            </a:pPr>
            <a:r>
              <a:rPr lang="en-US" sz="11200" dirty="0" smtClean="0">
                <a:solidFill>
                  <a:schemeClr val="bg1">
                    <a:lumMod val="75000"/>
                    <a:lumOff val="25000"/>
                  </a:schemeClr>
                </a:solidFill>
                <a:latin typeface="Calibri" panose="020F0502020204030204" pitchFamily="34" charset="0"/>
                <a:cs typeface="Calibri" panose="020F0502020204030204" pitchFamily="34" charset="0"/>
              </a:rPr>
              <a:t>Data Collection: </a:t>
            </a:r>
          </a:p>
          <a:p>
            <a:pPr marL="0" lvl="0" indent="0">
              <a:lnSpc>
                <a:spcPct val="120000"/>
              </a:lnSpc>
              <a:spcBef>
                <a:spcPts val="0"/>
              </a:spcBef>
              <a:spcAft>
                <a:spcPts val="0"/>
              </a:spcAft>
              <a:buSzPts val="2000"/>
              <a:buNone/>
            </a:pPr>
            <a:r>
              <a:rPr lang="en-US" sz="9600" dirty="0" smtClean="0">
                <a:solidFill>
                  <a:srgbClr val="FFFF00"/>
                </a:solidFill>
                <a:latin typeface="Calibri" panose="020F0502020204030204" pitchFamily="34" charset="0"/>
                <a:cs typeface="Calibri" panose="020F0502020204030204" pitchFamily="34" charset="0"/>
              </a:rPr>
              <a:t>The data was collected from </a:t>
            </a:r>
            <a:r>
              <a:rPr lang="en-US" sz="9600" dirty="0" err="1" smtClean="0">
                <a:solidFill>
                  <a:srgbClr val="FFFF00"/>
                </a:solidFill>
                <a:latin typeface="Calibri" panose="020F0502020204030204" pitchFamily="34" charset="0"/>
                <a:cs typeface="Calibri" panose="020F0502020204030204" pitchFamily="34" charset="0"/>
              </a:rPr>
              <a:t>data.world</a:t>
            </a:r>
            <a:r>
              <a:rPr lang="en-US" sz="9600" dirty="0" smtClean="0">
                <a:solidFill>
                  <a:srgbClr val="FFFF00"/>
                </a:solidFill>
                <a:latin typeface="Calibri" panose="020F0502020204030204" pitchFamily="34" charset="0"/>
                <a:cs typeface="Calibri" panose="020F0502020204030204" pitchFamily="34" charset="0"/>
              </a:rPr>
              <a:t>: </a:t>
            </a:r>
            <a:r>
              <a:rPr lang="en-US" sz="9600" u="sng" dirty="0">
                <a:solidFill>
                  <a:schemeClr val="tx1"/>
                </a:solidFill>
                <a:latin typeface="Calibri" panose="020F0502020204030204" pitchFamily="34" charset="0"/>
                <a:cs typeface="Calibri" panose="020F0502020204030204" pitchFamily="34" charset="0"/>
                <a:hlinkClick r:id="rId3"/>
              </a:rPr>
              <a:t>https://data.humdata.org/dataset/health-outcomes</a:t>
            </a:r>
            <a:r>
              <a:rPr lang="en-US" sz="9600" dirty="0">
                <a:solidFill>
                  <a:srgbClr val="FFFF00"/>
                </a:solidFill>
                <a:latin typeface="Calibri" panose="020F0502020204030204" pitchFamily="34" charset="0"/>
                <a:cs typeface="Calibri" panose="020F0502020204030204" pitchFamily="34" charset="0"/>
              </a:rPr>
              <a:t/>
            </a:r>
            <a:br>
              <a:rPr lang="en-US" sz="9600" dirty="0">
                <a:solidFill>
                  <a:srgbClr val="FFFF00"/>
                </a:solidFill>
                <a:latin typeface="Calibri" panose="020F0502020204030204" pitchFamily="34" charset="0"/>
                <a:cs typeface="Calibri" panose="020F0502020204030204" pitchFamily="34" charset="0"/>
              </a:rPr>
            </a:br>
            <a:r>
              <a:rPr lang="en-US" sz="9600" u="sng" dirty="0">
                <a:solidFill>
                  <a:srgbClr val="FFFF00"/>
                </a:solidFill>
                <a:latin typeface="Calibri" panose="020F0502020204030204" pitchFamily="34" charset="0"/>
                <a:cs typeface="Calibri" panose="020F0502020204030204" pitchFamily="34" charset="0"/>
                <a:hlinkClick r:id="rId4"/>
              </a:rPr>
              <a:t>https://</a:t>
            </a:r>
            <a:r>
              <a:rPr lang="en-US" sz="9600" u="sng" dirty="0" smtClean="0">
                <a:solidFill>
                  <a:srgbClr val="FFFF00"/>
                </a:solidFill>
                <a:latin typeface="Calibri" panose="020F0502020204030204" pitchFamily="34" charset="0"/>
                <a:cs typeface="Calibri" panose="020F0502020204030204" pitchFamily="34" charset="0"/>
                <a:hlinkClick r:id="rId4"/>
              </a:rPr>
              <a:t>data.humdata.org/organization/undp-human-development-reports-office</a:t>
            </a:r>
            <a:endParaRPr lang="en-US" sz="9600" u="sng" dirty="0" smtClean="0">
              <a:solidFill>
                <a:srgbClr val="FFFF00"/>
              </a:solidFill>
              <a:latin typeface="Calibri" panose="020F0502020204030204" pitchFamily="34" charset="0"/>
              <a:cs typeface="Calibri" panose="020F0502020204030204" pitchFamily="34" charset="0"/>
            </a:endParaRPr>
          </a:p>
          <a:p>
            <a:pPr marL="0" lvl="0" indent="0">
              <a:lnSpc>
                <a:spcPct val="120000"/>
              </a:lnSpc>
              <a:spcBef>
                <a:spcPts val="0"/>
              </a:spcBef>
              <a:spcAft>
                <a:spcPts val="0"/>
              </a:spcAft>
              <a:buSzPts val="2000"/>
              <a:buNone/>
            </a:pPr>
            <a:endParaRPr lang="en-US" sz="9600" u="sng" dirty="0">
              <a:solidFill>
                <a:srgbClr val="FFFF00"/>
              </a:solidFill>
              <a:latin typeface="Calibri" panose="020F0502020204030204" pitchFamily="34" charset="0"/>
              <a:cs typeface="Calibri" panose="020F0502020204030204" pitchFamily="34" charset="0"/>
            </a:endParaRPr>
          </a:p>
          <a:p>
            <a:pPr marL="0" lvl="0" indent="0">
              <a:lnSpc>
                <a:spcPct val="120000"/>
              </a:lnSpc>
              <a:spcBef>
                <a:spcPts val="0"/>
              </a:spcBef>
              <a:spcAft>
                <a:spcPts val="0"/>
              </a:spcAft>
              <a:buSzPts val="2000"/>
              <a:buNone/>
            </a:pPr>
            <a:r>
              <a:rPr lang="en-US" sz="9600" dirty="0" smtClean="0">
                <a:solidFill>
                  <a:srgbClr val="FFFF00"/>
                </a:solidFill>
                <a:latin typeface="Calibri" panose="020F0502020204030204" pitchFamily="34" charset="0"/>
                <a:cs typeface="Calibri" panose="020F0502020204030204" pitchFamily="34" charset="0"/>
              </a:rPr>
              <a:t>Tools Used: R Statistical software was used for this analysis with </a:t>
            </a:r>
            <a:r>
              <a:rPr lang="en-US" sz="9600" dirty="0" err="1" smtClean="0">
                <a:solidFill>
                  <a:srgbClr val="FFFF00"/>
                </a:solidFill>
                <a:latin typeface="Calibri" panose="020F0502020204030204" pitchFamily="34" charset="0"/>
                <a:cs typeface="Calibri" panose="020F0502020204030204" pitchFamily="34" charset="0"/>
              </a:rPr>
              <a:t>Factoextra</a:t>
            </a:r>
            <a:r>
              <a:rPr lang="en-US" sz="9600" dirty="0" smtClean="0">
                <a:solidFill>
                  <a:srgbClr val="FFFF00"/>
                </a:solidFill>
                <a:latin typeface="Calibri" panose="020F0502020204030204" pitchFamily="34" charset="0"/>
                <a:cs typeface="Calibri" panose="020F0502020204030204" pitchFamily="34" charset="0"/>
              </a:rPr>
              <a:t>, cluster and stats libraries.</a:t>
            </a:r>
          </a:p>
          <a:p>
            <a:pPr marL="0" lvl="0" indent="0">
              <a:lnSpc>
                <a:spcPct val="120000"/>
              </a:lnSpc>
              <a:spcBef>
                <a:spcPts val="0"/>
              </a:spcBef>
              <a:spcAft>
                <a:spcPts val="0"/>
              </a:spcAft>
              <a:buSzPts val="2000"/>
              <a:buNone/>
            </a:pPr>
            <a:endParaRPr lang="en-US" sz="9600" dirty="0">
              <a:solidFill>
                <a:srgbClr val="FFFF00"/>
              </a:solidFill>
              <a:latin typeface="Calibri" panose="020F0502020204030204" pitchFamily="34" charset="0"/>
              <a:cs typeface="Calibri" panose="020F0502020204030204" pitchFamily="34" charset="0"/>
            </a:endParaRPr>
          </a:p>
          <a:p>
            <a:pPr marL="0" lvl="0" indent="0">
              <a:lnSpc>
                <a:spcPct val="120000"/>
              </a:lnSpc>
              <a:spcBef>
                <a:spcPts val="0"/>
              </a:spcBef>
              <a:spcAft>
                <a:spcPts val="0"/>
              </a:spcAft>
              <a:buSzPts val="2000"/>
              <a:buNone/>
            </a:pPr>
            <a:r>
              <a:rPr lang="en-US" sz="11200" dirty="0" smtClean="0">
                <a:solidFill>
                  <a:schemeClr val="bg1"/>
                </a:solidFill>
                <a:latin typeface="Calibri" panose="020F0502020204030204" pitchFamily="34" charset="0"/>
                <a:cs typeface="Calibri" panose="020F0502020204030204" pitchFamily="34" charset="0"/>
              </a:rPr>
              <a:t>Exploratory Data Analysis: </a:t>
            </a:r>
          </a:p>
          <a:p>
            <a:pPr marL="0" lvl="0" indent="0">
              <a:lnSpc>
                <a:spcPct val="120000"/>
              </a:lnSpc>
              <a:spcBef>
                <a:spcPts val="0"/>
              </a:spcBef>
              <a:spcAft>
                <a:spcPts val="0"/>
              </a:spcAft>
              <a:buSzPts val="2000"/>
              <a:buNone/>
            </a:pPr>
            <a:r>
              <a:rPr lang="en-US" sz="9600" dirty="0" smtClean="0">
                <a:solidFill>
                  <a:srgbClr val="FFFF00"/>
                </a:solidFill>
                <a:latin typeface="Calibri" panose="020F0502020204030204" pitchFamily="34" charset="0"/>
                <a:cs typeface="Calibri" panose="020F0502020204030204" pitchFamily="34" charset="0"/>
              </a:rPr>
              <a:t/>
            </a:r>
            <a:br>
              <a:rPr lang="en-US" sz="9600" dirty="0" smtClean="0">
                <a:solidFill>
                  <a:srgbClr val="FFFF00"/>
                </a:solidFill>
                <a:latin typeface="Calibri" panose="020F0502020204030204" pitchFamily="34" charset="0"/>
                <a:cs typeface="Calibri" panose="020F0502020204030204" pitchFamily="34" charset="0"/>
              </a:rPr>
            </a:br>
            <a:r>
              <a:rPr lang="en-US" sz="9600" dirty="0" smtClean="0">
                <a:solidFill>
                  <a:srgbClr val="FFFF00"/>
                </a:solidFill>
                <a:latin typeface="Calibri" panose="020F0502020204030204" pitchFamily="34" charset="0"/>
                <a:cs typeface="Calibri" panose="020F0502020204030204" pitchFamily="34" charset="0"/>
              </a:rPr>
              <a:t>The datasets contained 192 rows and 11 columns</a:t>
            </a:r>
          </a:p>
          <a:p>
            <a:pPr marL="0" lvl="0" indent="0">
              <a:lnSpc>
                <a:spcPct val="120000"/>
              </a:lnSpc>
              <a:spcBef>
                <a:spcPts val="0"/>
              </a:spcBef>
              <a:spcAft>
                <a:spcPts val="0"/>
              </a:spcAft>
              <a:buSzPts val="2000"/>
              <a:buNone/>
            </a:pPr>
            <a:endParaRPr lang="en-US" sz="9600" dirty="0" smtClean="0">
              <a:solidFill>
                <a:srgbClr val="FFFF00"/>
              </a:solidFill>
              <a:latin typeface="Calibri" panose="020F0502020204030204" pitchFamily="34" charset="0"/>
              <a:cs typeface="Calibri" panose="020F0502020204030204" pitchFamily="34" charset="0"/>
            </a:endParaRPr>
          </a:p>
          <a:p>
            <a:pPr marL="0" lvl="0" indent="0">
              <a:lnSpc>
                <a:spcPct val="120000"/>
              </a:lnSpc>
              <a:spcBef>
                <a:spcPts val="0"/>
              </a:spcBef>
              <a:spcAft>
                <a:spcPts val="0"/>
              </a:spcAft>
              <a:buSzPts val="2000"/>
              <a:buNone/>
            </a:pPr>
            <a:r>
              <a:rPr lang="en-US" sz="9600" dirty="0" smtClean="0">
                <a:solidFill>
                  <a:srgbClr val="FFFF00"/>
                </a:solidFill>
                <a:latin typeface="Calibri" panose="020F0502020204030204" pitchFamily="34" charset="0"/>
                <a:cs typeface="Calibri" panose="020F0502020204030204" pitchFamily="34" charset="0"/>
              </a:rPr>
              <a:t>Some columns were renamed to fit into the standard of cluster analysis.</a:t>
            </a:r>
          </a:p>
          <a:p>
            <a:pPr marL="0" lvl="0" indent="0">
              <a:lnSpc>
                <a:spcPct val="120000"/>
              </a:lnSpc>
              <a:spcBef>
                <a:spcPts val="0"/>
              </a:spcBef>
              <a:spcAft>
                <a:spcPts val="0"/>
              </a:spcAft>
              <a:buSzPts val="2000"/>
              <a:buNone/>
            </a:pPr>
            <a:endParaRPr lang="en-US" sz="9600" dirty="0" smtClean="0">
              <a:solidFill>
                <a:srgbClr val="FFFF00"/>
              </a:solidFill>
              <a:latin typeface="Calibri" panose="020F0502020204030204" pitchFamily="34" charset="0"/>
              <a:cs typeface="Calibri" panose="020F0502020204030204" pitchFamily="34" charset="0"/>
            </a:endParaRPr>
          </a:p>
          <a:p>
            <a:pPr marL="0" lvl="0" indent="0">
              <a:lnSpc>
                <a:spcPct val="120000"/>
              </a:lnSpc>
              <a:spcBef>
                <a:spcPts val="0"/>
              </a:spcBef>
              <a:spcAft>
                <a:spcPts val="0"/>
              </a:spcAft>
              <a:buSzPts val="2000"/>
              <a:buNone/>
            </a:pPr>
            <a:r>
              <a:rPr lang="en-US" sz="9600" dirty="0" smtClean="0">
                <a:solidFill>
                  <a:srgbClr val="FFFF00"/>
                </a:solidFill>
                <a:latin typeface="Calibri" panose="020F0502020204030204" pitchFamily="34" charset="0"/>
                <a:cs typeface="Calibri" panose="020F0502020204030204" pitchFamily="34" charset="0"/>
              </a:rPr>
              <a:t>Columns containing large number of missing values were dropped</a:t>
            </a:r>
          </a:p>
          <a:p>
            <a:pPr marL="0" lvl="0" indent="0">
              <a:lnSpc>
                <a:spcPct val="120000"/>
              </a:lnSpc>
              <a:spcBef>
                <a:spcPts val="0"/>
              </a:spcBef>
              <a:spcAft>
                <a:spcPts val="0"/>
              </a:spcAft>
              <a:buSzPts val="2000"/>
              <a:buNone/>
            </a:pPr>
            <a:endParaRPr lang="en-US" dirty="0"/>
          </a:p>
          <a:p>
            <a:pPr marL="0" lvl="0" indent="0" algn="l" rtl="0">
              <a:lnSpc>
                <a:spcPct val="120000"/>
              </a:lnSpc>
              <a:spcBef>
                <a:spcPts val="0"/>
              </a:spcBef>
              <a:spcAft>
                <a:spcPts val="0"/>
              </a:spcAft>
              <a:buSzPts val="2000"/>
              <a:buNone/>
            </a:pPr>
            <a:endParaRPr lang="en-US" dirty="0" smtClean="0"/>
          </a:p>
          <a:p>
            <a:pPr marL="0" lvl="0" indent="0" algn="l" rtl="0">
              <a:lnSpc>
                <a:spcPct val="120000"/>
              </a:lnSpc>
              <a:spcBef>
                <a:spcPts val="1000"/>
              </a:spcBef>
              <a:spcAft>
                <a:spcPts val="0"/>
              </a:spcAft>
              <a:buSzPts val="2000"/>
              <a:buNone/>
            </a:pPr>
            <a:r>
              <a:rPr lang="en-US" dirty="0" smtClean="0"/>
              <a:t>  </a:t>
            </a:r>
            <a:endParaRPr dirty="0"/>
          </a:p>
        </p:txBody>
      </p:sp>
    </p:spTree>
    <p:extLst>
      <p:ext uri="{BB962C8B-B14F-4D97-AF65-F5344CB8AC3E}">
        <p14:creationId xmlns:p14="http://schemas.microsoft.com/office/powerpoint/2010/main" val="1842635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04541070"/>
              </p:ext>
            </p:extLst>
          </p:nvPr>
        </p:nvGraphicFramePr>
        <p:xfrm>
          <a:off x="4118376" y="135306"/>
          <a:ext cx="3235461" cy="762000"/>
        </p:xfrm>
        <a:graphic>
          <a:graphicData uri="http://schemas.openxmlformats.org/drawingml/2006/table">
            <a:tbl>
              <a:tblPr firstRow="1" bandRow="1">
                <a:tableStyleId>{9D7B26C5-4107-4FEC-AEDC-1716B250A1EF}</a:tableStyleId>
              </a:tblPr>
              <a:tblGrid>
                <a:gridCol w="3235461"/>
              </a:tblGrid>
              <a:tr h="370840">
                <a:tc>
                  <a:txBody>
                    <a:bodyPr/>
                    <a:lstStyle/>
                    <a:p>
                      <a:r>
                        <a:rPr lang="en-US" sz="4400" dirty="0" smtClean="0">
                          <a:latin typeface="Calibri" panose="020F0502020204030204" pitchFamily="34" charset="0"/>
                          <a:cs typeface="Calibri" panose="020F0502020204030204" pitchFamily="34" charset="0"/>
                        </a:rPr>
                        <a:t>STEPS</a:t>
                      </a:r>
                      <a:r>
                        <a:rPr lang="en-US" sz="4400" baseline="0" dirty="0" smtClean="0">
                          <a:latin typeface="Calibri" panose="020F0502020204030204" pitchFamily="34" charset="0"/>
                          <a:cs typeface="Calibri" panose="020F0502020204030204" pitchFamily="34" charset="0"/>
                        </a:rPr>
                        <a:t> TAKEN </a:t>
                      </a:r>
                      <a:endParaRPr lang="en-US" sz="4400" dirty="0">
                        <a:latin typeface="Calibri" panose="020F0502020204030204" pitchFamily="34" charset="0"/>
                        <a:cs typeface="Calibri" panose="020F0502020204030204" pitchFamily="34"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27011788"/>
              </p:ext>
            </p:extLst>
          </p:nvPr>
        </p:nvGraphicFramePr>
        <p:xfrm>
          <a:off x="873612" y="1874997"/>
          <a:ext cx="10300956" cy="2671246"/>
        </p:xfrm>
        <a:graphic>
          <a:graphicData uri="http://schemas.openxmlformats.org/drawingml/2006/table">
            <a:tbl>
              <a:tblPr firstRow="1" bandRow="1">
                <a:tableStyleId>{7E9639D4-E3E2-4D34-9284-5A2195B3D0D7}</a:tableStyleId>
              </a:tblPr>
              <a:tblGrid>
                <a:gridCol w="10300956"/>
              </a:tblGrid>
              <a:tr h="2671246">
                <a:tc>
                  <a:txBody>
                    <a:bodyPr/>
                    <a:lstStyle/>
                    <a:p>
                      <a:pPr marL="285750" indent="-285750">
                        <a:buFont typeface="Arial" panose="020B0604020202020204" pitchFamily="34" charset="0"/>
                        <a:buChar char="•"/>
                      </a:pPr>
                      <a:r>
                        <a:rPr lang="en-US" sz="1800" b="1" kern="1200" dirty="0" smtClean="0">
                          <a:solidFill>
                            <a:schemeClr val="bg1"/>
                          </a:solidFill>
                          <a:effectLst/>
                          <a:latin typeface="Calibri" panose="020F0502020204030204" pitchFamily="34" charset="0"/>
                          <a:ea typeface="+mn-ea"/>
                          <a:cs typeface="Calibri" panose="020F0502020204030204" pitchFamily="34" charset="0"/>
                        </a:rPr>
                        <a:t>Scaled the data because variables are measured in different scales  to make variables more comparable. </a:t>
                      </a:r>
                    </a:p>
                    <a:p>
                      <a:pPr marL="285750" indent="-285750">
                        <a:buFont typeface="Wingdings" panose="05000000000000000000" pitchFamily="2" charset="2"/>
                        <a:buChar char="§"/>
                      </a:pPr>
                      <a:r>
                        <a:rPr lang="en-US" sz="1800" b="1" kern="1200" dirty="0" smtClean="0">
                          <a:solidFill>
                            <a:schemeClr val="bg1"/>
                          </a:solidFill>
                          <a:effectLst/>
                          <a:latin typeface="Calibri" panose="020F0502020204030204" pitchFamily="34" charset="0"/>
                          <a:ea typeface="+mn-ea"/>
                          <a:cs typeface="Calibri" panose="020F0502020204030204" pitchFamily="34" charset="0"/>
                        </a:rPr>
                        <a:t>Compute distance measure</a:t>
                      </a:r>
                    </a:p>
                    <a:p>
                      <a:pPr marL="285750" indent="-285750">
                        <a:buFont typeface="Wingdings" panose="05000000000000000000" pitchFamily="2" charset="2"/>
                        <a:buChar char="§"/>
                      </a:pPr>
                      <a:r>
                        <a:rPr lang="en-US" sz="1800" cap="none" dirty="0" smtClean="0">
                          <a:solidFill>
                            <a:schemeClr val="bg1"/>
                          </a:solidFill>
                          <a:latin typeface="Calibri" panose="020F0502020204030204" pitchFamily="34" charset="0"/>
                          <a:cs typeface="Calibri" panose="020F0502020204030204" pitchFamily="34" charset="0"/>
                        </a:rPr>
                        <a:t>Determine and visualize the optimal number of clusters</a:t>
                      </a:r>
                    </a:p>
                    <a:p>
                      <a:pPr marL="285750" indent="-285750">
                        <a:buFont typeface="Wingdings" panose="05000000000000000000" pitchFamily="2" charset="2"/>
                        <a:buChar char="§"/>
                      </a:pPr>
                      <a:r>
                        <a:rPr lang="en-US" sz="1800" cap="none" dirty="0" smtClean="0">
                          <a:solidFill>
                            <a:schemeClr val="bg1"/>
                          </a:solidFill>
                          <a:latin typeface="Calibri" panose="020F0502020204030204" pitchFamily="34" charset="0"/>
                          <a:cs typeface="Calibri" panose="020F0502020204030204" pitchFamily="34" charset="0"/>
                        </a:rPr>
                        <a:t>Run the k-means algorithm and identifies the  number of centroids</a:t>
                      </a:r>
                    </a:p>
                    <a:p>
                      <a:pPr marL="285750" indent="-285750">
                        <a:buFont typeface="Wingdings" panose="05000000000000000000" pitchFamily="2" charset="2"/>
                        <a:buChar char="§"/>
                      </a:pPr>
                      <a:r>
                        <a:rPr lang="en-US" sz="1800" cap="none" dirty="0" smtClean="0">
                          <a:solidFill>
                            <a:schemeClr val="bg1"/>
                          </a:solidFill>
                          <a:latin typeface="Calibri" panose="020F0502020204030204" pitchFamily="34" charset="0"/>
                          <a:cs typeface="Calibri" panose="020F0502020204030204" pitchFamily="34" charset="0"/>
                        </a:rPr>
                        <a:t>Then allocates every data point to the nearest cluster, while keeping the centroids as small as possible.</a:t>
                      </a:r>
                    </a:p>
                    <a:p>
                      <a:pPr marL="285750" indent="-285750">
                        <a:buFont typeface="Wingdings" panose="05000000000000000000" pitchFamily="2" charset="2"/>
                        <a:buChar char="§"/>
                      </a:pPr>
                      <a:r>
                        <a:rPr lang="en-US" sz="1800" cap="none" dirty="0" smtClean="0">
                          <a:solidFill>
                            <a:schemeClr val="bg1"/>
                          </a:solidFill>
                          <a:latin typeface="Calibri" panose="020F0502020204030204" pitchFamily="34" charset="0"/>
                          <a:cs typeface="Calibri" panose="020F0502020204030204" pitchFamily="34" charset="0"/>
                        </a:rPr>
                        <a:t>Computing k-means clusters on a data matrix</a:t>
                      </a:r>
                    </a:p>
                    <a:p>
                      <a:pPr marL="285750" indent="-285750">
                        <a:buFont typeface="Wingdings" panose="05000000000000000000" pitchFamily="2" charset="2"/>
                        <a:buChar char="§"/>
                      </a:pPr>
                      <a:r>
                        <a:rPr lang="en-US" sz="1800" cap="none" dirty="0" smtClean="0">
                          <a:solidFill>
                            <a:schemeClr val="bg1"/>
                          </a:solidFill>
                          <a:latin typeface="Calibri" panose="020F0502020204030204" pitchFamily="34" charset="0"/>
                          <a:cs typeface="Calibri" panose="020F0502020204030204" pitchFamily="34" charset="0"/>
                        </a:rPr>
                        <a:t>Directly computing means using aggregate function</a:t>
                      </a:r>
                    </a:p>
                    <a:p>
                      <a:pPr marL="285750" indent="-285750">
                        <a:buFont typeface="Wingdings" panose="05000000000000000000" pitchFamily="2" charset="2"/>
                        <a:buChar char="§"/>
                      </a:pPr>
                      <a:r>
                        <a:rPr lang="en-US" sz="1800" cap="none" dirty="0" smtClean="0">
                          <a:solidFill>
                            <a:schemeClr val="bg1"/>
                          </a:solidFill>
                          <a:latin typeface="Calibri" panose="020F0502020204030204" pitchFamily="34" charset="0"/>
                          <a:cs typeface="Calibri" panose="020F0502020204030204" pitchFamily="34" charset="0"/>
                        </a:rPr>
                        <a:t>Point classification of original data</a:t>
                      </a:r>
                    </a:p>
                    <a:p>
                      <a:pPr marL="285750" indent="-285750">
                        <a:buFont typeface="Wingdings" panose="05000000000000000000" pitchFamily="2" charset="2"/>
                        <a:buChar char="§"/>
                      </a:pPr>
                      <a:r>
                        <a:rPr lang="en-US" sz="1800" cap="none" dirty="0" smtClean="0">
                          <a:solidFill>
                            <a:schemeClr val="bg1"/>
                          </a:solidFill>
                          <a:latin typeface="Calibri" panose="020F0502020204030204" pitchFamily="34" charset="0"/>
                          <a:cs typeface="Calibri" panose="020F0502020204030204" pitchFamily="34" charset="0"/>
                        </a:rPr>
                        <a:t>Visualizing clustering </a:t>
                      </a:r>
                      <a:r>
                        <a:rPr lang="en-US" sz="1800" cap="none" dirty="0" err="1" smtClean="0">
                          <a:solidFill>
                            <a:schemeClr val="bg1"/>
                          </a:solidFill>
                          <a:latin typeface="Calibri" panose="020F0502020204030204" pitchFamily="34" charset="0"/>
                          <a:cs typeface="Calibri" panose="020F0502020204030204" pitchFamily="34" charset="0"/>
                        </a:rPr>
                        <a:t>dendrogram</a:t>
                      </a:r>
                      <a:r>
                        <a:rPr lang="en-US" sz="1800" cap="none" dirty="0" smtClean="0">
                          <a:solidFill>
                            <a:schemeClr val="bg1"/>
                          </a:solidFill>
                          <a:latin typeface="Calibri" panose="020F0502020204030204" pitchFamily="34" charset="0"/>
                          <a:cs typeface="Calibri" panose="020F0502020204030204" pitchFamily="34" charset="0"/>
                        </a:rPr>
                        <a:t> </a:t>
                      </a:r>
                      <a:r>
                        <a:rPr lang="en-US" sz="1800" cap="none" baseline="0" dirty="0" smtClean="0">
                          <a:solidFill>
                            <a:schemeClr val="bg1"/>
                          </a:solidFill>
                          <a:latin typeface="Calibri" panose="020F0502020204030204" pitchFamily="34" charset="0"/>
                          <a:cs typeface="Calibri" panose="020F0502020204030204" pitchFamily="34" charset="0"/>
                        </a:rPr>
                        <a:t> </a:t>
                      </a:r>
                      <a:r>
                        <a:rPr lang="en-US" sz="1800" cap="none" baseline="0" dirty="0" err="1" smtClean="0">
                          <a:solidFill>
                            <a:schemeClr val="bg1"/>
                          </a:solidFill>
                          <a:latin typeface="Calibri" panose="020F0502020204030204" pitchFamily="34" charset="0"/>
                          <a:cs typeface="Calibri" panose="020F0502020204030204" pitchFamily="34" charset="0"/>
                        </a:rPr>
                        <a:t>i.e</a:t>
                      </a:r>
                      <a:r>
                        <a:rPr lang="en-US" sz="1800" cap="none" baseline="0" dirty="0" smtClean="0">
                          <a:solidFill>
                            <a:schemeClr val="bg1"/>
                          </a:solidFill>
                          <a:latin typeface="Calibri" panose="020F0502020204030204" pitchFamily="34" charset="0"/>
                          <a:cs typeface="Calibri" panose="020F0502020204030204" pitchFamily="34" charset="0"/>
                        </a:rPr>
                        <a:t> </a:t>
                      </a:r>
                      <a:r>
                        <a:rPr lang="en-US" sz="1800" cap="none" dirty="0" smtClean="0">
                          <a:solidFill>
                            <a:schemeClr val="bg1"/>
                          </a:solidFill>
                          <a:latin typeface="Calibri" panose="020F0502020204030204" pitchFamily="34" charset="0"/>
                          <a:cs typeface="Calibri" panose="020F0502020204030204" pitchFamily="34" charset="0"/>
                        </a:rPr>
                        <a:t>hierarchical clustering</a:t>
                      </a:r>
                      <a:endParaRPr lang="en-US"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30177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09902000"/>
              </p:ext>
            </p:extLst>
          </p:nvPr>
        </p:nvGraphicFramePr>
        <p:xfrm>
          <a:off x="587984" y="257278"/>
          <a:ext cx="3790833" cy="701040"/>
        </p:xfrm>
        <a:graphic>
          <a:graphicData uri="http://schemas.openxmlformats.org/drawingml/2006/table">
            <a:tbl>
              <a:tblPr firstRow="1" bandRow="1">
                <a:tableStyleId>{9D7B26C5-4107-4FEC-AEDC-1716B250A1EF}</a:tableStyleId>
              </a:tblPr>
              <a:tblGrid>
                <a:gridCol w="3790833"/>
              </a:tblGrid>
              <a:tr h="559073">
                <a:tc>
                  <a:txBody>
                    <a:bodyPr/>
                    <a:lstStyle/>
                    <a:p>
                      <a:r>
                        <a:rPr lang="en-US" sz="4000" dirty="0" smtClean="0">
                          <a:latin typeface="Calibri" panose="020F0502020204030204" pitchFamily="34" charset="0"/>
                          <a:cs typeface="Calibri" panose="020F0502020204030204" pitchFamily="34" charset="0"/>
                        </a:rPr>
                        <a:t>Euclidean Matrix</a:t>
                      </a:r>
                      <a:endParaRPr lang="en-US" sz="4000" dirty="0">
                        <a:latin typeface="Calibri" panose="020F0502020204030204" pitchFamily="34" charset="0"/>
                        <a:cs typeface="Calibri" panose="020F0502020204030204" pitchFamily="34" charset="0"/>
                      </a:endParaRPr>
                    </a:p>
                  </a:txBody>
                  <a:tcPr/>
                </a:tc>
              </a:tr>
            </a:tbl>
          </a:graphicData>
        </a:graphic>
      </p:graphicFrame>
      <p:pic>
        <p:nvPicPr>
          <p:cNvPr id="7" name="Picture 6"/>
          <p:cNvPicPr>
            <a:picLocks noChangeAspect="1"/>
          </p:cNvPicPr>
          <p:nvPr/>
        </p:nvPicPr>
        <p:blipFill>
          <a:blip r:embed="rId2"/>
          <a:stretch>
            <a:fillRect/>
          </a:stretch>
        </p:blipFill>
        <p:spPr>
          <a:xfrm>
            <a:off x="274444" y="1160210"/>
            <a:ext cx="5047397" cy="3115576"/>
          </a:xfrm>
          <a:prstGeom prst="rect">
            <a:avLst/>
          </a:prstGeom>
        </p:spPr>
      </p:pic>
      <p:pic>
        <p:nvPicPr>
          <p:cNvPr id="8" name="Picture 7"/>
          <p:cNvPicPr>
            <a:picLocks noChangeAspect="1"/>
          </p:cNvPicPr>
          <p:nvPr/>
        </p:nvPicPr>
        <p:blipFill>
          <a:blip r:embed="rId3"/>
          <a:stretch>
            <a:fillRect/>
          </a:stretch>
        </p:blipFill>
        <p:spPr>
          <a:xfrm>
            <a:off x="6258057" y="1160210"/>
            <a:ext cx="4880482" cy="301254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033671812"/>
              </p:ext>
            </p:extLst>
          </p:nvPr>
        </p:nvGraphicFramePr>
        <p:xfrm>
          <a:off x="1665361" y="4918179"/>
          <a:ext cx="8663495" cy="914400"/>
        </p:xfrm>
        <a:graphic>
          <a:graphicData uri="http://schemas.openxmlformats.org/drawingml/2006/table">
            <a:tbl>
              <a:tblPr firstRow="1" bandRow="1">
                <a:tableStyleId>{5940675A-B579-460E-94D1-54222C63F5DA}</a:tableStyleId>
              </a:tblPr>
              <a:tblGrid>
                <a:gridCol w="8663495"/>
              </a:tblGrid>
              <a:tr h="370840">
                <a:tc>
                  <a:txBody>
                    <a:bodyPr/>
                    <a:lstStyle/>
                    <a:p>
                      <a:r>
                        <a:rPr lang="en-US" sz="1800" b="1" dirty="0" smtClean="0"/>
                        <a:t>The red color indicates high similarity while blue color indicates low similarity. The color level is proportional to the value of the</a:t>
                      </a:r>
                      <a:r>
                        <a:rPr lang="en-US" sz="1800" b="1" baseline="0" dirty="0" smtClean="0"/>
                        <a:t> </a:t>
                      </a:r>
                      <a:r>
                        <a:rPr lang="en-US" sz="1800" b="1" dirty="0" smtClean="0"/>
                        <a:t>similarity between observations where pure red represents 0 and pure blue represents 1</a:t>
                      </a:r>
                      <a:r>
                        <a:rPr lang="en-US" sz="1800" dirty="0" smtClean="0"/>
                        <a:t>.</a:t>
                      </a:r>
                      <a:endParaRPr lang="en-US" sz="18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1749165"/>
              </p:ext>
            </p:extLst>
          </p:nvPr>
        </p:nvGraphicFramePr>
        <p:xfrm>
          <a:off x="6615242" y="198509"/>
          <a:ext cx="4099981" cy="701040"/>
        </p:xfrm>
        <a:graphic>
          <a:graphicData uri="http://schemas.openxmlformats.org/drawingml/2006/table">
            <a:tbl>
              <a:tblPr firstRow="1" bandRow="1">
                <a:tableStyleId>{9D7B26C5-4107-4FEC-AEDC-1716B250A1EF}</a:tableStyleId>
              </a:tblPr>
              <a:tblGrid>
                <a:gridCol w="4099981"/>
              </a:tblGrid>
              <a:tr h="484763">
                <a:tc>
                  <a:txBody>
                    <a:bodyPr/>
                    <a:lstStyle/>
                    <a:p>
                      <a:r>
                        <a:rPr lang="en-US" sz="4000" dirty="0" smtClean="0">
                          <a:latin typeface="Calibri" panose="020F0502020204030204" pitchFamily="34" charset="0"/>
                          <a:cs typeface="Calibri" panose="020F0502020204030204" pitchFamily="34" charset="0"/>
                        </a:rPr>
                        <a:t>Correlation Matrix</a:t>
                      </a:r>
                      <a:endParaRPr lang="en-US" sz="40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031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447718"/>
              </p:ext>
            </p:extLst>
          </p:nvPr>
        </p:nvGraphicFramePr>
        <p:xfrm>
          <a:off x="587985" y="257278"/>
          <a:ext cx="3520376" cy="438181"/>
        </p:xfrm>
        <a:graphic>
          <a:graphicData uri="http://schemas.openxmlformats.org/drawingml/2006/table">
            <a:tbl>
              <a:tblPr firstRow="1" bandRow="1">
                <a:tableStyleId>{9D7B26C5-4107-4FEC-AEDC-1716B250A1EF}</a:tableStyleId>
              </a:tblPr>
              <a:tblGrid>
                <a:gridCol w="3520376"/>
              </a:tblGrid>
              <a:tr h="438181">
                <a:tc>
                  <a:txBody>
                    <a:bodyPr/>
                    <a:lstStyle/>
                    <a:p>
                      <a:r>
                        <a:rPr lang="en-US" sz="1800" dirty="0" smtClean="0">
                          <a:latin typeface="Calibri" panose="020F0502020204030204" pitchFamily="34" charset="0"/>
                          <a:cs typeface="Calibri" panose="020F0502020204030204" pitchFamily="34" charset="0"/>
                        </a:rPr>
                        <a:t>Total</a:t>
                      </a:r>
                      <a:r>
                        <a:rPr lang="en-US" sz="1800" baseline="0" dirty="0" smtClean="0">
                          <a:latin typeface="Calibri" panose="020F0502020204030204" pitchFamily="34" charset="0"/>
                          <a:cs typeface="Calibri" panose="020F0502020204030204" pitchFamily="34" charset="0"/>
                        </a:rPr>
                        <a:t> within cluster sum of square</a:t>
                      </a:r>
                      <a:endParaRPr lang="en-US" sz="1800" dirty="0">
                        <a:latin typeface="Calibri" panose="020F0502020204030204" pitchFamily="34" charset="0"/>
                        <a:cs typeface="Calibri" panose="020F0502020204030204" pitchFamily="34"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71301963"/>
              </p:ext>
            </p:extLst>
          </p:nvPr>
        </p:nvGraphicFramePr>
        <p:xfrm>
          <a:off x="489397" y="5175757"/>
          <a:ext cx="11307651" cy="914400"/>
        </p:xfrm>
        <a:graphic>
          <a:graphicData uri="http://schemas.openxmlformats.org/drawingml/2006/table">
            <a:tbl>
              <a:tblPr firstRow="1" bandRow="1">
                <a:tableStyleId>{5940675A-B579-460E-94D1-54222C63F5DA}</a:tableStyleId>
              </a:tblPr>
              <a:tblGrid>
                <a:gridCol w="11307651"/>
              </a:tblGrid>
              <a:tr h="370840">
                <a:tc>
                  <a:txBody>
                    <a:bodyPr/>
                    <a:lstStyle/>
                    <a:p>
                      <a:r>
                        <a:rPr lang="en-US" sz="1800" b="1" baseline="0" dirty="0" smtClean="0"/>
                        <a:t>The plot shows variances decreases as the k number increases. a bent on the elbow can be seen as k = 4 , meaning additional clusters beyond 4 has little values. Let's classify our observations into 4 clusters</a:t>
                      </a:r>
                      <a:endParaRPr lang="en-US" sz="18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45089138"/>
              </p:ext>
            </p:extLst>
          </p:nvPr>
        </p:nvGraphicFramePr>
        <p:xfrm>
          <a:off x="6615243" y="198509"/>
          <a:ext cx="4949986" cy="496950"/>
        </p:xfrm>
        <a:graphic>
          <a:graphicData uri="http://schemas.openxmlformats.org/drawingml/2006/table">
            <a:tbl>
              <a:tblPr firstRow="1" bandRow="1">
                <a:tableStyleId>{9D7B26C5-4107-4FEC-AEDC-1716B250A1EF}</a:tableStyleId>
              </a:tblPr>
              <a:tblGrid>
                <a:gridCol w="4949986"/>
              </a:tblGrid>
              <a:tr h="496950">
                <a:tc>
                  <a:txBody>
                    <a:bodyPr/>
                    <a:lstStyle/>
                    <a:p>
                      <a:r>
                        <a:rPr lang="en-US" sz="1800" dirty="0" smtClean="0">
                          <a:latin typeface="Calibri" panose="020F0502020204030204" pitchFamily="34" charset="0"/>
                          <a:cs typeface="Calibri" panose="020F0502020204030204" pitchFamily="34" charset="0"/>
                        </a:rPr>
                        <a:t>Total</a:t>
                      </a:r>
                      <a:r>
                        <a:rPr lang="en-US" sz="1800" baseline="0" dirty="0" smtClean="0">
                          <a:latin typeface="Calibri" panose="020F0502020204030204" pitchFamily="34" charset="0"/>
                          <a:cs typeface="Calibri" panose="020F0502020204030204" pitchFamily="34" charset="0"/>
                        </a:rPr>
                        <a:t> within cluster sum of square with k indicator</a:t>
                      </a:r>
                      <a:endParaRPr lang="en-US" sz="1800" dirty="0">
                        <a:latin typeface="Calibri" panose="020F0502020204030204" pitchFamily="34" charset="0"/>
                        <a:cs typeface="Calibri" panose="020F0502020204030204" pitchFamily="34" charset="0"/>
                      </a:endParaRPr>
                    </a:p>
                  </a:txBody>
                  <a:tcPr/>
                </a:tc>
              </a:tr>
            </a:tbl>
          </a:graphicData>
        </a:graphic>
      </p:graphicFrame>
      <p:pic>
        <p:nvPicPr>
          <p:cNvPr id="2" name="Picture 1"/>
          <p:cNvPicPr>
            <a:picLocks noChangeAspect="1"/>
          </p:cNvPicPr>
          <p:nvPr/>
        </p:nvPicPr>
        <p:blipFill>
          <a:blip r:embed="rId2"/>
          <a:stretch>
            <a:fillRect/>
          </a:stretch>
        </p:blipFill>
        <p:spPr>
          <a:xfrm>
            <a:off x="167426" y="890594"/>
            <a:ext cx="5818021" cy="3591254"/>
          </a:xfrm>
          <a:prstGeom prst="rect">
            <a:avLst/>
          </a:prstGeom>
        </p:spPr>
      </p:pic>
      <p:pic>
        <p:nvPicPr>
          <p:cNvPr id="4" name="Picture 3"/>
          <p:cNvPicPr>
            <a:picLocks noChangeAspect="1"/>
          </p:cNvPicPr>
          <p:nvPr/>
        </p:nvPicPr>
        <p:blipFill>
          <a:blip r:embed="rId3"/>
          <a:stretch>
            <a:fillRect/>
          </a:stretch>
        </p:blipFill>
        <p:spPr>
          <a:xfrm>
            <a:off x="6176809" y="890594"/>
            <a:ext cx="5818020" cy="3591254"/>
          </a:xfrm>
          <a:prstGeom prst="rect">
            <a:avLst/>
          </a:prstGeom>
        </p:spPr>
      </p:pic>
    </p:spTree>
    <p:extLst>
      <p:ext uri="{BB962C8B-B14F-4D97-AF65-F5344CB8AC3E}">
        <p14:creationId xmlns:p14="http://schemas.microsoft.com/office/powerpoint/2010/main" val="292324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82716909"/>
              </p:ext>
            </p:extLst>
          </p:nvPr>
        </p:nvGraphicFramePr>
        <p:xfrm>
          <a:off x="587985" y="257278"/>
          <a:ext cx="4125684" cy="701040"/>
        </p:xfrm>
        <a:graphic>
          <a:graphicData uri="http://schemas.openxmlformats.org/drawingml/2006/table">
            <a:tbl>
              <a:tblPr firstRow="1" bandRow="1">
                <a:tableStyleId>{9D7B26C5-4107-4FEC-AEDC-1716B250A1EF}</a:tableStyleId>
              </a:tblPr>
              <a:tblGrid>
                <a:gridCol w="4125684"/>
              </a:tblGrid>
              <a:tr h="559073">
                <a:tc>
                  <a:txBody>
                    <a:bodyPr/>
                    <a:lstStyle/>
                    <a:p>
                      <a:r>
                        <a:rPr lang="en-US" sz="4000" dirty="0" smtClean="0">
                          <a:latin typeface="Calibri" panose="020F0502020204030204" pitchFamily="34" charset="0"/>
                          <a:cs typeface="Calibri" panose="020F0502020204030204" pitchFamily="34" charset="0"/>
                        </a:rPr>
                        <a:t>Cluster Plot of K=4</a:t>
                      </a:r>
                      <a:endParaRPr lang="en-US" sz="4000" dirty="0">
                        <a:latin typeface="Calibri" panose="020F0502020204030204" pitchFamily="34" charset="0"/>
                        <a:cs typeface="Calibri" panose="020F0502020204030204" pitchFamily="34" charset="0"/>
                      </a:endParaRP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94917497"/>
              </p:ext>
            </p:extLst>
          </p:nvPr>
        </p:nvGraphicFramePr>
        <p:xfrm>
          <a:off x="989219" y="5446213"/>
          <a:ext cx="10015777" cy="640080"/>
        </p:xfrm>
        <a:graphic>
          <a:graphicData uri="http://schemas.openxmlformats.org/drawingml/2006/table">
            <a:tbl>
              <a:tblPr firstRow="1" bandRow="1">
                <a:tableStyleId>{5940675A-B579-460E-94D1-54222C63F5DA}</a:tableStyleId>
              </a:tblPr>
              <a:tblGrid>
                <a:gridCol w="10015777"/>
              </a:tblGrid>
              <a:tr h="370840">
                <a:tc>
                  <a:txBody>
                    <a:bodyPr/>
                    <a:lstStyle/>
                    <a:p>
                      <a:r>
                        <a:rPr lang="en-US" sz="1800" b="1" dirty="0" smtClean="0"/>
                        <a:t>I</a:t>
                      </a:r>
                      <a:r>
                        <a:rPr lang="en-US" sz="1800" b="1" baseline="0" dirty="0" smtClean="0"/>
                        <a:t> plotted the centroid of 2,3,4,5, to find the right plot for the analysis and chose 4 because the bent is at 4 which is considered as an indicator of the optimal number of clusters. </a:t>
                      </a:r>
                      <a:endParaRPr lang="en-US" sz="18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86458389"/>
              </p:ext>
            </p:extLst>
          </p:nvPr>
        </p:nvGraphicFramePr>
        <p:xfrm>
          <a:off x="6615241" y="198509"/>
          <a:ext cx="5271959" cy="701040"/>
        </p:xfrm>
        <a:graphic>
          <a:graphicData uri="http://schemas.openxmlformats.org/drawingml/2006/table">
            <a:tbl>
              <a:tblPr firstRow="1" bandRow="1">
                <a:tableStyleId>{9D7B26C5-4107-4FEC-AEDC-1716B250A1EF}</a:tableStyleId>
              </a:tblPr>
              <a:tblGrid>
                <a:gridCol w="5271959"/>
              </a:tblGrid>
              <a:tr h="484763">
                <a:tc>
                  <a:txBody>
                    <a:bodyPr/>
                    <a:lstStyle/>
                    <a:p>
                      <a:r>
                        <a:rPr lang="en-US" sz="4000" dirty="0" smtClean="0">
                          <a:latin typeface="Calibri" panose="020F0502020204030204" pitchFamily="34" charset="0"/>
                          <a:cs typeface="Calibri" panose="020F0502020204030204" pitchFamily="34" charset="0"/>
                        </a:rPr>
                        <a:t>Cluster Plot of K=2,3,4,5</a:t>
                      </a:r>
                      <a:endParaRPr lang="en-US" sz="4000" dirty="0">
                        <a:latin typeface="Calibri" panose="020F0502020204030204" pitchFamily="34" charset="0"/>
                        <a:cs typeface="Calibri" panose="020F0502020204030204" pitchFamily="34" charset="0"/>
                      </a:endParaRPr>
                    </a:p>
                  </a:txBody>
                  <a:tcPr/>
                </a:tc>
              </a:tr>
            </a:tbl>
          </a:graphicData>
        </a:graphic>
      </p:graphicFrame>
      <p:pic>
        <p:nvPicPr>
          <p:cNvPr id="2" name="Picture 1"/>
          <p:cNvPicPr>
            <a:picLocks noChangeAspect="1"/>
          </p:cNvPicPr>
          <p:nvPr/>
        </p:nvPicPr>
        <p:blipFill>
          <a:blip r:embed="rId2"/>
          <a:stretch>
            <a:fillRect/>
          </a:stretch>
        </p:blipFill>
        <p:spPr>
          <a:xfrm>
            <a:off x="149489" y="1160210"/>
            <a:ext cx="5847619" cy="3609524"/>
          </a:xfrm>
          <a:prstGeom prst="rect">
            <a:avLst/>
          </a:prstGeom>
        </p:spPr>
      </p:pic>
      <p:pic>
        <p:nvPicPr>
          <p:cNvPr id="3" name="Picture 2"/>
          <p:cNvPicPr>
            <a:picLocks noChangeAspect="1"/>
          </p:cNvPicPr>
          <p:nvPr/>
        </p:nvPicPr>
        <p:blipFill>
          <a:blip r:embed="rId3"/>
          <a:stretch>
            <a:fillRect/>
          </a:stretch>
        </p:blipFill>
        <p:spPr>
          <a:xfrm>
            <a:off x="6147210" y="1160210"/>
            <a:ext cx="5847619" cy="3609524"/>
          </a:xfrm>
          <a:prstGeom prst="rect">
            <a:avLst/>
          </a:prstGeom>
        </p:spPr>
      </p:pic>
    </p:spTree>
    <p:extLst>
      <p:ext uri="{BB962C8B-B14F-4D97-AF65-F5344CB8AC3E}">
        <p14:creationId xmlns:p14="http://schemas.microsoft.com/office/powerpoint/2010/main" val="276788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49795139"/>
              </p:ext>
            </p:extLst>
          </p:nvPr>
        </p:nvGraphicFramePr>
        <p:xfrm>
          <a:off x="80112" y="0"/>
          <a:ext cx="2766119" cy="457200"/>
        </p:xfrm>
        <a:graphic>
          <a:graphicData uri="http://schemas.openxmlformats.org/drawingml/2006/table">
            <a:tbl>
              <a:tblPr firstRow="1" bandRow="1">
                <a:tableStyleId>{9D7B26C5-4107-4FEC-AEDC-1716B250A1EF}</a:tableStyleId>
              </a:tblPr>
              <a:tblGrid>
                <a:gridCol w="2766119"/>
              </a:tblGrid>
              <a:tr h="370840">
                <a:tc>
                  <a:txBody>
                    <a:bodyPr/>
                    <a:lstStyle/>
                    <a:p>
                      <a:r>
                        <a:rPr lang="en-US" sz="2400" dirty="0" smtClean="0">
                          <a:latin typeface="Calibri" panose="020F0502020204030204" pitchFamily="34" charset="0"/>
                          <a:cs typeface="Calibri" panose="020F0502020204030204" pitchFamily="34" charset="0"/>
                        </a:rPr>
                        <a:t>Cluster </a:t>
                      </a:r>
                      <a:r>
                        <a:rPr lang="en-US" sz="2400" dirty="0" err="1" smtClean="0">
                          <a:latin typeface="Calibri" panose="020F0502020204030204" pitchFamily="34" charset="0"/>
                          <a:cs typeface="Calibri" panose="020F0502020204030204" pitchFamily="34" charset="0"/>
                        </a:rPr>
                        <a:t>Dendrogram</a:t>
                      </a:r>
                      <a:endParaRPr lang="en-US" sz="2400" dirty="0">
                        <a:latin typeface="Calibri" panose="020F0502020204030204" pitchFamily="34" charset="0"/>
                        <a:cs typeface="Calibri" panose="020F0502020204030204" pitchFamily="34" charset="0"/>
                      </a:endParaRPr>
                    </a:p>
                  </a:txBody>
                  <a:tcPr/>
                </a:tc>
              </a:tr>
            </a:tbl>
          </a:graphicData>
        </a:graphic>
      </p:graphicFrame>
      <p:pic>
        <p:nvPicPr>
          <p:cNvPr id="2" name="Picture 1"/>
          <p:cNvPicPr>
            <a:picLocks noChangeAspect="1"/>
          </p:cNvPicPr>
          <p:nvPr/>
        </p:nvPicPr>
        <p:blipFill>
          <a:blip r:embed="rId2"/>
          <a:stretch>
            <a:fillRect/>
          </a:stretch>
        </p:blipFill>
        <p:spPr>
          <a:xfrm>
            <a:off x="80112" y="780340"/>
            <a:ext cx="5535077" cy="4443319"/>
          </a:xfrm>
          <a:prstGeom prst="rect">
            <a:avLst/>
          </a:prstGeom>
        </p:spPr>
      </p:pic>
      <p:pic>
        <p:nvPicPr>
          <p:cNvPr id="4" name="Picture 3"/>
          <p:cNvPicPr>
            <a:picLocks noChangeAspect="1"/>
          </p:cNvPicPr>
          <p:nvPr/>
        </p:nvPicPr>
        <p:blipFill>
          <a:blip r:embed="rId3"/>
          <a:stretch>
            <a:fillRect/>
          </a:stretch>
        </p:blipFill>
        <p:spPr>
          <a:xfrm>
            <a:off x="5762442" y="780340"/>
            <a:ext cx="6323779" cy="388601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807450820"/>
              </p:ext>
            </p:extLst>
          </p:nvPr>
        </p:nvGraphicFramePr>
        <p:xfrm>
          <a:off x="8386828" y="134032"/>
          <a:ext cx="2328395" cy="396240"/>
        </p:xfrm>
        <a:graphic>
          <a:graphicData uri="http://schemas.openxmlformats.org/drawingml/2006/table">
            <a:tbl>
              <a:tblPr firstRow="1" bandRow="1">
                <a:tableStyleId>{9D7B26C5-4107-4FEC-AEDC-1716B250A1EF}</a:tableStyleId>
              </a:tblPr>
              <a:tblGrid>
                <a:gridCol w="2328395"/>
              </a:tblGrid>
              <a:tr h="393755">
                <a:tc>
                  <a:txBody>
                    <a:bodyPr/>
                    <a:lstStyle/>
                    <a:p>
                      <a:r>
                        <a:rPr lang="en-US" sz="2000" dirty="0" err="1" smtClean="0"/>
                        <a:t>Dendrogram</a:t>
                      </a:r>
                      <a:r>
                        <a:rPr lang="en-US" sz="2000" dirty="0" smtClean="0"/>
                        <a:t> </a:t>
                      </a:r>
                      <a:r>
                        <a:rPr lang="en-US" sz="2000" dirty="0" smtClean="0"/>
                        <a:t>Plot</a:t>
                      </a:r>
                      <a:endParaRPr lang="en-US" sz="20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18328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2910" y="5014949"/>
            <a:ext cx="9910295" cy="1269941"/>
          </a:xfrm>
        </p:spPr>
        <p:txBody>
          <a:bodyPr>
            <a:noAutofit/>
          </a:bodyPr>
          <a:lstStyle/>
          <a:p>
            <a:pPr marL="342900" indent="-342900">
              <a:buFont typeface="Arial" panose="020B0604020202020204" pitchFamily="34" charset="0"/>
              <a:buChar char="•"/>
            </a:pPr>
            <a:r>
              <a:rPr lang="en-US" sz="1800" dirty="0" smtClean="0">
                <a:solidFill>
                  <a:srgbClr val="FFFF00"/>
                </a:solidFill>
                <a:latin typeface="Calibri" panose="020F0502020204030204" pitchFamily="34" charset="0"/>
                <a:cs typeface="Calibri" panose="020F0502020204030204" pitchFamily="34" charset="0"/>
              </a:rPr>
              <a:t>My aim of this project is to get the Euclidean  distance between variables in and outside the clusters.</a:t>
            </a:r>
          </a:p>
          <a:p>
            <a:pPr marL="342900" indent="-342900">
              <a:buFont typeface="Arial" panose="020B0604020202020204" pitchFamily="34" charset="0"/>
              <a:buChar char="•"/>
            </a:pPr>
            <a:r>
              <a:rPr lang="en-US" sz="1800" dirty="0" smtClean="0">
                <a:solidFill>
                  <a:srgbClr val="FFFF00"/>
                </a:solidFill>
                <a:latin typeface="Calibri" panose="020F0502020204030204" pitchFamily="34" charset="0"/>
                <a:cs typeface="Calibri" panose="020F0502020204030204" pitchFamily="34" charset="0"/>
              </a:rPr>
              <a:t>Determine which of the outcomes countries should have a occurrence preventive plans.</a:t>
            </a:r>
          </a:p>
          <a:p>
            <a:pPr marL="342900" indent="-342900">
              <a:buFont typeface="Arial" panose="020B0604020202020204" pitchFamily="34" charset="0"/>
              <a:buChar char="•"/>
            </a:pPr>
            <a:r>
              <a:rPr lang="en-US" sz="1800" dirty="0" smtClean="0">
                <a:solidFill>
                  <a:srgbClr val="FFFF00"/>
                </a:solidFill>
                <a:latin typeface="Calibri" panose="020F0502020204030204" pitchFamily="34" charset="0"/>
                <a:cs typeface="Calibri" panose="020F0502020204030204" pitchFamily="34" charset="0"/>
              </a:rPr>
              <a:t>Discover  the hierarchy of </a:t>
            </a:r>
            <a:r>
              <a:rPr lang="en-US" sz="1800" dirty="0" err="1" smtClean="0">
                <a:solidFill>
                  <a:srgbClr val="FFFF00"/>
                </a:solidFill>
                <a:latin typeface="Calibri" panose="020F0502020204030204" pitchFamily="34" charset="0"/>
                <a:cs typeface="Calibri" panose="020F0502020204030204" pitchFamily="34" charset="0"/>
              </a:rPr>
              <a:t>thse</a:t>
            </a:r>
            <a:r>
              <a:rPr lang="en-US" sz="1800" dirty="0" smtClean="0">
                <a:solidFill>
                  <a:srgbClr val="FFFF00"/>
                </a:solidFill>
                <a:latin typeface="Calibri" panose="020F0502020204030204" pitchFamily="34" charset="0"/>
                <a:cs typeface="Calibri" panose="020F0502020204030204" pitchFamily="34" charset="0"/>
              </a:rPr>
              <a:t> outcomes.</a:t>
            </a:r>
          </a:p>
        </p:txBody>
      </p:sp>
      <p:graphicFrame>
        <p:nvGraphicFramePr>
          <p:cNvPr id="5" name="Table 4"/>
          <p:cNvGraphicFramePr>
            <a:graphicFrameLocks noGrp="1"/>
          </p:cNvGraphicFramePr>
          <p:nvPr>
            <p:extLst>
              <p:ext uri="{D42A27DB-BD31-4B8C-83A1-F6EECF244321}">
                <p14:modId xmlns:p14="http://schemas.microsoft.com/office/powerpoint/2010/main" val="401772838"/>
              </p:ext>
            </p:extLst>
          </p:nvPr>
        </p:nvGraphicFramePr>
        <p:xfrm>
          <a:off x="2985036" y="152996"/>
          <a:ext cx="3905161" cy="762000"/>
        </p:xfrm>
        <a:graphic>
          <a:graphicData uri="http://schemas.openxmlformats.org/drawingml/2006/table">
            <a:tbl>
              <a:tblPr firstRow="1" bandRow="1">
                <a:tableStyleId>{9D7B26C5-4107-4FEC-AEDC-1716B250A1EF}</a:tableStyleId>
              </a:tblPr>
              <a:tblGrid>
                <a:gridCol w="3905161"/>
              </a:tblGrid>
              <a:tr h="370840">
                <a:tc>
                  <a:txBody>
                    <a:bodyPr/>
                    <a:lstStyle/>
                    <a:p>
                      <a:r>
                        <a:rPr lang="en-US" sz="4400" dirty="0" smtClean="0">
                          <a:latin typeface="Calibri" panose="020F0502020204030204" pitchFamily="34" charset="0"/>
                          <a:cs typeface="Calibri" panose="020F0502020204030204" pitchFamily="34" charset="0"/>
                        </a:rPr>
                        <a:t>Other Plot Style</a:t>
                      </a:r>
                      <a:endParaRPr lang="en-US" sz="4400" dirty="0">
                        <a:latin typeface="Calibri" panose="020F0502020204030204" pitchFamily="34" charset="0"/>
                        <a:cs typeface="Calibri" panose="020F0502020204030204" pitchFamily="34" charset="0"/>
                      </a:endParaRPr>
                    </a:p>
                  </a:txBody>
                  <a:tcPr/>
                </a:tc>
              </a:tr>
            </a:tbl>
          </a:graphicData>
        </a:graphic>
      </p:graphicFrame>
      <p:pic>
        <p:nvPicPr>
          <p:cNvPr id="6" name="Picture 5"/>
          <p:cNvPicPr>
            <a:picLocks noChangeAspect="1"/>
          </p:cNvPicPr>
          <p:nvPr/>
        </p:nvPicPr>
        <p:blipFill>
          <a:blip r:embed="rId2"/>
          <a:stretch>
            <a:fillRect/>
          </a:stretch>
        </p:blipFill>
        <p:spPr>
          <a:xfrm>
            <a:off x="443452" y="1246488"/>
            <a:ext cx="5083168" cy="3137656"/>
          </a:xfrm>
          <a:prstGeom prst="rect">
            <a:avLst/>
          </a:prstGeom>
        </p:spPr>
      </p:pic>
      <p:pic>
        <p:nvPicPr>
          <p:cNvPr id="7" name="Picture 6"/>
          <p:cNvPicPr>
            <a:picLocks noChangeAspect="1"/>
          </p:cNvPicPr>
          <p:nvPr/>
        </p:nvPicPr>
        <p:blipFill>
          <a:blip r:embed="rId3"/>
          <a:stretch>
            <a:fillRect/>
          </a:stretch>
        </p:blipFill>
        <p:spPr>
          <a:xfrm>
            <a:off x="6585702" y="1263241"/>
            <a:ext cx="5056027" cy="3120903"/>
          </a:xfrm>
          <a:prstGeom prst="rect">
            <a:avLst/>
          </a:prstGeom>
        </p:spPr>
      </p:pic>
    </p:spTree>
    <p:extLst>
      <p:ext uri="{BB962C8B-B14F-4D97-AF65-F5344CB8AC3E}">
        <p14:creationId xmlns:p14="http://schemas.microsoft.com/office/powerpoint/2010/main" val="2404461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635</TotalTime>
  <Words>427</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Gill Sans</vt:lpstr>
      <vt:lpstr>Wingdings</vt:lpstr>
      <vt:lpstr>Wingdings 3</vt:lpstr>
      <vt:lpstr>Slice</vt:lpstr>
      <vt:lpstr>Health Outcome Of 193 Countries</vt:lpstr>
      <vt:lpstr>Different countries of the world experience many challenges that affect the development  of their economy and  population  growth. These incidences result to the following outcomes of which most countries hardly recover from. The outcome of these eventualities are as follows:  Infants_dtp  Infants_measles  Infant_mortality  Underfive_mortality  Female_adult_mortality  Male_adult_mortality  Tuberculosis_Death  Life_expectancy  Physicians  Public_health</vt:lpstr>
      <vt:lpstr>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Outcome Of 193 Countries</dc:title>
  <dc:creator>Lilian Chidinma</dc:creator>
  <cp:lastModifiedBy>Lilian Chidinma</cp:lastModifiedBy>
  <cp:revision>29</cp:revision>
  <dcterms:created xsi:type="dcterms:W3CDTF">2022-12-01T11:13:08Z</dcterms:created>
  <dcterms:modified xsi:type="dcterms:W3CDTF">2022-12-03T09:59:09Z</dcterms:modified>
</cp:coreProperties>
</file>