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14-Dec-22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14-Dec-22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14-Dec-22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14-Dec-22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14-Dec-22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14-Dec-22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14-Dec-22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14-Dec-22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14-Dec-22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14-Dec-22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14-Dec-22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14-Dec-22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14-Dec-22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14-Dec-22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14-Dec-22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14-Dec-22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14-Dec-22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14-Dec-22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Classification%20DT%20Presentation.pptx"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957329" y="3966624"/>
            <a:ext cx="10406129" cy="2408419"/>
          </a:xfrm>
        </p:spPr>
        <p:txBody>
          <a:bodyPr>
            <a:normAutofit fontScale="90000"/>
          </a:bodyPr>
          <a:lstStyle/>
          <a:p>
            <a:r>
              <a:rPr lang="en-US" dirty="0" smtClean="0">
                <a:latin typeface="Calibri" panose="020F0502020204030204" pitchFamily="34" charset="0"/>
                <a:cs typeface="Calibri" panose="020F0502020204030204" pitchFamily="34" charset="0"/>
              </a:rPr>
              <a:t>According to Centers for Disease Control and Prevention-https://www.cdc.gov/heartdisease/facts.htm. ”In the united States, someone has a heart attack every 40 seconds. Every year, about 805,000 people in the United States have a heart attack. Of these 605,000 are a first heart attack”.</a:t>
            </a:r>
            <a:endParaRPr lang="en-US" dirty="0">
              <a:latin typeface="Calibri" panose="020F0502020204030204" pitchFamily="34" charset="0"/>
              <a:cs typeface="Calibri" panose="020F0502020204030204" pitchFamily="34" charset="0"/>
            </a:endParaRPr>
          </a:p>
        </p:txBody>
      </p:sp>
      <p:pic>
        <p:nvPicPr>
          <p:cNvPr id="4" name="Picture 3" descr="https://guardian.ng/wp-content/uploads/2016/08/Heart-diseases.jpg"/>
          <p:cNvPicPr/>
          <p:nvPr/>
        </p:nvPicPr>
        <p:blipFill>
          <a:blip r:embed="rId2">
            <a:extLst>
              <a:ext uri="{28A0092B-C50C-407E-A947-70E740481C1C}">
                <a14:useLocalDpi xmlns:a14="http://schemas.microsoft.com/office/drawing/2010/main" val="0"/>
              </a:ext>
            </a:extLst>
          </a:blip>
          <a:srcRect/>
          <a:stretch>
            <a:fillRect/>
          </a:stretch>
        </p:blipFill>
        <p:spPr bwMode="auto">
          <a:xfrm>
            <a:off x="3188594" y="137163"/>
            <a:ext cx="5943600" cy="3338195"/>
          </a:xfrm>
          <a:prstGeom prst="rect">
            <a:avLst/>
          </a:prstGeom>
          <a:noFill/>
          <a:ln>
            <a:noFill/>
          </a:ln>
        </p:spPr>
      </p:pic>
    </p:spTree>
    <p:extLst>
      <p:ext uri="{BB962C8B-B14F-4D97-AF65-F5344CB8AC3E}">
        <p14:creationId xmlns:p14="http://schemas.microsoft.com/office/powerpoint/2010/main" val="666283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453425" y="36201"/>
            <a:ext cx="7104844" cy="570900"/>
          </a:xfrm>
        </p:spPr>
        <p:txBody>
          <a:bodyPr>
            <a:normAutofit fontScale="90000"/>
          </a:bodyPr>
          <a:lstStyle/>
          <a:p>
            <a:r>
              <a:rPr lang="en-US" b="1" dirty="0" smtClean="0">
                <a:solidFill>
                  <a:srgbClr val="FFFF00"/>
                </a:solidFill>
                <a:latin typeface="Calibri" panose="020F0502020204030204" pitchFamily="34" charset="0"/>
                <a:cs typeface="Calibri" panose="020F0502020204030204" pitchFamily="34" charset="0"/>
              </a:rPr>
              <a:t>Classification Steps for The Decision Tree</a:t>
            </a:r>
            <a:endParaRPr lang="en-US" b="1" dirty="0">
              <a:solidFill>
                <a:srgbClr val="FFFF00"/>
              </a:solidFill>
              <a:latin typeface="Calibri" panose="020F0502020204030204" pitchFamily="34" charset="0"/>
              <a:cs typeface="Calibri" panose="020F0502020204030204" pitchFamily="34" charset="0"/>
            </a:endParaRPr>
          </a:p>
        </p:txBody>
      </p:sp>
      <p:sp>
        <p:nvSpPr>
          <p:cNvPr id="3" name="Rectangle 2"/>
          <p:cNvSpPr/>
          <p:nvPr/>
        </p:nvSpPr>
        <p:spPr>
          <a:xfrm>
            <a:off x="3035122" y="4902335"/>
            <a:ext cx="6096000" cy="369332"/>
          </a:xfrm>
          <a:prstGeom prst="rect">
            <a:avLst/>
          </a:prstGeom>
        </p:spPr>
        <p:txBody>
          <a:bodyPr>
            <a:spAutoFit/>
          </a:bodyPr>
          <a:lstStyle/>
          <a:p>
            <a:endParaRPr lang="en-US" dirty="0"/>
          </a:p>
        </p:txBody>
      </p:sp>
      <p:sp>
        <p:nvSpPr>
          <p:cNvPr id="4" name="Rectangle 3"/>
          <p:cNvSpPr/>
          <p:nvPr/>
        </p:nvSpPr>
        <p:spPr>
          <a:xfrm>
            <a:off x="3187522" y="5054735"/>
            <a:ext cx="6096000" cy="369332"/>
          </a:xfrm>
          <a:prstGeom prst="rect">
            <a:avLst/>
          </a:prstGeom>
        </p:spPr>
        <p:txBody>
          <a:bodyPr>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65320671"/>
              </p:ext>
            </p:extLst>
          </p:nvPr>
        </p:nvGraphicFramePr>
        <p:xfrm>
          <a:off x="190323" y="1775138"/>
          <a:ext cx="4201374" cy="396240"/>
        </p:xfrm>
        <a:graphic>
          <a:graphicData uri="http://schemas.openxmlformats.org/drawingml/2006/table">
            <a:tbl>
              <a:tblPr firstRow="1" bandRow="1">
                <a:tableStyleId>{5C22544A-7EE6-4342-B048-85BDC9FD1C3A}</a:tableStyleId>
              </a:tblPr>
              <a:tblGrid>
                <a:gridCol w="4201374"/>
              </a:tblGrid>
              <a:tr h="377238">
                <a:tc>
                  <a:txBody>
                    <a:bodyPr/>
                    <a:lstStyle/>
                    <a:p>
                      <a:pPr marL="342900" indent="-342900">
                        <a:buFont typeface="Wingdings" panose="05000000000000000000" pitchFamily="2" charset="2"/>
                        <a:buChar char="§"/>
                      </a:pPr>
                      <a:r>
                        <a:rPr lang="en-US" sz="2000" dirty="0" smtClean="0">
                          <a:solidFill>
                            <a:srgbClr val="FFFF00"/>
                          </a:solidFill>
                          <a:latin typeface="Calibri" panose="020F0502020204030204" pitchFamily="34" charset="0"/>
                          <a:cs typeface="Calibri" panose="020F0502020204030204" pitchFamily="34" charset="0"/>
                        </a:rPr>
                        <a:t>Prediction</a:t>
                      </a:r>
                      <a:r>
                        <a:rPr lang="en-US" sz="2000" baseline="0" dirty="0" smtClean="0">
                          <a:solidFill>
                            <a:srgbClr val="FFFF00"/>
                          </a:solidFill>
                          <a:latin typeface="Calibri" panose="020F0502020204030204" pitchFamily="34" charset="0"/>
                          <a:cs typeface="Calibri" panose="020F0502020204030204" pitchFamily="34" charset="0"/>
                        </a:rPr>
                        <a:t> of the probability value </a:t>
                      </a: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761212"/>
              </p:ext>
            </p:extLst>
          </p:nvPr>
        </p:nvGraphicFramePr>
        <p:xfrm>
          <a:off x="190322" y="675988"/>
          <a:ext cx="904382" cy="370840"/>
        </p:xfrm>
        <a:graphic>
          <a:graphicData uri="http://schemas.openxmlformats.org/drawingml/2006/table">
            <a:tbl>
              <a:tblPr firstRow="1" bandRow="1">
                <a:tableStyleId>{5C22544A-7EE6-4342-B048-85BDC9FD1C3A}</a:tableStyleId>
              </a:tblPr>
              <a:tblGrid>
                <a:gridCol w="904382"/>
              </a:tblGrid>
              <a:tr h="370840">
                <a:tc>
                  <a:txBody>
                    <a:bodyPr/>
                    <a:lstStyle/>
                    <a:p>
                      <a:r>
                        <a:rPr lang="en-US" b="1" dirty="0" smtClean="0"/>
                        <a:t>Step 4</a:t>
                      </a:r>
                      <a:endParaRPr lang="en-US" b="1"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01453929"/>
              </p:ext>
            </p:extLst>
          </p:nvPr>
        </p:nvGraphicFramePr>
        <p:xfrm>
          <a:off x="1433488" y="6055485"/>
          <a:ext cx="9144717" cy="445661"/>
        </p:xfrm>
        <a:graphic>
          <a:graphicData uri="http://schemas.openxmlformats.org/drawingml/2006/table">
            <a:tbl>
              <a:tblPr firstRow="1" bandRow="1">
                <a:tableStyleId>{5C22544A-7EE6-4342-B048-85BDC9FD1C3A}</a:tableStyleId>
              </a:tblPr>
              <a:tblGrid>
                <a:gridCol w="9144717"/>
              </a:tblGrid>
              <a:tr h="445661">
                <a:tc>
                  <a:txBody>
                    <a:bodyPr/>
                    <a:lstStyle/>
                    <a:p>
                      <a:r>
                        <a:rPr lang="en-US" sz="2000" dirty="0" smtClean="0">
                          <a:solidFill>
                            <a:srgbClr val="FFFF00"/>
                          </a:solidFill>
                          <a:latin typeface="Calibri" panose="020F0502020204030204" pitchFamily="34" charset="0"/>
                          <a:cs typeface="Calibri" panose="020F0502020204030204" pitchFamily="34" charset="0"/>
                        </a:rPr>
                        <a:t>Next slide shows the output of the confusion Matrix</a:t>
                      </a:r>
                      <a:r>
                        <a:rPr lang="en-US" sz="2000" baseline="0" dirty="0" smtClean="0">
                          <a:solidFill>
                            <a:srgbClr val="FFFF00"/>
                          </a:solidFill>
                          <a:latin typeface="Calibri" panose="020F0502020204030204" pitchFamily="34" charset="0"/>
                          <a:cs typeface="Calibri" panose="020F0502020204030204" pitchFamily="34" charset="0"/>
                        </a:rPr>
                        <a:t> for both training and testing set</a:t>
                      </a:r>
                      <a:endParaRPr lang="en-US" sz="2000" dirty="0" smtClean="0">
                        <a:solidFill>
                          <a:srgbClr val="FFFF00"/>
                        </a:solidFill>
                        <a:latin typeface="Calibri" panose="020F0502020204030204" pitchFamily="34" charset="0"/>
                        <a:cs typeface="Calibri" panose="020F0502020204030204" pitchFamily="34" charset="0"/>
                      </a:endParaRP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39422849"/>
              </p:ext>
            </p:extLst>
          </p:nvPr>
        </p:nvGraphicFramePr>
        <p:xfrm>
          <a:off x="190322" y="2577200"/>
          <a:ext cx="4096195" cy="427149"/>
        </p:xfrm>
        <a:graphic>
          <a:graphicData uri="http://schemas.openxmlformats.org/drawingml/2006/table">
            <a:tbl>
              <a:tblPr firstRow="1" bandRow="1">
                <a:tableStyleId>{5C22544A-7EE6-4342-B048-85BDC9FD1C3A}</a:tableStyleId>
              </a:tblPr>
              <a:tblGrid>
                <a:gridCol w="4096195"/>
              </a:tblGrid>
              <a:tr h="427149">
                <a:tc>
                  <a:txBody>
                    <a:bodyPr/>
                    <a:lstStyle/>
                    <a:p>
                      <a:pPr marL="342900" indent="-342900">
                        <a:buFont typeface="Wingdings" panose="05000000000000000000" pitchFamily="2" charset="2"/>
                        <a:buChar char="§"/>
                      </a:pPr>
                      <a:r>
                        <a:rPr lang="en-US" sz="2000" dirty="0" smtClean="0">
                          <a:solidFill>
                            <a:srgbClr val="FFFF00"/>
                          </a:solidFill>
                          <a:latin typeface="Calibri" panose="020F0502020204030204" pitchFamily="34" charset="0"/>
                          <a:cs typeface="Calibri" panose="020F0502020204030204" pitchFamily="34" charset="0"/>
                        </a:rPr>
                        <a:t>Prediction using Confusion matrix</a:t>
                      </a:r>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844922651"/>
              </p:ext>
            </p:extLst>
          </p:nvPr>
        </p:nvGraphicFramePr>
        <p:xfrm>
          <a:off x="190322" y="1219420"/>
          <a:ext cx="1599841" cy="403318"/>
        </p:xfrm>
        <a:graphic>
          <a:graphicData uri="http://schemas.openxmlformats.org/drawingml/2006/table">
            <a:tbl>
              <a:tblPr firstRow="1" bandRow="1">
                <a:tableStyleId>{5C22544A-7EE6-4342-B048-85BDC9FD1C3A}</a:tableStyleId>
              </a:tblPr>
              <a:tblGrid>
                <a:gridCol w="1599841"/>
              </a:tblGrid>
              <a:tr h="403318">
                <a:tc>
                  <a:txBody>
                    <a:bodyPr/>
                    <a:lstStyle/>
                    <a:p>
                      <a:r>
                        <a:rPr lang="en-US" sz="2000" dirty="0" smtClean="0">
                          <a:solidFill>
                            <a:srgbClr val="FFFF00"/>
                          </a:solidFill>
                          <a:latin typeface="Calibri" panose="020F0502020204030204" pitchFamily="34" charset="0"/>
                          <a:cs typeface="Calibri" panose="020F0502020204030204" pitchFamily="34" charset="0"/>
                        </a:rPr>
                        <a:t>PREDICTION:</a:t>
                      </a:r>
                    </a:p>
                  </a:txBody>
                  <a:tcPr/>
                </a:tc>
              </a:tr>
            </a:tbl>
          </a:graphicData>
        </a:graphic>
      </p:graphicFrame>
      <p:pic>
        <p:nvPicPr>
          <p:cNvPr id="8" name="Picture 7"/>
          <p:cNvPicPr>
            <a:picLocks noChangeAspect="1"/>
          </p:cNvPicPr>
          <p:nvPr/>
        </p:nvPicPr>
        <p:blipFill>
          <a:blip r:embed="rId2"/>
          <a:stretch>
            <a:fillRect/>
          </a:stretch>
        </p:blipFill>
        <p:spPr>
          <a:xfrm>
            <a:off x="3727100" y="3339415"/>
            <a:ext cx="4885819" cy="2079381"/>
          </a:xfrm>
          <a:prstGeom prst="rect">
            <a:avLst/>
          </a:prstGeom>
        </p:spPr>
      </p:pic>
      <p:pic>
        <p:nvPicPr>
          <p:cNvPr id="14" name="Picture 13" descr="https://www.guru99.com/images/r_programming/032918_0938_DecisionTre3.jpg"/>
          <p:cNvPicPr/>
          <p:nvPr/>
        </p:nvPicPr>
        <p:blipFill>
          <a:blip r:embed="rId3">
            <a:extLst>
              <a:ext uri="{28A0092B-C50C-407E-A947-70E740481C1C}">
                <a14:useLocalDpi xmlns:a14="http://schemas.microsoft.com/office/drawing/2010/main" val="0"/>
              </a:ext>
            </a:extLst>
          </a:blip>
          <a:srcRect/>
          <a:stretch>
            <a:fillRect/>
          </a:stretch>
        </p:blipFill>
        <p:spPr bwMode="auto">
          <a:xfrm>
            <a:off x="9021449" y="4476636"/>
            <a:ext cx="3113512" cy="941528"/>
          </a:xfrm>
          <a:prstGeom prst="rect">
            <a:avLst/>
          </a:prstGeom>
          <a:noFill/>
          <a:ln>
            <a:noFill/>
          </a:ln>
        </p:spPr>
      </p:pic>
    </p:spTree>
    <p:extLst>
      <p:ext uri="{BB962C8B-B14F-4D97-AF65-F5344CB8AC3E}">
        <p14:creationId xmlns:p14="http://schemas.microsoft.com/office/powerpoint/2010/main" val="3895645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453425" y="36201"/>
            <a:ext cx="5505719" cy="570900"/>
          </a:xfrm>
        </p:spPr>
        <p:txBody>
          <a:bodyPr>
            <a:normAutofit fontScale="90000"/>
          </a:bodyPr>
          <a:lstStyle/>
          <a:p>
            <a:r>
              <a:rPr lang="en-US" b="1" dirty="0" smtClean="0">
                <a:solidFill>
                  <a:srgbClr val="FFFF00"/>
                </a:solidFill>
                <a:latin typeface="Calibri" panose="020F0502020204030204" pitchFamily="34" charset="0"/>
                <a:cs typeface="Calibri" panose="020F0502020204030204" pitchFamily="34" charset="0"/>
              </a:rPr>
              <a:t>Result of the Confusion Matrix</a:t>
            </a:r>
            <a:endParaRPr lang="en-US" b="1" dirty="0">
              <a:solidFill>
                <a:srgbClr val="FFFF00"/>
              </a:solidFill>
              <a:latin typeface="Calibri" panose="020F0502020204030204" pitchFamily="34" charset="0"/>
              <a:cs typeface="Calibri" panose="020F0502020204030204" pitchFamily="34" charset="0"/>
            </a:endParaRPr>
          </a:p>
        </p:txBody>
      </p:sp>
      <p:sp>
        <p:nvSpPr>
          <p:cNvPr id="3" name="Rectangle 2"/>
          <p:cNvSpPr/>
          <p:nvPr/>
        </p:nvSpPr>
        <p:spPr>
          <a:xfrm>
            <a:off x="3035122" y="4902335"/>
            <a:ext cx="6096000" cy="369332"/>
          </a:xfrm>
          <a:prstGeom prst="rect">
            <a:avLst/>
          </a:prstGeom>
        </p:spPr>
        <p:txBody>
          <a:bodyPr>
            <a:spAutoFit/>
          </a:bodyPr>
          <a:lstStyle/>
          <a:p>
            <a:endParaRPr lang="en-US" dirty="0"/>
          </a:p>
        </p:txBody>
      </p:sp>
      <p:sp>
        <p:nvSpPr>
          <p:cNvPr id="4" name="Rectangle 3"/>
          <p:cNvSpPr/>
          <p:nvPr/>
        </p:nvSpPr>
        <p:spPr>
          <a:xfrm>
            <a:off x="3187522" y="5054735"/>
            <a:ext cx="6096000" cy="369332"/>
          </a:xfrm>
          <a:prstGeom prst="rect">
            <a:avLst/>
          </a:prstGeom>
        </p:spPr>
        <p:txBody>
          <a:bodyPr>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35550593"/>
              </p:ext>
            </p:extLst>
          </p:nvPr>
        </p:nvGraphicFramePr>
        <p:xfrm>
          <a:off x="352738" y="6261064"/>
          <a:ext cx="3330620" cy="701040"/>
        </p:xfrm>
        <a:graphic>
          <a:graphicData uri="http://schemas.openxmlformats.org/drawingml/2006/table">
            <a:tbl>
              <a:tblPr firstRow="1" bandRow="1">
                <a:tableStyleId>{5C22544A-7EE6-4342-B048-85BDC9FD1C3A}</a:tableStyleId>
              </a:tblPr>
              <a:tblGrid>
                <a:gridCol w="3330620"/>
              </a:tblGrid>
              <a:tr h="377238">
                <a:tc>
                  <a:txBody>
                    <a:bodyPr/>
                    <a:lstStyle/>
                    <a:p>
                      <a:pPr marL="0" indent="0">
                        <a:buFont typeface="Wingdings" panose="05000000000000000000" pitchFamily="2" charset="2"/>
                        <a:buNone/>
                      </a:pPr>
                      <a:r>
                        <a:rPr lang="en-US" sz="2000" dirty="0" smtClean="0">
                          <a:solidFill>
                            <a:srgbClr val="FFFF00"/>
                          </a:solidFill>
                          <a:latin typeface="Calibri" panose="020F0502020204030204" pitchFamily="34" charset="0"/>
                          <a:cs typeface="Calibri" panose="020F0502020204030204" pitchFamily="34" charset="0"/>
                        </a:rPr>
                        <a:t>Misclassification Error = 4.3%</a:t>
                      </a:r>
                    </a:p>
                    <a:p>
                      <a:pPr marL="0" indent="0">
                        <a:buFont typeface="Wingdings" panose="05000000000000000000" pitchFamily="2" charset="2"/>
                        <a:buNone/>
                      </a:pPr>
                      <a:r>
                        <a:rPr lang="en-US" sz="2000" baseline="0" dirty="0" smtClean="0">
                          <a:solidFill>
                            <a:srgbClr val="FFFF00"/>
                          </a:solidFill>
                          <a:latin typeface="Calibri" panose="020F0502020204030204" pitchFamily="34" charset="0"/>
                          <a:cs typeface="Calibri" panose="020F0502020204030204" pitchFamily="34" charset="0"/>
                        </a:rPr>
                        <a:t>Accuracy level = 95.7%</a:t>
                      </a:r>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036479188"/>
              </p:ext>
            </p:extLst>
          </p:nvPr>
        </p:nvGraphicFramePr>
        <p:xfrm>
          <a:off x="6235522" y="6261064"/>
          <a:ext cx="3294844" cy="701040"/>
        </p:xfrm>
        <a:graphic>
          <a:graphicData uri="http://schemas.openxmlformats.org/drawingml/2006/table">
            <a:tbl>
              <a:tblPr firstRow="1" bandRow="1">
                <a:tableStyleId>{5C22544A-7EE6-4342-B048-85BDC9FD1C3A}</a:tableStyleId>
              </a:tblPr>
              <a:tblGrid>
                <a:gridCol w="3294844"/>
              </a:tblGrid>
              <a:tr h="445661">
                <a:tc>
                  <a:txBody>
                    <a:bodyPr/>
                    <a:lstStyle/>
                    <a:p>
                      <a:r>
                        <a:rPr lang="en-US" sz="2000" dirty="0" smtClean="0">
                          <a:solidFill>
                            <a:srgbClr val="FFFF00"/>
                          </a:solidFill>
                          <a:latin typeface="Calibri" panose="020F0502020204030204" pitchFamily="34" charset="0"/>
                          <a:cs typeface="Calibri" panose="020F0502020204030204" pitchFamily="34" charset="0"/>
                        </a:rPr>
                        <a:t>Misclassification Error = </a:t>
                      </a:r>
                      <a:r>
                        <a:rPr lang="en-US" sz="2000" baseline="0" dirty="0" smtClean="0">
                          <a:solidFill>
                            <a:srgbClr val="FFFF00"/>
                          </a:solidFill>
                          <a:latin typeface="Calibri" panose="020F0502020204030204" pitchFamily="34" charset="0"/>
                          <a:cs typeface="Calibri" panose="020F0502020204030204" pitchFamily="34" charset="0"/>
                        </a:rPr>
                        <a:t>4.2%</a:t>
                      </a:r>
                    </a:p>
                    <a:p>
                      <a:r>
                        <a:rPr lang="en-US" sz="2000" baseline="0" dirty="0" smtClean="0">
                          <a:solidFill>
                            <a:srgbClr val="FFFF00"/>
                          </a:solidFill>
                          <a:latin typeface="Calibri" panose="020F0502020204030204" pitchFamily="34" charset="0"/>
                          <a:cs typeface="Calibri" panose="020F0502020204030204" pitchFamily="34" charset="0"/>
                        </a:rPr>
                        <a:t>Accuracy Level = 95.8%</a:t>
                      </a:r>
                      <a:endParaRPr lang="en-US" sz="2000" dirty="0" smtClean="0">
                        <a:solidFill>
                          <a:srgbClr val="FFFF00"/>
                        </a:solidFill>
                        <a:latin typeface="Calibri" panose="020F0502020204030204" pitchFamily="34" charset="0"/>
                        <a:cs typeface="Calibri" panose="020F0502020204030204" pitchFamily="34" charset="0"/>
                      </a:endParaRP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873046862"/>
              </p:ext>
            </p:extLst>
          </p:nvPr>
        </p:nvGraphicFramePr>
        <p:xfrm>
          <a:off x="1026018" y="711784"/>
          <a:ext cx="2009104" cy="427149"/>
        </p:xfrm>
        <a:graphic>
          <a:graphicData uri="http://schemas.openxmlformats.org/drawingml/2006/table">
            <a:tbl>
              <a:tblPr firstRow="1" bandRow="1">
                <a:tableStyleId>{5C22544A-7EE6-4342-B048-85BDC9FD1C3A}</a:tableStyleId>
              </a:tblPr>
              <a:tblGrid>
                <a:gridCol w="2009104"/>
              </a:tblGrid>
              <a:tr h="427149">
                <a:tc>
                  <a:txBody>
                    <a:bodyPr/>
                    <a:lstStyle/>
                    <a:p>
                      <a:pPr marL="342900" indent="-342900">
                        <a:buFont typeface="Wingdings" panose="05000000000000000000" pitchFamily="2" charset="2"/>
                        <a:buChar char="§"/>
                      </a:pPr>
                      <a:r>
                        <a:rPr lang="en-US" sz="2000" dirty="0" smtClean="0">
                          <a:solidFill>
                            <a:srgbClr val="FFFF00"/>
                          </a:solidFill>
                          <a:latin typeface="Calibri" panose="020F0502020204030204" pitchFamily="34" charset="0"/>
                          <a:cs typeface="Calibri" panose="020F0502020204030204" pitchFamily="34" charset="0"/>
                        </a:rPr>
                        <a:t>Training Data</a:t>
                      </a: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53362771"/>
              </p:ext>
            </p:extLst>
          </p:nvPr>
        </p:nvGraphicFramePr>
        <p:xfrm>
          <a:off x="49369" y="1178001"/>
          <a:ext cx="5666705" cy="5029322"/>
        </p:xfrm>
        <a:graphic>
          <a:graphicData uri="http://schemas.openxmlformats.org/drawingml/2006/table">
            <a:tbl>
              <a:tblPr firstRow="1" bandRow="1">
                <a:tableStyleId>{5C22544A-7EE6-4342-B048-85BDC9FD1C3A}</a:tableStyleId>
              </a:tblPr>
              <a:tblGrid>
                <a:gridCol w="1133341"/>
                <a:gridCol w="1133341"/>
                <a:gridCol w="1133341"/>
                <a:gridCol w="1133341"/>
                <a:gridCol w="1133341"/>
              </a:tblGrid>
              <a:tr h="834940">
                <a:tc>
                  <a:txBody>
                    <a:bodyPr/>
                    <a:lstStyle/>
                    <a:p>
                      <a:r>
                        <a:rPr lang="en-US" dirty="0" smtClean="0"/>
                        <a:t>Actual/Predicted</a:t>
                      </a:r>
                      <a:endParaRPr lang="en-US" dirty="0"/>
                    </a:p>
                  </a:txBody>
                  <a:tcPr/>
                </a:tc>
                <a:tc>
                  <a:txBody>
                    <a:bodyPr/>
                    <a:lstStyle/>
                    <a:p>
                      <a:r>
                        <a:rPr lang="en-US" dirty="0" smtClean="0"/>
                        <a:t>asymptomatic</a:t>
                      </a:r>
                      <a:endParaRPr lang="en-US" dirty="0"/>
                    </a:p>
                  </a:txBody>
                  <a:tcPr/>
                </a:tc>
                <a:tc>
                  <a:txBody>
                    <a:bodyPr/>
                    <a:lstStyle/>
                    <a:p>
                      <a:r>
                        <a:rPr lang="en-US" dirty="0" smtClean="0"/>
                        <a:t>atypical angina</a:t>
                      </a:r>
                      <a:endParaRPr lang="en-US" dirty="0"/>
                    </a:p>
                  </a:txBody>
                  <a:tcPr/>
                </a:tc>
                <a:tc>
                  <a:txBody>
                    <a:bodyPr/>
                    <a:lstStyle/>
                    <a:p>
                      <a:r>
                        <a:rPr lang="en-US" dirty="0" smtClean="0"/>
                        <a:t>non-</a:t>
                      </a:r>
                      <a:r>
                        <a:rPr lang="en-US" dirty="0" err="1" smtClean="0"/>
                        <a:t>anginal</a:t>
                      </a:r>
                      <a:endParaRPr lang="en-US" dirty="0"/>
                    </a:p>
                  </a:txBody>
                  <a:tcPr/>
                </a:tc>
                <a:tc>
                  <a:txBody>
                    <a:bodyPr/>
                    <a:lstStyle/>
                    <a:p>
                      <a:r>
                        <a:rPr lang="en-US" dirty="0" smtClean="0"/>
                        <a:t>typical angina</a:t>
                      </a:r>
                      <a:endParaRPr lang="en-US" dirty="0"/>
                    </a:p>
                  </a:txBody>
                  <a:tcPr/>
                </a:tc>
              </a:tr>
              <a:tr h="834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asymptomatic</a:t>
                      </a:r>
                    </a:p>
                    <a:p>
                      <a:endParaRPr lang="en-US" dirty="0"/>
                    </a:p>
                  </a:txBody>
                  <a:tcPr/>
                </a:tc>
                <a:tc>
                  <a:txBody>
                    <a:bodyPr/>
                    <a:lstStyle/>
                    <a:p>
                      <a:r>
                        <a:rPr lang="en-US" dirty="0" smtClean="0"/>
                        <a:t>87</a:t>
                      </a:r>
                      <a:endParaRPr lang="en-US" dirty="0"/>
                    </a:p>
                  </a:txBody>
                  <a:tcPr/>
                </a:tc>
                <a:tc>
                  <a:txBody>
                    <a:bodyPr/>
                    <a:lstStyle/>
                    <a:p>
                      <a:r>
                        <a:rPr lang="en-US" dirty="0" smtClean="0"/>
                        <a:t>7                      </a:t>
                      </a:r>
                      <a:endParaRPr lang="en-US" dirty="0"/>
                    </a:p>
                  </a:txBody>
                  <a:tcPr/>
                </a:tc>
                <a:tc>
                  <a:txBody>
                    <a:bodyPr/>
                    <a:lstStyle/>
                    <a:p>
                      <a:r>
                        <a:rPr lang="en-US" dirty="0" smtClean="0"/>
                        <a:t>15              </a:t>
                      </a:r>
                      <a:endParaRPr lang="en-US" dirty="0"/>
                    </a:p>
                  </a:txBody>
                  <a:tcPr/>
                </a:tc>
                <a:tc>
                  <a:txBody>
                    <a:bodyPr/>
                    <a:lstStyle/>
                    <a:p>
                      <a:r>
                        <a:rPr lang="en-US" dirty="0" smtClean="0"/>
                        <a:t>6</a:t>
                      </a:r>
                      <a:endParaRPr lang="en-US" dirty="0"/>
                    </a:p>
                  </a:txBody>
                  <a:tcPr/>
                </a:tc>
              </a:tr>
              <a:tr h="10854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atypical angina</a:t>
                      </a:r>
                    </a:p>
                    <a:p>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834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non-</a:t>
                      </a:r>
                      <a:r>
                        <a:rPr lang="en-US" dirty="0" err="1" smtClean="0"/>
                        <a:t>anginal</a:t>
                      </a:r>
                      <a:endParaRPr lang="en-US" dirty="0" smtClean="0"/>
                    </a:p>
                    <a:p>
                      <a:endParaRPr lang="en-US" dirty="0"/>
                    </a:p>
                  </a:txBody>
                  <a:tcPr/>
                </a:tc>
                <a:tc>
                  <a:txBody>
                    <a:bodyPr/>
                    <a:lstStyle/>
                    <a:p>
                      <a:r>
                        <a:rPr lang="en-US" dirty="0" smtClean="0"/>
                        <a:t>31</a:t>
                      </a:r>
                      <a:endParaRPr lang="en-US" dirty="0"/>
                    </a:p>
                  </a:txBody>
                  <a:tcPr/>
                </a:tc>
                <a:tc>
                  <a:txBody>
                    <a:bodyPr/>
                    <a:lstStyle/>
                    <a:p>
                      <a:r>
                        <a:rPr lang="en-US" dirty="0" smtClean="0"/>
                        <a:t>34</a:t>
                      </a:r>
                      <a:endParaRPr lang="en-US" dirty="0"/>
                    </a:p>
                  </a:txBody>
                  <a:tcPr/>
                </a:tc>
                <a:tc>
                  <a:txBody>
                    <a:bodyPr/>
                    <a:lstStyle/>
                    <a:p>
                      <a:r>
                        <a:rPr lang="en-US" dirty="0" smtClean="0"/>
                        <a:t>49</a:t>
                      </a:r>
                      <a:endParaRPr lang="en-US" dirty="0"/>
                    </a:p>
                  </a:txBody>
                  <a:tcPr/>
                </a:tc>
                <a:tc>
                  <a:txBody>
                    <a:bodyPr/>
                    <a:lstStyle/>
                    <a:p>
                      <a:r>
                        <a:rPr lang="en-US" dirty="0" smtClean="0"/>
                        <a:t>12</a:t>
                      </a:r>
                      <a:endParaRPr lang="en-US" dirty="0"/>
                    </a:p>
                  </a:txBody>
                  <a:tcPr/>
                </a:tc>
              </a:tr>
              <a:tr h="834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typical angina</a:t>
                      </a:r>
                    </a:p>
                    <a:p>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3397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101386634"/>
              </p:ext>
            </p:extLst>
          </p:nvPr>
        </p:nvGraphicFramePr>
        <p:xfrm>
          <a:off x="5999410" y="1178001"/>
          <a:ext cx="6117465" cy="5029322"/>
        </p:xfrm>
        <a:graphic>
          <a:graphicData uri="http://schemas.openxmlformats.org/drawingml/2006/table">
            <a:tbl>
              <a:tblPr firstRow="1" bandRow="1">
                <a:tableStyleId>{5C22544A-7EE6-4342-B048-85BDC9FD1C3A}</a:tableStyleId>
              </a:tblPr>
              <a:tblGrid>
                <a:gridCol w="1223493"/>
                <a:gridCol w="1223493"/>
                <a:gridCol w="1223493"/>
                <a:gridCol w="1223493"/>
                <a:gridCol w="1223493"/>
              </a:tblGrid>
              <a:tr h="834940">
                <a:tc>
                  <a:txBody>
                    <a:bodyPr/>
                    <a:lstStyle/>
                    <a:p>
                      <a:r>
                        <a:rPr lang="en-US" dirty="0" smtClean="0"/>
                        <a:t>Actual/Predicted</a:t>
                      </a:r>
                      <a:endParaRPr lang="en-US" dirty="0"/>
                    </a:p>
                  </a:txBody>
                  <a:tcPr/>
                </a:tc>
                <a:tc>
                  <a:txBody>
                    <a:bodyPr/>
                    <a:lstStyle/>
                    <a:p>
                      <a:r>
                        <a:rPr lang="en-US" dirty="0" smtClean="0"/>
                        <a:t>asymptomatic</a:t>
                      </a:r>
                      <a:endParaRPr lang="en-US" dirty="0"/>
                    </a:p>
                  </a:txBody>
                  <a:tcPr/>
                </a:tc>
                <a:tc>
                  <a:txBody>
                    <a:bodyPr/>
                    <a:lstStyle/>
                    <a:p>
                      <a:r>
                        <a:rPr lang="en-US" dirty="0" smtClean="0"/>
                        <a:t>atypical angina</a:t>
                      </a:r>
                      <a:endParaRPr lang="en-US" dirty="0"/>
                    </a:p>
                  </a:txBody>
                  <a:tcPr/>
                </a:tc>
                <a:tc>
                  <a:txBody>
                    <a:bodyPr/>
                    <a:lstStyle/>
                    <a:p>
                      <a:r>
                        <a:rPr lang="en-US" dirty="0" smtClean="0"/>
                        <a:t>non-</a:t>
                      </a:r>
                      <a:r>
                        <a:rPr lang="en-US" dirty="0" err="1" smtClean="0"/>
                        <a:t>anginal</a:t>
                      </a:r>
                      <a:endParaRPr lang="en-US" dirty="0"/>
                    </a:p>
                  </a:txBody>
                  <a:tcPr/>
                </a:tc>
                <a:tc>
                  <a:txBody>
                    <a:bodyPr/>
                    <a:lstStyle/>
                    <a:p>
                      <a:r>
                        <a:rPr lang="en-US" dirty="0" smtClean="0"/>
                        <a:t>typical angina</a:t>
                      </a:r>
                      <a:endParaRPr lang="en-US" dirty="0"/>
                    </a:p>
                  </a:txBody>
                  <a:tcPr/>
                </a:tc>
              </a:tr>
              <a:tr h="834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asymptomatic</a:t>
                      </a:r>
                    </a:p>
                    <a:p>
                      <a:endParaRPr lang="en-US" dirty="0"/>
                    </a:p>
                  </a:txBody>
                  <a:tcPr/>
                </a:tc>
                <a:tc>
                  <a:txBody>
                    <a:bodyPr/>
                    <a:lstStyle/>
                    <a:p>
                      <a:r>
                        <a:rPr lang="en-US" dirty="0" smtClean="0"/>
                        <a:t>19</a:t>
                      </a:r>
                      <a:endParaRPr lang="en-US" dirty="0"/>
                    </a:p>
                  </a:txBody>
                  <a:tcPr/>
                </a:tc>
                <a:tc>
                  <a:txBody>
                    <a:bodyPr/>
                    <a:lstStyle/>
                    <a:p>
                      <a:r>
                        <a:rPr lang="en-US" dirty="0" smtClean="0"/>
                        <a:t>2                </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r>
              <a:tr h="10854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atypical angina</a:t>
                      </a:r>
                    </a:p>
                    <a:p>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834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non-</a:t>
                      </a:r>
                      <a:r>
                        <a:rPr lang="en-US" dirty="0" err="1" smtClean="0"/>
                        <a:t>anginal</a:t>
                      </a:r>
                      <a:endParaRPr lang="en-US" dirty="0" smtClean="0"/>
                    </a:p>
                    <a:p>
                      <a:endParaRPr lang="en-US" dirty="0"/>
                    </a:p>
                  </a:txBody>
                  <a:tcPr/>
                </a:tc>
                <a:tc>
                  <a:txBody>
                    <a:bodyPr/>
                    <a:lstStyle/>
                    <a:p>
                      <a:r>
                        <a:rPr lang="en-US" dirty="0" smtClean="0"/>
                        <a:t>9</a:t>
                      </a:r>
                      <a:endParaRPr lang="en-US" dirty="0"/>
                    </a:p>
                  </a:txBody>
                  <a:tcPr/>
                </a:tc>
                <a:tc>
                  <a:txBody>
                    <a:bodyPr/>
                    <a:lstStyle/>
                    <a:p>
                      <a:r>
                        <a:rPr lang="en-US" dirty="0" smtClean="0"/>
                        <a:t>7</a:t>
                      </a:r>
                      <a:endParaRPr lang="en-US" dirty="0"/>
                    </a:p>
                  </a:txBody>
                  <a:tcPr/>
                </a:tc>
                <a:tc>
                  <a:txBody>
                    <a:bodyPr/>
                    <a:lstStyle/>
                    <a:p>
                      <a:r>
                        <a:rPr lang="en-US" dirty="0" smtClean="0"/>
                        <a:t>17</a:t>
                      </a:r>
                      <a:endParaRPr lang="en-US" dirty="0"/>
                    </a:p>
                  </a:txBody>
                  <a:tcPr/>
                </a:tc>
                <a:tc>
                  <a:txBody>
                    <a:bodyPr/>
                    <a:lstStyle/>
                    <a:p>
                      <a:r>
                        <a:rPr lang="en-US" dirty="0" smtClean="0"/>
                        <a:t>4</a:t>
                      </a:r>
                      <a:endParaRPr lang="en-US" dirty="0"/>
                    </a:p>
                  </a:txBody>
                  <a:tcPr/>
                </a:tc>
              </a:tr>
              <a:tr h="834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typical angina</a:t>
                      </a:r>
                    </a:p>
                    <a:p>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3397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310893231"/>
              </p:ext>
            </p:extLst>
          </p:nvPr>
        </p:nvGraphicFramePr>
        <p:xfrm>
          <a:off x="7654344" y="697111"/>
          <a:ext cx="1876022" cy="427149"/>
        </p:xfrm>
        <a:graphic>
          <a:graphicData uri="http://schemas.openxmlformats.org/drawingml/2006/table">
            <a:tbl>
              <a:tblPr firstRow="1" bandRow="1">
                <a:tableStyleId>{5C22544A-7EE6-4342-B048-85BDC9FD1C3A}</a:tableStyleId>
              </a:tblPr>
              <a:tblGrid>
                <a:gridCol w="1876022"/>
              </a:tblGrid>
              <a:tr h="427149">
                <a:tc>
                  <a:txBody>
                    <a:bodyPr/>
                    <a:lstStyle/>
                    <a:p>
                      <a:pPr marL="342900" indent="-342900">
                        <a:buFont typeface="Wingdings" panose="05000000000000000000" pitchFamily="2" charset="2"/>
                        <a:buChar char="§"/>
                      </a:pPr>
                      <a:r>
                        <a:rPr lang="en-US" sz="2000" dirty="0" smtClean="0">
                          <a:solidFill>
                            <a:srgbClr val="FFFF00"/>
                          </a:solidFill>
                          <a:latin typeface="Calibri" panose="020F0502020204030204" pitchFamily="34" charset="0"/>
                          <a:cs typeface="Calibri" panose="020F0502020204030204" pitchFamily="34" charset="0"/>
                        </a:rPr>
                        <a:t>Testing Data</a:t>
                      </a:r>
                    </a:p>
                  </a:txBody>
                  <a:tcPr/>
                </a:tc>
              </a:tr>
            </a:tbl>
          </a:graphicData>
        </a:graphic>
      </p:graphicFrame>
    </p:spTree>
    <p:extLst>
      <p:ext uri="{BB962C8B-B14F-4D97-AF65-F5344CB8AC3E}">
        <p14:creationId xmlns:p14="http://schemas.microsoft.com/office/powerpoint/2010/main" val="144263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453425" y="36201"/>
            <a:ext cx="7104844" cy="570900"/>
          </a:xfrm>
        </p:spPr>
        <p:txBody>
          <a:bodyPr>
            <a:normAutofit fontScale="90000"/>
          </a:bodyPr>
          <a:lstStyle/>
          <a:p>
            <a:r>
              <a:rPr lang="en-US" b="1" dirty="0" smtClean="0">
                <a:solidFill>
                  <a:srgbClr val="FFFF00"/>
                </a:solidFill>
                <a:latin typeface="Calibri" panose="020F0502020204030204" pitchFamily="34" charset="0"/>
                <a:cs typeface="Calibri" panose="020F0502020204030204" pitchFamily="34" charset="0"/>
              </a:rPr>
              <a:t>Classification Steps for The Decision Tree</a:t>
            </a:r>
            <a:endParaRPr lang="en-US" b="1" dirty="0">
              <a:solidFill>
                <a:srgbClr val="FFFF00"/>
              </a:solidFill>
              <a:latin typeface="Calibri" panose="020F0502020204030204" pitchFamily="34" charset="0"/>
              <a:cs typeface="Calibri" panose="020F0502020204030204" pitchFamily="34" charset="0"/>
            </a:endParaRPr>
          </a:p>
        </p:txBody>
      </p:sp>
      <p:sp>
        <p:nvSpPr>
          <p:cNvPr id="3" name="Rectangle 2"/>
          <p:cNvSpPr/>
          <p:nvPr/>
        </p:nvSpPr>
        <p:spPr>
          <a:xfrm>
            <a:off x="3035122" y="4902335"/>
            <a:ext cx="6096000" cy="369332"/>
          </a:xfrm>
          <a:prstGeom prst="rect">
            <a:avLst/>
          </a:prstGeom>
        </p:spPr>
        <p:txBody>
          <a:bodyPr>
            <a:spAutoFit/>
          </a:bodyPr>
          <a:lstStyle/>
          <a:p>
            <a:endParaRPr lang="en-US" dirty="0"/>
          </a:p>
        </p:txBody>
      </p:sp>
      <p:sp>
        <p:nvSpPr>
          <p:cNvPr id="4" name="Rectangle 3"/>
          <p:cNvSpPr/>
          <p:nvPr/>
        </p:nvSpPr>
        <p:spPr>
          <a:xfrm>
            <a:off x="3187522" y="5054735"/>
            <a:ext cx="6096000" cy="369332"/>
          </a:xfrm>
          <a:prstGeom prst="rect">
            <a:avLst/>
          </a:prstGeom>
        </p:spPr>
        <p:txBody>
          <a:bodyPr>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99031987"/>
              </p:ext>
            </p:extLst>
          </p:nvPr>
        </p:nvGraphicFramePr>
        <p:xfrm>
          <a:off x="396384" y="2520186"/>
          <a:ext cx="11362027" cy="1615440"/>
        </p:xfrm>
        <a:graphic>
          <a:graphicData uri="http://schemas.openxmlformats.org/drawingml/2006/table">
            <a:tbl>
              <a:tblPr firstRow="1" bandRow="1">
                <a:tableStyleId>{5C22544A-7EE6-4342-B048-85BDC9FD1C3A}</a:tableStyleId>
              </a:tblPr>
              <a:tblGrid>
                <a:gridCol w="11362027"/>
              </a:tblGrid>
              <a:tr h="1394992">
                <a:tc>
                  <a:txBody>
                    <a:bodyPr/>
                    <a:lstStyle/>
                    <a:p>
                      <a:pPr marL="342900" indent="-342900">
                        <a:buFont typeface="Wingdings" panose="05000000000000000000" pitchFamily="2" charset="2"/>
                        <a:buChar char="§"/>
                      </a:pPr>
                      <a:r>
                        <a:rPr lang="en-US" sz="2000" dirty="0" smtClean="0">
                          <a:solidFill>
                            <a:srgbClr val="FFFF00"/>
                          </a:solidFill>
                          <a:latin typeface="Calibri" panose="020F0502020204030204" pitchFamily="34" charset="0"/>
                          <a:cs typeface="Calibri" panose="020F0502020204030204" pitchFamily="34" charset="0"/>
                        </a:rPr>
                        <a:t>I COMPARED THE MODEL PERFOMANCE ON THE TEST SET AFTER TRAINING WITH DIFFERENT CRITERIA</a:t>
                      </a:r>
                    </a:p>
                    <a:p>
                      <a:pPr marL="0" indent="0">
                        <a:buFont typeface="Wingdings" panose="05000000000000000000" pitchFamily="2" charset="2"/>
                        <a:buNone/>
                      </a:pPr>
                      <a:r>
                        <a:rPr lang="en-US" sz="2000" dirty="0" smtClean="0">
                          <a:solidFill>
                            <a:schemeClr val="tx1"/>
                          </a:solidFill>
                          <a:latin typeface="Calibri" panose="020F0502020204030204" pitchFamily="34" charset="0"/>
                          <a:cs typeface="Calibri" panose="020F0502020204030204" pitchFamily="34" charset="0"/>
                        </a:rPr>
                        <a:t>The splitting</a:t>
                      </a:r>
                      <a:r>
                        <a:rPr lang="en-US" sz="2000" baseline="0" dirty="0" smtClean="0">
                          <a:solidFill>
                            <a:schemeClr val="tx1"/>
                          </a:solidFill>
                          <a:latin typeface="Calibri" panose="020F0502020204030204" pitchFamily="34" charset="0"/>
                          <a:cs typeface="Calibri" panose="020F0502020204030204" pitchFamily="34" charset="0"/>
                        </a:rPr>
                        <a:t> comparison was done using </a:t>
                      </a:r>
                      <a:r>
                        <a:rPr lang="en-US" sz="2000" baseline="0" dirty="0" err="1" smtClean="0">
                          <a:solidFill>
                            <a:schemeClr val="tx1"/>
                          </a:solidFill>
                          <a:latin typeface="Calibri" panose="020F0502020204030204" pitchFamily="34" charset="0"/>
                          <a:cs typeface="Calibri" panose="020F0502020204030204" pitchFamily="34" charset="0"/>
                        </a:rPr>
                        <a:t>gini</a:t>
                      </a:r>
                      <a:r>
                        <a:rPr lang="en-US" sz="2000" baseline="0" dirty="0" smtClean="0">
                          <a:solidFill>
                            <a:schemeClr val="tx1"/>
                          </a:solidFill>
                          <a:latin typeface="Calibri" panose="020F0502020204030204" pitchFamily="34" charset="0"/>
                          <a:cs typeface="Calibri" panose="020F0502020204030204" pitchFamily="34" charset="0"/>
                        </a:rPr>
                        <a:t> based criteria and information based criteria. The prediction accuracy result shows that Gini recorded 0.5967742 while Information Gain recorded 0.5806452. This means that the best splitting model accuracy is Gini based splitting criteria more than the information gain splitting.</a:t>
                      </a:r>
                      <a:endParaRPr lang="en-US" sz="2000" dirty="0" smtClean="0">
                        <a:solidFill>
                          <a:schemeClr val="tx1"/>
                        </a:solidFill>
                        <a:latin typeface="Calibri" panose="020F0502020204030204" pitchFamily="34" charset="0"/>
                        <a:cs typeface="Calibri" panose="020F0502020204030204" pitchFamily="34" charset="0"/>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21177816"/>
              </p:ext>
            </p:extLst>
          </p:nvPr>
        </p:nvGraphicFramePr>
        <p:xfrm>
          <a:off x="190322" y="675988"/>
          <a:ext cx="904382" cy="370840"/>
        </p:xfrm>
        <a:graphic>
          <a:graphicData uri="http://schemas.openxmlformats.org/drawingml/2006/table">
            <a:tbl>
              <a:tblPr firstRow="1" bandRow="1">
                <a:tableStyleId>{5C22544A-7EE6-4342-B048-85BDC9FD1C3A}</a:tableStyleId>
              </a:tblPr>
              <a:tblGrid>
                <a:gridCol w="904382"/>
              </a:tblGrid>
              <a:tr h="370840">
                <a:tc>
                  <a:txBody>
                    <a:bodyPr/>
                    <a:lstStyle/>
                    <a:p>
                      <a:r>
                        <a:rPr lang="en-US" b="1" dirty="0" smtClean="0"/>
                        <a:t>Step 5</a:t>
                      </a:r>
                      <a:endParaRPr lang="en-US" b="1" dirty="0"/>
                    </a:p>
                  </a:txBody>
                  <a:tcPr/>
                </a:tc>
              </a:tr>
            </a:tbl>
          </a:graphicData>
        </a:graphic>
      </p:graphicFrame>
    </p:spTree>
    <p:extLst>
      <p:ext uri="{BB962C8B-B14F-4D97-AF65-F5344CB8AC3E}">
        <p14:creationId xmlns:p14="http://schemas.microsoft.com/office/powerpoint/2010/main" val="1317551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453425" y="36201"/>
            <a:ext cx="7104844" cy="570900"/>
          </a:xfrm>
        </p:spPr>
        <p:txBody>
          <a:bodyPr>
            <a:normAutofit fontScale="90000"/>
          </a:bodyPr>
          <a:lstStyle/>
          <a:p>
            <a:r>
              <a:rPr lang="en-US" b="1" dirty="0" smtClean="0">
                <a:solidFill>
                  <a:srgbClr val="FFFF00"/>
                </a:solidFill>
                <a:latin typeface="Calibri" panose="020F0502020204030204" pitchFamily="34" charset="0"/>
                <a:cs typeface="Calibri" panose="020F0502020204030204" pitchFamily="34" charset="0"/>
              </a:rPr>
              <a:t>Classification Steps for The Decision Tree</a:t>
            </a:r>
            <a:endParaRPr lang="en-US" b="1" dirty="0">
              <a:solidFill>
                <a:srgbClr val="FFFF00"/>
              </a:solidFill>
              <a:latin typeface="Calibri" panose="020F0502020204030204" pitchFamily="34" charset="0"/>
              <a:cs typeface="Calibri" panose="020F0502020204030204" pitchFamily="34" charset="0"/>
            </a:endParaRPr>
          </a:p>
        </p:txBody>
      </p:sp>
      <p:sp>
        <p:nvSpPr>
          <p:cNvPr id="3" name="Rectangle 2"/>
          <p:cNvSpPr/>
          <p:nvPr/>
        </p:nvSpPr>
        <p:spPr>
          <a:xfrm>
            <a:off x="3035122" y="4902335"/>
            <a:ext cx="6096000" cy="369332"/>
          </a:xfrm>
          <a:prstGeom prst="rect">
            <a:avLst/>
          </a:prstGeom>
        </p:spPr>
        <p:txBody>
          <a:bodyPr>
            <a:spAutoFit/>
          </a:bodyPr>
          <a:lstStyle/>
          <a:p>
            <a:endParaRPr lang="en-US" dirty="0"/>
          </a:p>
        </p:txBody>
      </p:sp>
      <p:sp>
        <p:nvSpPr>
          <p:cNvPr id="4" name="Rectangle 3"/>
          <p:cNvSpPr/>
          <p:nvPr/>
        </p:nvSpPr>
        <p:spPr>
          <a:xfrm>
            <a:off x="3187522" y="5054735"/>
            <a:ext cx="6096000" cy="369332"/>
          </a:xfrm>
          <a:prstGeom prst="rect">
            <a:avLst/>
          </a:prstGeom>
        </p:spPr>
        <p:txBody>
          <a:bodyPr>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37095104"/>
              </p:ext>
            </p:extLst>
          </p:nvPr>
        </p:nvGraphicFramePr>
        <p:xfrm>
          <a:off x="7183193" y="5054735"/>
          <a:ext cx="4043966" cy="1070668"/>
        </p:xfrm>
        <a:graphic>
          <a:graphicData uri="http://schemas.openxmlformats.org/drawingml/2006/table">
            <a:tbl>
              <a:tblPr firstRow="1" bandRow="1">
                <a:tableStyleId>{5C22544A-7EE6-4342-B048-85BDC9FD1C3A}</a:tableStyleId>
              </a:tblPr>
              <a:tblGrid>
                <a:gridCol w="4043966"/>
              </a:tblGrid>
              <a:tr h="1070668">
                <a:tc>
                  <a:txBody>
                    <a:bodyPr/>
                    <a:lstStyle/>
                    <a:p>
                      <a:pPr marL="0" indent="0">
                        <a:buFont typeface="Wingdings" panose="05000000000000000000" pitchFamily="2" charset="2"/>
                        <a:buNone/>
                      </a:pPr>
                      <a:r>
                        <a:rPr lang="en-US" sz="2000" dirty="0" smtClean="0">
                          <a:solidFill>
                            <a:schemeClr val="tx1"/>
                          </a:solidFill>
                          <a:latin typeface="Calibri" panose="020F0502020204030204" pitchFamily="34" charset="0"/>
                          <a:cs typeface="Calibri" panose="020F0502020204030204" pitchFamily="34" charset="0"/>
                        </a:rPr>
                        <a:t>I decided</a:t>
                      </a:r>
                      <a:r>
                        <a:rPr lang="en-US" sz="2000" baseline="0" dirty="0" smtClean="0">
                          <a:solidFill>
                            <a:schemeClr val="tx1"/>
                          </a:solidFill>
                          <a:latin typeface="Calibri" panose="020F0502020204030204" pitchFamily="34" charset="0"/>
                          <a:cs typeface="Calibri" panose="020F0502020204030204" pitchFamily="34" charset="0"/>
                        </a:rPr>
                        <a:t> to prune the decision tree using “complex parameter" to make it easy to interpret and understand</a:t>
                      </a:r>
                      <a:endParaRPr lang="en-US" sz="2000" dirty="0" smtClean="0">
                        <a:solidFill>
                          <a:schemeClr val="tx1"/>
                        </a:solidFill>
                        <a:latin typeface="Calibri" panose="020F0502020204030204" pitchFamily="34" charset="0"/>
                        <a:cs typeface="Calibri" panose="020F0502020204030204" pitchFamily="34" charset="0"/>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11282343"/>
              </p:ext>
            </p:extLst>
          </p:nvPr>
        </p:nvGraphicFramePr>
        <p:xfrm>
          <a:off x="190322" y="675988"/>
          <a:ext cx="904382" cy="370840"/>
        </p:xfrm>
        <a:graphic>
          <a:graphicData uri="http://schemas.openxmlformats.org/drawingml/2006/table">
            <a:tbl>
              <a:tblPr firstRow="1" bandRow="1">
                <a:tableStyleId>{5C22544A-7EE6-4342-B048-85BDC9FD1C3A}</a:tableStyleId>
              </a:tblPr>
              <a:tblGrid>
                <a:gridCol w="904382"/>
              </a:tblGrid>
              <a:tr h="370840">
                <a:tc>
                  <a:txBody>
                    <a:bodyPr/>
                    <a:lstStyle/>
                    <a:p>
                      <a:r>
                        <a:rPr lang="en-US" b="1" dirty="0" smtClean="0"/>
                        <a:t>Step 6</a:t>
                      </a:r>
                      <a:endParaRPr lang="en-US" b="1"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31896558"/>
              </p:ext>
            </p:extLst>
          </p:nvPr>
        </p:nvGraphicFramePr>
        <p:xfrm>
          <a:off x="130741" y="1439431"/>
          <a:ext cx="5188234" cy="396240"/>
        </p:xfrm>
        <a:graphic>
          <a:graphicData uri="http://schemas.openxmlformats.org/drawingml/2006/table">
            <a:tbl>
              <a:tblPr firstRow="1" bandRow="1">
                <a:tableStyleId>{5C22544A-7EE6-4342-B048-85BDC9FD1C3A}</a:tableStyleId>
              </a:tblPr>
              <a:tblGrid>
                <a:gridCol w="5188234"/>
              </a:tblGrid>
              <a:tr h="377238">
                <a:tc>
                  <a:txBody>
                    <a:bodyPr/>
                    <a:lstStyle/>
                    <a:p>
                      <a:pPr marL="342900" indent="-342900">
                        <a:buFont typeface="Wingdings" panose="05000000000000000000" pitchFamily="2" charset="2"/>
                        <a:buChar char="§"/>
                      </a:pPr>
                      <a:r>
                        <a:rPr lang="en-US" sz="2000" dirty="0" smtClean="0">
                          <a:solidFill>
                            <a:srgbClr val="FFFF00"/>
                          </a:solidFill>
                          <a:latin typeface="Calibri" panose="020F0502020204030204" pitchFamily="34" charset="0"/>
                          <a:cs typeface="Calibri" panose="020F0502020204030204" pitchFamily="34" charset="0"/>
                        </a:rPr>
                        <a:t>PRUNNING WITH</a:t>
                      </a:r>
                      <a:r>
                        <a:rPr lang="en-US" sz="2000" baseline="0" dirty="0" smtClean="0">
                          <a:solidFill>
                            <a:srgbClr val="FFFF00"/>
                          </a:solidFill>
                          <a:latin typeface="Calibri" panose="020F0502020204030204" pitchFamily="34" charset="0"/>
                          <a:cs typeface="Calibri" panose="020F0502020204030204" pitchFamily="34" charset="0"/>
                        </a:rPr>
                        <a:t> COMPLEXITY PARAMETER</a:t>
                      </a:r>
                    </a:p>
                  </a:txBody>
                  <a:tcPr/>
                </a:tc>
              </a:tr>
            </a:tbl>
          </a:graphicData>
        </a:graphic>
      </p:graphicFrame>
      <p:pic>
        <p:nvPicPr>
          <p:cNvPr id="8" name="Picture 7"/>
          <p:cNvPicPr>
            <a:picLocks noChangeAspect="1"/>
          </p:cNvPicPr>
          <p:nvPr/>
        </p:nvPicPr>
        <p:blipFill>
          <a:blip r:embed="rId2"/>
          <a:stretch>
            <a:fillRect/>
          </a:stretch>
        </p:blipFill>
        <p:spPr>
          <a:xfrm>
            <a:off x="130741" y="3064240"/>
            <a:ext cx="5952381" cy="367619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515728752"/>
              </p:ext>
            </p:extLst>
          </p:nvPr>
        </p:nvGraphicFramePr>
        <p:xfrm>
          <a:off x="5495461" y="567533"/>
          <a:ext cx="6629999" cy="2885202"/>
        </p:xfrm>
        <a:graphic>
          <a:graphicData uri="http://schemas.openxmlformats.org/drawingml/2006/table">
            <a:tbl>
              <a:tblPr firstRow="1" bandRow="1">
                <a:tableStyleId>{5C22544A-7EE6-4342-B048-85BDC9FD1C3A}</a:tableStyleId>
              </a:tblPr>
              <a:tblGrid>
                <a:gridCol w="1452693"/>
                <a:gridCol w="713031"/>
                <a:gridCol w="1273240"/>
                <a:gridCol w="1235420"/>
                <a:gridCol w="1955615"/>
              </a:tblGrid>
              <a:tr h="370840">
                <a:tc>
                  <a:txBody>
                    <a:bodyPr/>
                    <a:lstStyle/>
                    <a:p>
                      <a:r>
                        <a:rPr lang="en-US" dirty="0" smtClean="0"/>
                        <a:t>CP</a:t>
                      </a:r>
                      <a:endParaRPr lang="en-US" dirty="0"/>
                    </a:p>
                  </a:txBody>
                  <a:tcPr/>
                </a:tc>
                <a:tc>
                  <a:txBody>
                    <a:bodyPr/>
                    <a:lstStyle/>
                    <a:p>
                      <a:r>
                        <a:rPr lang="en-US" dirty="0" err="1" smtClean="0"/>
                        <a:t>Nsplit</a:t>
                      </a:r>
                      <a:endParaRPr lang="en-US" dirty="0"/>
                    </a:p>
                  </a:txBody>
                  <a:tcPr/>
                </a:tc>
                <a:tc>
                  <a:txBody>
                    <a:bodyPr/>
                    <a:lstStyle/>
                    <a:p>
                      <a:r>
                        <a:rPr lang="en-US" dirty="0" err="1" smtClean="0"/>
                        <a:t>Rel</a:t>
                      </a:r>
                      <a:r>
                        <a:rPr lang="en-US" dirty="0" smtClean="0"/>
                        <a:t> error</a:t>
                      </a:r>
                      <a:endParaRPr lang="en-US" dirty="0"/>
                    </a:p>
                  </a:txBody>
                  <a:tcPr/>
                </a:tc>
                <a:tc>
                  <a:txBody>
                    <a:bodyPr/>
                    <a:lstStyle/>
                    <a:p>
                      <a:r>
                        <a:rPr lang="en-US" dirty="0" err="1" smtClean="0"/>
                        <a:t>Xerror</a:t>
                      </a:r>
                      <a:endParaRPr lang="en-US" dirty="0"/>
                    </a:p>
                  </a:txBody>
                  <a:tcPr/>
                </a:tc>
                <a:tc>
                  <a:txBody>
                    <a:bodyPr/>
                    <a:lstStyle/>
                    <a:p>
                      <a:r>
                        <a:rPr lang="en-US" dirty="0" err="1" smtClean="0"/>
                        <a:t>xstd</a:t>
                      </a:r>
                      <a:endParaRPr lang="en-US" dirty="0"/>
                    </a:p>
                  </a:txBody>
                  <a:tcPr/>
                </a:tc>
              </a:tr>
              <a:tr h="370840">
                <a:tc>
                  <a:txBody>
                    <a:bodyPr/>
                    <a:lstStyle/>
                    <a:p>
                      <a:r>
                        <a:rPr lang="en-US" dirty="0" smtClean="0"/>
                        <a:t>0.14634146</a:t>
                      </a:r>
                      <a:endParaRPr lang="en-US" dirty="0"/>
                    </a:p>
                  </a:txBody>
                  <a:tcPr/>
                </a:tc>
                <a:tc>
                  <a:txBody>
                    <a:bodyPr/>
                    <a:lstStyle/>
                    <a:p>
                      <a:r>
                        <a:rPr lang="en-US" dirty="0" smtClean="0"/>
                        <a:t>0</a:t>
                      </a:r>
                      <a:endParaRPr lang="en-US" dirty="0"/>
                    </a:p>
                  </a:txBody>
                  <a:tcPr/>
                </a:tc>
                <a:tc>
                  <a:txBody>
                    <a:bodyPr/>
                    <a:lstStyle/>
                    <a:p>
                      <a:r>
                        <a:rPr lang="en-US" dirty="0" smtClean="0"/>
                        <a:t>1.0000000</a:t>
                      </a:r>
                      <a:endParaRPr lang="en-US" dirty="0"/>
                    </a:p>
                  </a:txBody>
                  <a:tcPr/>
                </a:tc>
                <a:tc>
                  <a:txBody>
                    <a:bodyPr/>
                    <a:lstStyle/>
                    <a:p>
                      <a:r>
                        <a:rPr lang="en-US" dirty="0" smtClean="0"/>
                        <a:t>1.0000000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0.06309282</a:t>
                      </a:r>
                    </a:p>
                  </a:txBody>
                  <a:tcPr/>
                </a:tc>
              </a:tr>
              <a:tr h="370840">
                <a:tc>
                  <a:txBody>
                    <a:bodyPr/>
                    <a:lstStyle/>
                    <a:p>
                      <a:r>
                        <a:rPr lang="en-US" dirty="0" smtClean="0"/>
                        <a:t>0.03658537</a:t>
                      </a:r>
                      <a:endParaRPr lang="en-US" dirty="0"/>
                    </a:p>
                  </a:txBody>
                  <a:tcPr/>
                </a:tc>
                <a:tc>
                  <a:txBody>
                    <a:bodyPr/>
                    <a:lstStyle/>
                    <a:p>
                      <a:r>
                        <a:rPr lang="en-US" dirty="0" smtClean="0"/>
                        <a:t>1</a:t>
                      </a:r>
                      <a:endParaRPr lang="en-US" dirty="0"/>
                    </a:p>
                  </a:txBody>
                  <a:tcPr/>
                </a:tc>
                <a:tc>
                  <a:txBody>
                    <a:bodyPr/>
                    <a:lstStyle/>
                    <a:p>
                      <a:r>
                        <a:rPr lang="en-US" dirty="0" smtClean="0"/>
                        <a:t>0.8536585</a:t>
                      </a:r>
                      <a:endParaRPr lang="en-US" dirty="0"/>
                    </a:p>
                  </a:txBody>
                  <a:tcPr/>
                </a:tc>
                <a:tc>
                  <a:txBody>
                    <a:bodyPr/>
                    <a:lstStyle/>
                    <a:p>
                      <a:r>
                        <a:rPr lang="en-US" dirty="0" smtClean="0"/>
                        <a:t>0.8536585</a:t>
                      </a:r>
                      <a:endParaRPr lang="en-US" dirty="0"/>
                    </a:p>
                  </a:txBody>
                  <a:tcPr/>
                </a:tc>
                <a:tc>
                  <a:txBody>
                    <a:bodyPr/>
                    <a:lstStyle/>
                    <a:p>
                      <a:r>
                        <a:rPr lang="en-US" dirty="0" smtClean="0"/>
                        <a:t>0.06258215</a:t>
                      </a:r>
                      <a:endParaRPr lang="en-US" dirty="0"/>
                    </a:p>
                  </a:txBody>
                  <a:tcPr/>
                </a:tc>
              </a:tr>
              <a:tr h="370840">
                <a:tc>
                  <a:txBody>
                    <a:bodyPr/>
                    <a:lstStyle/>
                    <a:p>
                      <a:r>
                        <a:rPr lang="en-US" dirty="0" smtClean="0"/>
                        <a:t>0.03252033</a:t>
                      </a:r>
                      <a:endParaRPr lang="en-US" dirty="0"/>
                    </a:p>
                  </a:txBody>
                  <a:tcPr/>
                </a:tc>
                <a:tc>
                  <a:txBody>
                    <a:bodyPr/>
                    <a:lstStyle/>
                    <a:p>
                      <a:r>
                        <a:rPr lang="en-US" dirty="0" smtClean="0"/>
                        <a:t>3</a:t>
                      </a:r>
                      <a:endParaRPr lang="en-US" dirty="0"/>
                    </a:p>
                  </a:txBody>
                  <a:tcPr/>
                </a:tc>
                <a:tc>
                  <a:txBody>
                    <a:bodyPr/>
                    <a:lstStyle/>
                    <a:p>
                      <a:r>
                        <a:rPr lang="en-US" dirty="0" smtClean="0"/>
                        <a:t>0.7804878</a:t>
                      </a:r>
                      <a:endParaRPr lang="en-US" dirty="0"/>
                    </a:p>
                  </a:txBody>
                  <a:tcPr/>
                </a:tc>
                <a:tc>
                  <a:txBody>
                    <a:bodyPr/>
                    <a:lstStyle/>
                    <a:p>
                      <a:r>
                        <a:rPr lang="en-US" dirty="0" smtClean="0"/>
                        <a:t>0.9430894</a:t>
                      </a:r>
                      <a:endParaRPr lang="en-US" dirty="0"/>
                    </a:p>
                  </a:txBody>
                  <a:tcPr/>
                </a:tc>
                <a:tc>
                  <a:txBody>
                    <a:bodyPr/>
                    <a:lstStyle/>
                    <a:p>
                      <a:r>
                        <a:rPr lang="en-US" dirty="0" smtClean="0"/>
                        <a:t>0.06306238</a:t>
                      </a:r>
                      <a:endParaRPr lang="en-US" dirty="0"/>
                    </a:p>
                  </a:txBody>
                  <a:tcPr/>
                </a:tc>
              </a:tr>
              <a:tr h="370840">
                <a:tc>
                  <a:txBody>
                    <a:bodyPr/>
                    <a:lstStyle/>
                    <a:p>
                      <a:r>
                        <a:rPr lang="en-US" dirty="0" smtClean="0"/>
                        <a:t>0.02439024</a:t>
                      </a:r>
                      <a:endParaRPr lang="en-US" dirty="0"/>
                    </a:p>
                  </a:txBody>
                  <a:tcPr/>
                </a:tc>
                <a:tc>
                  <a:txBody>
                    <a:bodyPr/>
                    <a:lstStyle/>
                    <a:p>
                      <a:r>
                        <a:rPr lang="en-US" dirty="0" smtClean="0"/>
                        <a:t>5</a:t>
                      </a:r>
                      <a:endParaRPr lang="en-US" dirty="0"/>
                    </a:p>
                  </a:txBody>
                  <a:tcPr/>
                </a:tc>
                <a:tc>
                  <a:txBody>
                    <a:bodyPr/>
                    <a:lstStyle/>
                    <a:p>
                      <a:r>
                        <a:rPr lang="en-US" dirty="0" smtClean="0"/>
                        <a:t>0.7154472</a:t>
                      </a:r>
                      <a:endParaRPr lang="en-US" dirty="0"/>
                    </a:p>
                  </a:txBody>
                  <a:tcPr/>
                </a:tc>
                <a:tc>
                  <a:txBody>
                    <a:bodyPr/>
                    <a:lstStyle/>
                    <a:p>
                      <a:r>
                        <a:rPr lang="en-US" dirty="0" smtClean="0"/>
                        <a:t>0.9268293</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0.06301452</a:t>
                      </a:r>
                    </a:p>
                  </a:txBody>
                  <a:tcPr/>
                </a:tc>
              </a:tr>
              <a:tr h="370840">
                <a:tc>
                  <a:txBody>
                    <a:bodyPr/>
                    <a:lstStyle/>
                    <a:p>
                      <a:r>
                        <a:rPr lang="en-US" dirty="0" smtClean="0"/>
                        <a:t>0.01626016</a:t>
                      </a:r>
                      <a:endParaRPr lang="en-US" dirty="0"/>
                    </a:p>
                  </a:txBody>
                  <a:tcPr/>
                </a:tc>
                <a:tc>
                  <a:txBody>
                    <a:bodyPr/>
                    <a:lstStyle/>
                    <a:p>
                      <a:r>
                        <a:rPr lang="en-US" dirty="0" smtClean="0"/>
                        <a:t>6</a:t>
                      </a:r>
                      <a:endParaRPr lang="en-US" dirty="0"/>
                    </a:p>
                  </a:txBody>
                  <a:tcPr/>
                </a:tc>
                <a:tc>
                  <a:txBody>
                    <a:bodyPr/>
                    <a:lstStyle/>
                    <a:p>
                      <a:r>
                        <a:rPr lang="en-US" dirty="0" smtClean="0"/>
                        <a:t>0.6910569</a:t>
                      </a:r>
                      <a:endParaRPr lang="en-US" dirty="0"/>
                    </a:p>
                  </a:txBody>
                  <a:tcPr/>
                </a:tc>
                <a:tc>
                  <a:txBody>
                    <a:bodyPr/>
                    <a:lstStyle/>
                    <a:p>
                      <a:r>
                        <a:rPr lang="en-US" dirty="0" smtClean="0"/>
                        <a:t>0.8943089</a:t>
                      </a:r>
                      <a:endParaRPr lang="en-US" dirty="0"/>
                    </a:p>
                  </a:txBody>
                  <a:tcPr/>
                </a:tc>
                <a:tc>
                  <a:txBody>
                    <a:bodyPr/>
                    <a:lstStyle/>
                    <a:p>
                      <a:r>
                        <a:rPr lang="en-US" dirty="0" smtClean="0"/>
                        <a:t>0.06286637</a:t>
                      </a:r>
                      <a:endParaRPr lang="en-US" dirty="0"/>
                    </a:p>
                  </a:txBody>
                  <a:tcPr/>
                </a:tc>
              </a:tr>
              <a:tr h="390922">
                <a:tc>
                  <a:txBody>
                    <a:bodyPr/>
                    <a:lstStyle/>
                    <a:p>
                      <a:r>
                        <a:rPr lang="en-US" dirty="0" smtClean="0"/>
                        <a:t>0.01000000</a:t>
                      </a:r>
                      <a:endParaRPr lang="en-US" dirty="0"/>
                    </a:p>
                  </a:txBody>
                  <a:tcPr/>
                </a:tc>
                <a:tc>
                  <a:txBody>
                    <a:bodyPr/>
                    <a:lstStyle/>
                    <a:p>
                      <a:r>
                        <a:rPr lang="en-US" dirty="0" smtClean="0"/>
                        <a:t>10</a:t>
                      </a:r>
                      <a:endParaRPr lang="en-US" dirty="0"/>
                    </a:p>
                  </a:txBody>
                  <a:tcPr/>
                </a:tc>
                <a:tc>
                  <a:txBody>
                    <a:bodyPr/>
                    <a:lstStyle/>
                    <a:p>
                      <a:r>
                        <a:rPr lang="en-US" dirty="0" smtClean="0"/>
                        <a:t>0.6260163</a:t>
                      </a:r>
                      <a:endParaRPr lang="en-US" dirty="0"/>
                    </a:p>
                  </a:txBody>
                  <a:tcPr/>
                </a:tc>
                <a:tc>
                  <a:txBody>
                    <a:bodyPr/>
                    <a:lstStyle/>
                    <a:p>
                      <a:r>
                        <a:rPr lang="en-US" dirty="0" smtClean="0"/>
                        <a:t>0.9674797</a:t>
                      </a:r>
                      <a:endParaRPr lang="en-US" dirty="0"/>
                    </a:p>
                  </a:txBody>
                  <a:tcPr/>
                </a:tc>
                <a:tc>
                  <a:txBody>
                    <a:bodyPr/>
                    <a:lstStyle/>
                    <a:p>
                      <a:r>
                        <a:rPr lang="en-US" dirty="0" smtClean="0"/>
                        <a:t>0.06310151</a:t>
                      </a:r>
                      <a:endParaRPr lang="en-US" dirty="0"/>
                    </a:p>
                  </a:txBody>
                  <a:tcPr/>
                </a:tc>
              </a:tr>
            </a:tbl>
          </a:graphicData>
        </a:graphic>
      </p:graphicFrame>
      <p:sp>
        <p:nvSpPr>
          <p:cNvPr id="13" name="Rectangle 12"/>
          <p:cNvSpPr/>
          <p:nvPr/>
        </p:nvSpPr>
        <p:spPr>
          <a:xfrm>
            <a:off x="310428" y="2668001"/>
            <a:ext cx="2502673" cy="369332"/>
          </a:xfrm>
          <a:prstGeom prst="rect">
            <a:avLst/>
          </a:prstGeom>
        </p:spPr>
        <p:txBody>
          <a:bodyPr wrap="none">
            <a:spAutoFit/>
          </a:bodyPr>
          <a:lstStyle/>
          <a:p>
            <a:r>
              <a:rPr lang="en-US" b="1" dirty="0" smtClean="0">
                <a:solidFill>
                  <a:srgbClr val="FF0000"/>
                </a:solidFill>
                <a:latin typeface="Calibri" panose="020F0502020204030204" pitchFamily="34" charset="0"/>
                <a:cs typeface="Calibri" panose="020F0502020204030204" pitchFamily="34" charset="0"/>
              </a:rPr>
              <a:t>Complex Parameter Plot</a:t>
            </a:r>
            <a:endParaRPr lang="en-US" b="1" dirty="0">
              <a:solidFill>
                <a:srgbClr val="FF0000"/>
              </a:solidFill>
              <a:latin typeface="Calibri" panose="020F0502020204030204" pitchFamily="34" charset="0"/>
              <a:cs typeface="Calibri" panose="020F0502020204030204" pitchFamily="34" charset="0"/>
            </a:endParaRPr>
          </a:p>
        </p:txBody>
      </p:sp>
      <p:sp>
        <p:nvSpPr>
          <p:cNvPr id="14" name="Rectangle 13"/>
          <p:cNvSpPr/>
          <p:nvPr/>
        </p:nvSpPr>
        <p:spPr>
          <a:xfrm>
            <a:off x="7183193" y="3493446"/>
            <a:ext cx="2624693" cy="369332"/>
          </a:xfrm>
          <a:prstGeom prst="rect">
            <a:avLst/>
          </a:prstGeom>
        </p:spPr>
        <p:txBody>
          <a:bodyPr wrap="none">
            <a:spAutoFit/>
          </a:bodyPr>
          <a:lstStyle/>
          <a:p>
            <a:r>
              <a:rPr lang="en-US" b="1" dirty="0" smtClean="0">
                <a:solidFill>
                  <a:srgbClr val="FF0000"/>
                </a:solidFill>
                <a:latin typeface="Calibri" panose="020F0502020204030204" pitchFamily="34" charset="0"/>
                <a:cs typeface="Calibri" panose="020F0502020204030204" pitchFamily="34" charset="0"/>
              </a:rPr>
              <a:t>Complex Parameter Table</a:t>
            </a:r>
            <a:endParaRPr lang="en-US" b="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2863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453425" y="36201"/>
            <a:ext cx="7104844" cy="570900"/>
          </a:xfrm>
        </p:spPr>
        <p:txBody>
          <a:bodyPr>
            <a:normAutofit fontScale="90000"/>
          </a:bodyPr>
          <a:lstStyle/>
          <a:p>
            <a:r>
              <a:rPr lang="en-US" b="1" dirty="0" smtClean="0">
                <a:solidFill>
                  <a:srgbClr val="FFFF00"/>
                </a:solidFill>
                <a:latin typeface="Calibri" panose="020F0502020204030204" pitchFamily="34" charset="0"/>
                <a:cs typeface="Calibri" panose="020F0502020204030204" pitchFamily="34" charset="0"/>
              </a:rPr>
              <a:t>Classification Steps for The Decision Tree</a:t>
            </a:r>
            <a:endParaRPr lang="en-US" b="1" dirty="0">
              <a:solidFill>
                <a:srgbClr val="FFFF00"/>
              </a:solidFill>
              <a:latin typeface="Calibri" panose="020F0502020204030204" pitchFamily="34" charset="0"/>
              <a:cs typeface="Calibri" panose="020F0502020204030204" pitchFamily="34" charset="0"/>
            </a:endParaRPr>
          </a:p>
        </p:txBody>
      </p:sp>
      <p:sp>
        <p:nvSpPr>
          <p:cNvPr id="3" name="Rectangle 2"/>
          <p:cNvSpPr/>
          <p:nvPr/>
        </p:nvSpPr>
        <p:spPr>
          <a:xfrm>
            <a:off x="3035122" y="4902335"/>
            <a:ext cx="6096000" cy="369332"/>
          </a:xfrm>
          <a:prstGeom prst="rect">
            <a:avLst/>
          </a:prstGeom>
        </p:spPr>
        <p:txBody>
          <a:bodyPr>
            <a:spAutoFit/>
          </a:bodyPr>
          <a:lstStyle/>
          <a:p>
            <a:endParaRPr lang="en-US" dirty="0"/>
          </a:p>
        </p:txBody>
      </p:sp>
      <p:sp>
        <p:nvSpPr>
          <p:cNvPr id="4" name="Rectangle 3"/>
          <p:cNvSpPr/>
          <p:nvPr/>
        </p:nvSpPr>
        <p:spPr>
          <a:xfrm>
            <a:off x="3187522" y="5054735"/>
            <a:ext cx="6096000" cy="369332"/>
          </a:xfrm>
          <a:prstGeom prst="rect">
            <a:avLst/>
          </a:prstGeom>
        </p:spPr>
        <p:txBody>
          <a:bodyPr>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13498299"/>
              </p:ext>
            </p:extLst>
          </p:nvPr>
        </p:nvGraphicFramePr>
        <p:xfrm>
          <a:off x="190322" y="1313635"/>
          <a:ext cx="5161567" cy="434242"/>
        </p:xfrm>
        <a:graphic>
          <a:graphicData uri="http://schemas.openxmlformats.org/drawingml/2006/table">
            <a:tbl>
              <a:tblPr firstRow="1" bandRow="1">
                <a:tableStyleId>{5C22544A-7EE6-4342-B048-85BDC9FD1C3A}</a:tableStyleId>
              </a:tblPr>
              <a:tblGrid>
                <a:gridCol w="5161567"/>
              </a:tblGrid>
              <a:tr h="434242">
                <a:tc>
                  <a:txBody>
                    <a:bodyPr/>
                    <a:lstStyle/>
                    <a:p>
                      <a:pPr marL="342900" indent="-342900">
                        <a:buFont typeface="Wingdings" panose="05000000000000000000" pitchFamily="2" charset="2"/>
                        <a:buChar char="§"/>
                      </a:pPr>
                      <a:r>
                        <a:rPr lang="en-US" sz="2000" dirty="0" smtClean="0">
                          <a:solidFill>
                            <a:srgbClr val="FFFF00"/>
                          </a:solidFill>
                          <a:latin typeface="Calibri" panose="020F0502020204030204" pitchFamily="34" charset="0"/>
                          <a:cs typeface="Calibri" panose="020F0502020204030204" pitchFamily="34" charset="0"/>
                        </a:rPr>
                        <a:t> OBTAINING AN OPTIMAL PRUNED MODEL</a:t>
                      </a:r>
                      <a:endParaRPr lang="en-US" sz="2000" dirty="0" smtClean="0">
                        <a:solidFill>
                          <a:schemeClr val="tx1"/>
                        </a:solidFill>
                        <a:latin typeface="Calibri" panose="020F0502020204030204" pitchFamily="34" charset="0"/>
                        <a:cs typeface="Calibri" panose="020F0502020204030204" pitchFamily="34" charset="0"/>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47550990"/>
              </p:ext>
            </p:extLst>
          </p:nvPr>
        </p:nvGraphicFramePr>
        <p:xfrm>
          <a:off x="190322" y="675988"/>
          <a:ext cx="904382" cy="370840"/>
        </p:xfrm>
        <a:graphic>
          <a:graphicData uri="http://schemas.openxmlformats.org/drawingml/2006/table">
            <a:tbl>
              <a:tblPr firstRow="1" bandRow="1">
                <a:tableStyleId>{5C22544A-7EE6-4342-B048-85BDC9FD1C3A}</a:tableStyleId>
              </a:tblPr>
              <a:tblGrid>
                <a:gridCol w="904382"/>
              </a:tblGrid>
              <a:tr h="370840">
                <a:tc>
                  <a:txBody>
                    <a:bodyPr/>
                    <a:lstStyle/>
                    <a:p>
                      <a:r>
                        <a:rPr lang="en-US" b="1" dirty="0" smtClean="0"/>
                        <a:t>Step 6</a:t>
                      </a:r>
                      <a:endParaRPr lang="en-US" b="1" dirty="0"/>
                    </a:p>
                  </a:txBody>
                  <a:tcPr/>
                </a:tc>
              </a:tr>
            </a:tbl>
          </a:graphicData>
        </a:graphic>
      </p:graphicFrame>
      <p:pic>
        <p:nvPicPr>
          <p:cNvPr id="7" name="Picture 6"/>
          <p:cNvPicPr>
            <a:picLocks noChangeAspect="1"/>
          </p:cNvPicPr>
          <p:nvPr/>
        </p:nvPicPr>
        <p:blipFill>
          <a:blip r:embed="rId2"/>
          <a:stretch>
            <a:fillRect/>
          </a:stretch>
        </p:blipFill>
        <p:spPr>
          <a:xfrm>
            <a:off x="3796927" y="1847259"/>
            <a:ext cx="5952381" cy="367619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2366110404"/>
              </p:ext>
            </p:extLst>
          </p:nvPr>
        </p:nvGraphicFramePr>
        <p:xfrm>
          <a:off x="190322" y="6195511"/>
          <a:ext cx="6828664" cy="434242"/>
        </p:xfrm>
        <a:graphic>
          <a:graphicData uri="http://schemas.openxmlformats.org/drawingml/2006/table">
            <a:tbl>
              <a:tblPr firstRow="1" bandRow="1">
                <a:tableStyleId>{5C22544A-7EE6-4342-B048-85BDC9FD1C3A}</a:tableStyleId>
              </a:tblPr>
              <a:tblGrid>
                <a:gridCol w="6828664"/>
              </a:tblGrid>
              <a:tr h="434242">
                <a:tc>
                  <a:txBody>
                    <a:bodyPr/>
                    <a:lstStyle/>
                    <a:p>
                      <a:pPr marL="342900" indent="-342900">
                        <a:buFont typeface="Wingdings" panose="05000000000000000000" pitchFamily="2" charset="2"/>
                        <a:buChar char="§"/>
                      </a:pPr>
                      <a:r>
                        <a:rPr lang="en-US" sz="2000" dirty="0" smtClean="0">
                          <a:solidFill>
                            <a:srgbClr val="FFFF00"/>
                          </a:solidFill>
                          <a:latin typeface="Calibri" panose="020F0502020204030204" pitchFamily="34" charset="0"/>
                          <a:cs typeface="Calibri" panose="020F0502020204030204" pitchFamily="34" charset="0"/>
                        </a:rPr>
                        <a:t> The model accuracy for the pruned</a:t>
                      </a:r>
                      <a:r>
                        <a:rPr lang="en-US" sz="2000" baseline="0" dirty="0" smtClean="0">
                          <a:solidFill>
                            <a:srgbClr val="FFFF00"/>
                          </a:solidFill>
                          <a:latin typeface="Calibri" panose="020F0502020204030204" pitchFamily="34" charset="0"/>
                          <a:cs typeface="Calibri" panose="020F0502020204030204" pitchFamily="34" charset="0"/>
                        </a:rPr>
                        <a:t> Tree shows 0.5806452</a:t>
                      </a:r>
                      <a:endParaRPr lang="en-US" sz="2000" dirty="0" smtClean="0">
                        <a:solidFill>
                          <a:schemeClr val="tx1"/>
                        </a:solidFill>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726162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057759" y="719716"/>
            <a:ext cx="9983988" cy="1354707"/>
          </a:xfrm>
        </p:spPr>
        <p:txBody>
          <a:bodyPr>
            <a:normAutofit fontScale="90000"/>
          </a:bodyPr>
          <a:lstStyle/>
          <a:p>
            <a:r>
              <a:rPr lang="en-US" sz="2800" b="1" dirty="0" smtClean="0">
                <a:solidFill>
                  <a:srgbClr val="FFFF00"/>
                </a:solidFill>
                <a:latin typeface="Calibri" panose="020F0502020204030204" pitchFamily="34" charset="0"/>
                <a:cs typeface="Calibri" panose="020F0502020204030204" pitchFamily="34" charset="0"/>
              </a:rPr>
              <a:t>The only challenge I had was decided whether to prune it or not. The first decision  tree was interpretable to me but for the sake of non technical people, the easier it’s understandable, the better for everyone.</a:t>
            </a:r>
            <a:endParaRPr lang="en-US" sz="2800" b="1" dirty="0">
              <a:solidFill>
                <a:srgbClr val="FFFF00"/>
              </a:solidFill>
              <a:latin typeface="Calibri" panose="020F0502020204030204" pitchFamily="34" charset="0"/>
              <a:cs typeface="Calibri" panose="020F0502020204030204" pitchFamily="34" charset="0"/>
            </a:endParaRPr>
          </a:p>
        </p:txBody>
      </p:sp>
      <p:sp>
        <p:nvSpPr>
          <p:cNvPr id="3" name="Rectangle 2"/>
          <p:cNvSpPr/>
          <p:nvPr/>
        </p:nvSpPr>
        <p:spPr>
          <a:xfrm>
            <a:off x="3035122" y="4902335"/>
            <a:ext cx="6096000" cy="369332"/>
          </a:xfrm>
          <a:prstGeom prst="rect">
            <a:avLst/>
          </a:prstGeom>
        </p:spPr>
        <p:txBody>
          <a:bodyPr>
            <a:spAutoFit/>
          </a:bodyPr>
          <a:lstStyle/>
          <a:p>
            <a:endParaRPr lang="en-US" dirty="0"/>
          </a:p>
        </p:txBody>
      </p:sp>
      <p:sp>
        <p:nvSpPr>
          <p:cNvPr id="4" name="Rectangle 3"/>
          <p:cNvSpPr/>
          <p:nvPr/>
        </p:nvSpPr>
        <p:spPr>
          <a:xfrm>
            <a:off x="2498501" y="2389761"/>
            <a:ext cx="9401578" cy="4247317"/>
          </a:xfrm>
          <a:prstGeom prst="rect">
            <a:avLst/>
          </a:prstGeom>
        </p:spPr>
        <p:txBody>
          <a:bodyPr wrap="square">
            <a:spAutoFit/>
          </a:bodyPr>
          <a:lstStyle/>
          <a:p>
            <a:r>
              <a:rPr lang="en-US" dirty="0" smtClean="0"/>
              <a:t>Heart diseases are dangerous. Everybody should always have a regular check of their hearts, apply all the necessary measures to stay healthy. Measures such as:</a:t>
            </a:r>
          </a:p>
          <a:p>
            <a:pPr marL="285750" indent="-285750">
              <a:buFont typeface="Wingdings" panose="05000000000000000000" pitchFamily="2" charset="2"/>
              <a:buChar char="§"/>
            </a:pPr>
            <a:r>
              <a:rPr lang="en-US" dirty="0" smtClean="0"/>
              <a:t>Exercise</a:t>
            </a:r>
            <a:r>
              <a:rPr lang="en-US" dirty="0"/>
              <a:t>.</a:t>
            </a:r>
          </a:p>
          <a:p>
            <a:pPr marL="285750" indent="-285750">
              <a:buFont typeface="Wingdings" panose="05000000000000000000" pitchFamily="2" charset="2"/>
              <a:buChar char="§"/>
            </a:pPr>
            <a:r>
              <a:rPr lang="en-US" dirty="0"/>
              <a:t>Stop use of tobacco products.</a:t>
            </a:r>
          </a:p>
          <a:p>
            <a:pPr marL="285750" indent="-285750">
              <a:buFont typeface="Arial" panose="020B0604020202020204" pitchFamily="34" charset="0"/>
              <a:buChar char="•"/>
            </a:pPr>
            <a:r>
              <a:rPr lang="en-US" dirty="0"/>
              <a:t>Eat healthy foods.</a:t>
            </a:r>
          </a:p>
          <a:p>
            <a:pPr marL="285750" indent="-285750">
              <a:buFont typeface="Arial" panose="020B0604020202020204" pitchFamily="34" charset="0"/>
              <a:buChar char="•"/>
            </a:pPr>
            <a:r>
              <a:rPr lang="en-US" dirty="0"/>
              <a:t>Keep your stress under control.</a:t>
            </a:r>
          </a:p>
          <a:p>
            <a:pPr marL="285750" indent="-285750">
              <a:buFont typeface="Arial" panose="020B0604020202020204" pitchFamily="34" charset="0"/>
              <a:buChar char="•"/>
            </a:pPr>
            <a:r>
              <a:rPr lang="en-US" dirty="0"/>
              <a:t>Stay at a healthy weight.</a:t>
            </a:r>
          </a:p>
          <a:p>
            <a:pPr marL="285750" indent="-285750">
              <a:buFont typeface="Arial" panose="020B0604020202020204" pitchFamily="34" charset="0"/>
              <a:buChar char="•"/>
            </a:pPr>
            <a:r>
              <a:rPr lang="en-US" dirty="0"/>
              <a:t>If you have medical problems that can increase your risk of a heart attack, taking care of those problems can help prevent a heart attack.</a:t>
            </a:r>
          </a:p>
          <a:p>
            <a:r>
              <a:rPr lang="en-US" dirty="0"/>
              <a:t>These medical problems include:</a:t>
            </a:r>
          </a:p>
          <a:p>
            <a:r>
              <a:rPr lang="en-US" dirty="0" smtClean="0"/>
              <a:t>High </a:t>
            </a:r>
            <a:r>
              <a:rPr lang="en-US" dirty="0"/>
              <a:t>blood pressure</a:t>
            </a:r>
            <a:r>
              <a:rPr lang="en-US" dirty="0" smtClean="0"/>
              <a:t>.</a:t>
            </a:r>
          </a:p>
          <a:p>
            <a:r>
              <a:rPr lang="en-US" dirty="0" smtClean="0"/>
              <a:t>Chronic kidney diseases</a:t>
            </a:r>
            <a:endParaRPr lang="en-US" dirty="0"/>
          </a:p>
          <a:p>
            <a:r>
              <a:rPr lang="en-US" dirty="0"/>
              <a:t>High cholesterol.</a:t>
            </a:r>
          </a:p>
          <a:p>
            <a:r>
              <a:rPr lang="en-US" dirty="0"/>
              <a:t>Diabetes.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09106413"/>
              </p:ext>
            </p:extLst>
          </p:nvPr>
        </p:nvGraphicFramePr>
        <p:xfrm>
          <a:off x="190322" y="181910"/>
          <a:ext cx="2011965" cy="434242"/>
        </p:xfrm>
        <a:graphic>
          <a:graphicData uri="http://schemas.openxmlformats.org/drawingml/2006/table">
            <a:tbl>
              <a:tblPr firstRow="1" bandRow="1">
                <a:tableStyleId>{5C22544A-7EE6-4342-B048-85BDC9FD1C3A}</a:tableStyleId>
              </a:tblPr>
              <a:tblGrid>
                <a:gridCol w="2011965"/>
              </a:tblGrid>
              <a:tr h="434242">
                <a:tc>
                  <a:txBody>
                    <a:bodyPr/>
                    <a:lstStyle/>
                    <a:p>
                      <a:pPr marL="342900" indent="-342900">
                        <a:buFont typeface="Wingdings" panose="05000000000000000000" pitchFamily="2" charset="2"/>
                        <a:buChar char="§"/>
                      </a:pPr>
                      <a:r>
                        <a:rPr lang="en-US" sz="2000" dirty="0" smtClean="0">
                          <a:solidFill>
                            <a:srgbClr val="FFFF00"/>
                          </a:solidFill>
                          <a:latin typeface="Calibri" panose="020F0502020204030204" pitchFamily="34" charset="0"/>
                          <a:cs typeface="Calibri" panose="020F0502020204030204" pitchFamily="34" charset="0"/>
                        </a:rPr>
                        <a:t> </a:t>
                      </a:r>
                      <a:r>
                        <a:rPr lang="en-US" sz="2000" dirty="0" smtClean="0">
                          <a:solidFill>
                            <a:srgbClr val="FF0000"/>
                          </a:solidFill>
                          <a:latin typeface="Calibri" panose="020F0502020204030204" pitchFamily="34" charset="0"/>
                          <a:cs typeface="Calibri" panose="020F0502020204030204" pitchFamily="34" charset="0"/>
                        </a:rPr>
                        <a:t>CHALLENGES</a:t>
                      </a:r>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817113879"/>
              </p:ext>
            </p:extLst>
          </p:nvPr>
        </p:nvGraphicFramePr>
        <p:xfrm>
          <a:off x="172432" y="3380108"/>
          <a:ext cx="2029855" cy="434242"/>
        </p:xfrm>
        <a:graphic>
          <a:graphicData uri="http://schemas.openxmlformats.org/drawingml/2006/table">
            <a:tbl>
              <a:tblPr firstRow="1" bandRow="1">
                <a:tableStyleId>{5C22544A-7EE6-4342-B048-85BDC9FD1C3A}</a:tableStyleId>
              </a:tblPr>
              <a:tblGrid>
                <a:gridCol w="2029855"/>
              </a:tblGrid>
              <a:tr h="434242">
                <a:tc>
                  <a:txBody>
                    <a:bodyPr/>
                    <a:lstStyle/>
                    <a:p>
                      <a:pPr marL="342900" indent="-342900">
                        <a:buFont typeface="Wingdings" panose="05000000000000000000" pitchFamily="2" charset="2"/>
                        <a:buChar char="§"/>
                      </a:pPr>
                      <a:r>
                        <a:rPr lang="en-US" sz="2000" dirty="0" smtClean="0">
                          <a:solidFill>
                            <a:srgbClr val="FFFF00"/>
                          </a:solidFill>
                          <a:latin typeface="Calibri" panose="020F0502020204030204" pitchFamily="34" charset="0"/>
                          <a:cs typeface="Calibri" panose="020F0502020204030204" pitchFamily="34" charset="0"/>
                        </a:rPr>
                        <a:t> SUGGESTION</a:t>
                      </a:r>
                      <a:endParaRPr lang="en-US" sz="2000" dirty="0" smtClean="0">
                        <a:solidFill>
                          <a:schemeClr val="tx1"/>
                        </a:solidFill>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1700908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35122" y="4902335"/>
            <a:ext cx="6096000" cy="369332"/>
          </a:xfrm>
          <a:prstGeom prst="rect">
            <a:avLst/>
          </a:prstGeom>
        </p:spPr>
        <p:txBody>
          <a:bodyPr>
            <a:spAutoFit/>
          </a:body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854757689"/>
              </p:ext>
            </p:extLst>
          </p:nvPr>
        </p:nvGraphicFramePr>
        <p:xfrm>
          <a:off x="4298684" y="264356"/>
          <a:ext cx="1934691" cy="457200"/>
        </p:xfrm>
        <a:graphic>
          <a:graphicData uri="http://schemas.openxmlformats.org/drawingml/2006/table">
            <a:tbl>
              <a:tblPr firstRow="1" bandRow="1">
                <a:tableStyleId>{5C22544A-7EE6-4342-B048-85BDC9FD1C3A}</a:tableStyleId>
              </a:tblPr>
              <a:tblGrid>
                <a:gridCol w="1934691"/>
              </a:tblGrid>
              <a:tr h="425002">
                <a:tc>
                  <a:txBody>
                    <a:bodyPr/>
                    <a:lstStyle/>
                    <a:p>
                      <a:pPr marL="0" indent="0">
                        <a:buFont typeface="Wingdings" panose="05000000000000000000" pitchFamily="2" charset="2"/>
                        <a:buNone/>
                      </a:pPr>
                      <a:r>
                        <a:rPr lang="en-US" sz="2400" dirty="0" smtClean="0">
                          <a:solidFill>
                            <a:srgbClr val="FFFF00"/>
                          </a:solidFill>
                          <a:latin typeface="Calibri" panose="020F0502020204030204" pitchFamily="34" charset="0"/>
                          <a:cs typeface="Calibri" panose="020F0502020204030204" pitchFamily="34" charset="0"/>
                        </a:rPr>
                        <a:t>CONCLUSION</a:t>
                      </a:r>
                      <a:endParaRPr lang="en-US" sz="2400" dirty="0" smtClean="0">
                        <a:solidFill>
                          <a:schemeClr val="tx1"/>
                        </a:solidFill>
                        <a:latin typeface="Calibri" panose="020F0502020204030204" pitchFamily="34" charset="0"/>
                        <a:cs typeface="Calibri" panose="020F0502020204030204" pitchFamily="34" charset="0"/>
                      </a:endParaRPr>
                    </a:p>
                  </a:txBody>
                  <a:tcPr/>
                </a:tc>
              </a:tr>
            </a:tbl>
          </a:graphicData>
        </a:graphic>
      </p:graphicFrame>
      <p:sp>
        <p:nvSpPr>
          <p:cNvPr id="11" name="Title 1"/>
          <p:cNvSpPr txBox="1">
            <a:spLocks/>
          </p:cNvSpPr>
          <p:nvPr/>
        </p:nvSpPr>
        <p:spPr>
          <a:xfrm>
            <a:off x="250424" y="1296072"/>
            <a:ext cx="11851424" cy="47827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b="1" dirty="0" smtClean="0">
                <a:solidFill>
                  <a:srgbClr val="FF0000"/>
                </a:solidFill>
                <a:latin typeface="Calibri" panose="020F0502020204030204" pitchFamily="34" charset="0"/>
                <a:cs typeface="Calibri" panose="020F0502020204030204" pitchFamily="34" charset="0"/>
              </a:rPr>
              <a:t>Nearly </a:t>
            </a:r>
            <a:r>
              <a:rPr lang="en-US" sz="2400" b="1" dirty="0">
                <a:solidFill>
                  <a:srgbClr val="FF0000"/>
                </a:solidFill>
                <a:latin typeface="Calibri" panose="020F0502020204030204" pitchFamily="34" charset="0"/>
                <a:cs typeface="Calibri" panose="020F0502020204030204" pitchFamily="34" charset="0"/>
              </a:rPr>
              <a:t>half of all heart attacks have no symptoms at all — but that doesn’t mean they’re any less deadly than heart attacks with symptoms. </a:t>
            </a:r>
            <a:endParaRPr lang="en-US" sz="2400" b="1" dirty="0" smtClean="0">
              <a:solidFill>
                <a:srgbClr val="FF0000"/>
              </a:solidFill>
              <a:latin typeface="Calibri" panose="020F0502020204030204" pitchFamily="34" charset="0"/>
              <a:cs typeface="Calibri" panose="020F0502020204030204" pitchFamily="34" charset="0"/>
            </a:endParaRPr>
          </a:p>
          <a:p>
            <a:endParaRPr lang="en-US" sz="2400" b="1" dirty="0">
              <a:solidFill>
                <a:srgbClr val="FF0000"/>
              </a:solidFill>
              <a:latin typeface="Calibri" panose="020F0502020204030204" pitchFamily="34" charset="0"/>
              <a:cs typeface="Calibri" panose="020F0502020204030204" pitchFamily="34" charset="0"/>
            </a:endParaRPr>
          </a:p>
          <a:p>
            <a:r>
              <a:rPr lang="en-US" sz="2400" b="1" dirty="0">
                <a:solidFill>
                  <a:srgbClr val="FF0000"/>
                </a:solidFill>
                <a:latin typeface="Calibri" panose="020F0502020204030204" pitchFamily="34" charset="0"/>
                <a:cs typeface="Calibri" panose="020F0502020204030204" pitchFamily="34" charset="0"/>
              </a:rPr>
              <a:t>They are described as “silent” because when they occur, their symptoms lack the intensity of a classic heart attack, such as extreme chest pain and pressure; stabbing pain in the arm, neck, or jaw; sudden shortness of breath; sweating, and dizziness. (Harvard</a:t>
            </a:r>
            <a:r>
              <a:rPr lang="en-US" sz="2400" b="1" dirty="0" smtClean="0">
                <a:solidFill>
                  <a:srgbClr val="FF0000"/>
                </a:solidFill>
                <a:latin typeface="Calibri" panose="020F0502020204030204" pitchFamily="34" charset="0"/>
                <a:cs typeface="Calibri" panose="020F0502020204030204" pitchFamily="34" charset="0"/>
              </a:rPr>
              <a:t>)</a:t>
            </a:r>
          </a:p>
          <a:p>
            <a:endParaRPr lang="en-US" sz="2400" b="1" dirty="0">
              <a:solidFill>
                <a:srgbClr val="FF0000"/>
              </a:solidFill>
              <a:latin typeface="Calibri" panose="020F0502020204030204" pitchFamily="34" charset="0"/>
              <a:cs typeface="Calibri" panose="020F0502020204030204" pitchFamily="34" charset="0"/>
            </a:endParaRPr>
          </a:p>
          <a:p>
            <a:r>
              <a:rPr lang="en-US" sz="2400" b="1" dirty="0">
                <a:solidFill>
                  <a:srgbClr val="FF0000"/>
                </a:solidFill>
                <a:latin typeface="Calibri" panose="020F0502020204030204" pitchFamily="34" charset="0"/>
                <a:cs typeface="Calibri" panose="020F0502020204030204" pitchFamily="34" charset="0"/>
              </a:rPr>
              <a:t>People who have a silent heart attack might later recall that they had indigestion, the flu, or a strained chest muscle. But a silent heart attack, like any heart attack, involves blockage of blood flow to your heart and possible damage to the heart muscle. (Medical News, 2019</a:t>
            </a:r>
            <a:r>
              <a:rPr lang="en-US" sz="2400" b="1" dirty="0" smtClean="0">
                <a:solidFill>
                  <a:srgbClr val="FF0000"/>
                </a:solidFill>
                <a:latin typeface="Calibri" panose="020F0502020204030204" pitchFamily="34" charset="0"/>
                <a:cs typeface="Calibri" panose="020F0502020204030204" pitchFamily="34" charset="0"/>
              </a:rPr>
              <a:t>)</a:t>
            </a:r>
          </a:p>
          <a:p>
            <a:endParaRPr lang="en-US" sz="2400" b="1" dirty="0">
              <a:solidFill>
                <a:srgbClr val="FF0000"/>
              </a:solidFill>
              <a:latin typeface="Calibri" panose="020F0502020204030204" pitchFamily="34" charset="0"/>
              <a:cs typeface="Calibri" panose="020F0502020204030204" pitchFamily="34" charset="0"/>
            </a:endParaRPr>
          </a:p>
          <a:p>
            <a:endParaRPr lang="en-US" sz="2400" b="1" dirty="0" smtClean="0">
              <a:solidFill>
                <a:srgbClr val="FF0000"/>
              </a:solidFill>
              <a:latin typeface="Calibri" panose="020F0502020204030204" pitchFamily="34" charset="0"/>
              <a:cs typeface="Calibri" panose="020F0502020204030204" pitchFamily="34" charset="0"/>
            </a:endParaRPr>
          </a:p>
          <a:p>
            <a:r>
              <a:rPr lang="en-US" sz="2400" b="1" dirty="0" smtClean="0">
                <a:solidFill>
                  <a:srgbClr val="FF0000"/>
                </a:solidFill>
                <a:latin typeface="Calibri" panose="020F0502020204030204" pitchFamily="34" charset="0"/>
                <a:cs typeface="Calibri" panose="020F0502020204030204" pitchFamily="34" charset="0"/>
              </a:rPr>
              <a:t>From the final analysis, it is predicted that Asymptomatic chest pain is the most killer disease of all chest pain</a:t>
            </a:r>
            <a:endParaRPr lang="en-US" sz="2400" b="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1709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419602" y="3397587"/>
            <a:ext cx="3372116" cy="1161534"/>
          </a:xfrm>
        </p:spPr>
        <p:txBody>
          <a:bodyPr>
            <a:noAutofit/>
          </a:bodyPr>
          <a:lstStyle/>
          <a:p>
            <a:r>
              <a:rPr lang="en-US" sz="4800" b="1" dirty="0" smtClean="0">
                <a:solidFill>
                  <a:srgbClr val="FFFF00"/>
                </a:solidFill>
                <a:latin typeface="Calibri" panose="020F0502020204030204" pitchFamily="34" charset="0"/>
                <a:cs typeface="Calibri" panose="020F0502020204030204" pitchFamily="34" charset="0"/>
              </a:rPr>
              <a:t>THANK YOU</a:t>
            </a:r>
            <a:endParaRPr lang="en-US" sz="4800" b="1" dirty="0">
              <a:solidFill>
                <a:srgbClr val="FFFF00"/>
              </a:solidFill>
              <a:latin typeface="Calibri" panose="020F0502020204030204" pitchFamily="34" charset="0"/>
              <a:cs typeface="Calibri" panose="020F0502020204030204" pitchFamily="34" charset="0"/>
            </a:endParaRPr>
          </a:p>
        </p:txBody>
      </p:sp>
      <p:sp>
        <p:nvSpPr>
          <p:cNvPr id="4" name="Rectangle 3"/>
          <p:cNvSpPr/>
          <p:nvPr/>
        </p:nvSpPr>
        <p:spPr>
          <a:xfrm>
            <a:off x="3187522" y="5054735"/>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3830249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1668" y="1738648"/>
            <a:ext cx="11681137" cy="4906851"/>
          </a:xfrm>
        </p:spPr>
        <p:txBody>
          <a:bodyPr>
            <a:normAutofit fontScale="90000"/>
          </a:bodyPr>
          <a:lstStyle/>
          <a:p>
            <a:r>
              <a:rPr lang="en-US" sz="3100" dirty="0" smtClean="0">
                <a:latin typeface="Calibri" panose="020F0502020204030204" pitchFamily="34" charset="0"/>
                <a:cs typeface="Calibri" panose="020F0502020204030204" pitchFamily="34" charset="0"/>
              </a:rPr>
              <a:t>Heart Diseases are diseases that affects the heart or blood vessels. The risk of certain heart diseases may be increased by smoking, high blood pressure, high cholesterol, unhealthy diet, lack of exercise, and obesity. There are many diseases associated with heart but very few are known to non-medical personal. Most heart diseases can lead to chest pain. </a:t>
            </a:r>
            <a:br>
              <a:rPr lang="en-US" sz="3100" dirty="0" smtClean="0">
                <a:latin typeface="Calibri" panose="020F0502020204030204" pitchFamily="34" charset="0"/>
                <a:cs typeface="Calibri" panose="020F0502020204030204" pitchFamily="34" charset="0"/>
              </a:rPr>
            </a:br>
            <a:r>
              <a:rPr lang="en-US" sz="3100" dirty="0" smtClean="0">
                <a:latin typeface="Calibri" panose="020F0502020204030204" pitchFamily="34" charset="0"/>
                <a:cs typeface="Calibri" panose="020F0502020204030204" pitchFamily="34" charset="0"/>
              </a:rPr>
              <a:t/>
            </a:r>
            <a:br>
              <a:rPr lang="en-US" sz="3100" dirty="0" smtClean="0">
                <a:latin typeface="Calibri" panose="020F0502020204030204" pitchFamily="34" charset="0"/>
                <a:cs typeface="Calibri" panose="020F0502020204030204" pitchFamily="34" charset="0"/>
              </a:rPr>
            </a:br>
            <a:r>
              <a:rPr lang="en-US" sz="3100" dirty="0">
                <a:solidFill>
                  <a:srgbClr val="FFFF00"/>
                </a:solidFill>
                <a:latin typeface="Calibri" panose="020F0502020204030204" pitchFamily="34" charset="0"/>
                <a:cs typeface="Calibri" panose="020F0502020204030204" pitchFamily="34" charset="0"/>
              </a:rPr>
              <a:t>The diagnosis of heart disease is done on a combination of clinical signs and test results. The types of tests run will be chosen on the basis of what the physician thinks</a:t>
            </a:r>
            <a:r>
              <a:rPr lang="en-US" sz="3100" dirty="0">
                <a:latin typeface="Calibri" panose="020F0502020204030204" pitchFamily="34" charset="0"/>
                <a:cs typeface="Calibri" panose="020F0502020204030204" pitchFamily="34" charset="0"/>
              </a:rPr>
              <a:t/>
            </a:r>
            <a:br>
              <a:rPr lang="en-US" sz="3100" dirty="0">
                <a:latin typeface="Calibri" panose="020F0502020204030204" pitchFamily="34" charset="0"/>
                <a:cs typeface="Calibri" panose="020F0502020204030204" pitchFamily="34" charset="0"/>
              </a:rPr>
            </a:br>
            <a:r>
              <a:rPr lang="en-US" sz="3100" dirty="0" smtClean="0">
                <a:latin typeface="Calibri" panose="020F0502020204030204" pitchFamily="34" charset="0"/>
                <a:cs typeface="Calibri" panose="020F0502020204030204" pitchFamily="34" charset="0"/>
              </a:rPr>
              <a:t/>
            </a:r>
            <a:br>
              <a:rPr lang="en-US" sz="3100" dirty="0" smtClean="0">
                <a:latin typeface="Calibri" panose="020F0502020204030204" pitchFamily="34" charset="0"/>
                <a:cs typeface="Calibri" panose="020F0502020204030204" pitchFamily="34" charset="0"/>
              </a:rPr>
            </a:br>
            <a:r>
              <a:rPr lang="en-US" sz="3100" dirty="0" smtClean="0">
                <a:latin typeface="Calibri" panose="020F0502020204030204" pitchFamily="34" charset="0"/>
                <a:cs typeface="Calibri" panose="020F0502020204030204" pitchFamily="34" charset="0"/>
              </a:rPr>
              <a:t>In this analysis, the types of chest pain one can suffer from relating to the heart  diseases under survey are used as our target variable.</a:t>
            </a:r>
            <a:r>
              <a:rPr lang="en-US" dirty="0" smtClean="0"/>
              <a:t/>
            </a:r>
            <a:br>
              <a:rPr lang="en-US" dirty="0" smtClean="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95181594"/>
              </p:ext>
            </p:extLst>
          </p:nvPr>
        </p:nvGraphicFramePr>
        <p:xfrm>
          <a:off x="4878231" y="294663"/>
          <a:ext cx="1805904" cy="370840"/>
        </p:xfrm>
        <a:graphic>
          <a:graphicData uri="http://schemas.openxmlformats.org/drawingml/2006/table">
            <a:tbl>
              <a:tblPr firstRow="1" bandRow="1">
                <a:tableStyleId>{5C22544A-7EE6-4342-B048-85BDC9FD1C3A}</a:tableStyleId>
              </a:tblPr>
              <a:tblGrid>
                <a:gridCol w="1805904"/>
              </a:tblGrid>
              <a:tr h="370840">
                <a:tc>
                  <a:txBody>
                    <a:bodyPr/>
                    <a:lstStyle/>
                    <a:p>
                      <a:r>
                        <a:rPr lang="en-US" dirty="0" smtClean="0"/>
                        <a:t>INTRODUCTION</a:t>
                      </a:r>
                      <a:endParaRPr lang="en-US" dirty="0"/>
                    </a:p>
                  </a:txBody>
                  <a:tcPr/>
                </a:tc>
              </a:tr>
            </a:tbl>
          </a:graphicData>
        </a:graphic>
      </p:graphicFrame>
    </p:spTree>
    <p:extLst>
      <p:ext uri="{BB962C8B-B14F-4D97-AF65-F5344CB8AC3E}">
        <p14:creationId xmlns:p14="http://schemas.microsoft.com/office/powerpoint/2010/main" val="384326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150773" y="592200"/>
            <a:ext cx="7735909" cy="5370490"/>
          </a:xfrm>
        </p:spPr>
        <p:txBody>
          <a:bodyPr>
            <a:normAutofit/>
          </a:bodyPr>
          <a:lstStyle/>
          <a:p>
            <a:pPr algn="ctr"/>
            <a:r>
              <a:rPr lang="en-US" b="1" dirty="0" smtClean="0">
                <a:solidFill>
                  <a:srgbClr val="FF0000"/>
                </a:solidFill>
                <a:latin typeface="Calibri" panose="020F0502020204030204" pitchFamily="34" charset="0"/>
                <a:cs typeface="Calibri" panose="020F0502020204030204" pitchFamily="34" charset="0"/>
              </a:rPr>
              <a:t>A</a:t>
            </a:r>
            <a:r>
              <a:rPr lang="en-US" b="1" dirty="0" smtClean="0">
                <a:latin typeface="Calibri" panose="020F0502020204030204" pitchFamily="34" charset="0"/>
                <a:cs typeface="Calibri" panose="020F0502020204030204" pitchFamily="34" charset="0"/>
              </a:rPr>
              <a:t/>
            </a:r>
            <a:br>
              <a:rPr lang="en-US" b="1" dirty="0" smtClean="0">
                <a:latin typeface="Calibri" panose="020F0502020204030204" pitchFamily="34" charset="0"/>
                <a:cs typeface="Calibri" panose="020F0502020204030204" pitchFamily="34" charset="0"/>
              </a:rPr>
            </a:br>
            <a:r>
              <a:rPr lang="en-US" b="1" dirty="0" smtClean="0">
                <a:latin typeface="Calibri" panose="020F0502020204030204" pitchFamily="34" charset="0"/>
                <a:cs typeface="Calibri" panose="020F0502020204030204" pitchFamily="34" charset="0"/>
              </a:rPr>
              <a:t/>
            </a:r>
            <a:br>
              <a:rPr lang="en-US" b="1" dirty="0" smtClean="0">
                <a:latin typeface="Calibri" panose="020F0502020204030204" pitchFamily="34" charset="0"/>
                <a:cs typeface="Calibri" panose="020F0502020204030204" pitchFamily="34" charset="0"/>
              </a:rPr>
            </a:br>
            <a:r>
              <a:rPr lang="en-US" b="1" dirty="0" smtClean="0">
                <a:latin typeface="Calibri" panose="020F0502020204030204" pitchFamily="34" charset="0"/>
                <a:cs typeface="Calibri" panose="020F0502020204030204" pitchFamily="34" charset="0"/>
              </a:rPr>
              <a:t>Classification </a:t>
            </a:r>
            <a:br>
              <a:rPr lang="en-US" b="1" dirty="0" smtClean="0">
                <a:latin typeface="Calibri" panose="020F0502020204030204" pitchFamily="34" charset="0"/>
                <a:cs typeface="Calibri" panose="020F0502020204030204" pitchFamily="34" charset="0"/>
              </a:rPr>
            </a:br>
            <a:r>
              <a:rPr lang="en-US" b="1" dirty="0" smtClean="0">
                <a:latin typeface="Calibri" panose="020F0502020204030204" pitchFamily="34" charset="0"/>
                <a:cs typeface="Calibri" panose="020F0502020204030204" pitchFamily="34" charset="0"/>
              </a:rPr>
              <a:t/>
            </a:r>
            <a:br>
              <a:rPr lang="en-US" b="1" dirty="0" smtClean="0">
                <a:latin typeface="Calibri" panose="020F0502020204030204" pitchFamily="34" charset="0"/>
                <a:cs typeface="Calibri" panose="020F0502020204030204" pitchFamily="34" charset="0"/>
              </a:rPr>
            </a:br>
            <a:r>
              <a:rPr lang="en-US" b="1" dirty="0" smtClean="0">
                <a:solidFill>
                  <a:srgbClr val="FF0000"/>
                </a:solidFill>
                <a:latin typeface="Calibri" panose="020F0502020204030204" pitchFamily="34" charset="0"/>
                <a:cs typeface="Calibri" panose="020F0502020204030204" pitchFamily="34" charset="0"/>
              </a:rPr>
              <a:t>Decision Tree Model </a:t>
            </a:r>
            <a:r>
              <a:rPr lang="en-US" b="1" dirty="0" smtClean="0">
                <a:latin typeface="Calibri" panose="020F0502020204030204" pitchFamily="34" charset="0"/>
                <a:cs typeface="Calibri" panose="020F0502020204030204" pitchFamily="34" charset="0"/>
              </a:rPr>
              <a:t/>
            </a:r>
            <a:br>
              <a:rPr lang="en-US" b="1" dirty="0" smtClean="0">
                <a:latin typeface="Calibri" panose="020F0502020204030204" pitchFamily="34" charset="0"/>
                <a:cs typeface="Calibri" panose="020F0502020204030204" pitchFamily="34" charset="0"/>
              </a:rPr>
            </a:br>
            <a:r>
              <a:rPr lang="en-US" b="1" dirty="0" smtClean="0">
                <a:latin typeface="Calibri" panose="020F0502020204030204" pitchFamily="34" charset="0"/>
                <a:cs typeface="Calibri" panose="020F0502020204030204" pitchFamily="34" charset="0"/>
              </a:rPr>
              <a:t/>
            </a:r>
            <a:br>
              <a:rPr lang="en-US" b="1" dirty="0" smtClean="0">
                <a:latin typeface="Calibri" panose="020F0502020204030204" pitchFamily="34" charset="0"/>
                <a:cs typeface="Calibri" panose="020F0502020204030204" pitchFamily="34" charset="0"/>
              </a:rPr>
            </a:br>
            <a:r>
              <a:rPr lang="en-US" b="1" dirty="0" smtClean="0">
                <a:latin typeface="Calibri" panose="020F0502020204030204" pitchFamily="34" charset="0"/>
                <a:cs typeface="Calibri" panose="020F0502020204030204" pitchFamily="34" charset="0"/>
              </a:rPr>
              <a:t>on</a:t>
            </a:r>
            <a:br>
              <a:rPr lang="en-US" b="1" dirty="0" smtClean="0">
                <a:latin typeface="Calibri" panose="020F0502020204030204" pitchFamily="34" charset="0"/>
                <a:cs typeface="Calibri" panose="020F0502020204030204" pitchFamily="34" charset="0"/>
              </a:rPr>
            </a:br>
            <a:r>
              <a:rPr lang="en-US" b="1" dirty="0" smtClean="0">
                <a:latin typeface="Calibri" panose="020F0502020204030204" pitchFamily="34" charset="0"/>
                <a:cs typeface="Calibri" panose="020F0502020204030204" pitchFamily="34" charset="0"/>
              </a:rPr>
              <a:t/>
            </a:r>
            <a:br>
              <a:rPr lang="en-US" b="1" dirty="0" smtClean="0">
                <a:latin typeface="Calibri" panose="020F0502020204030204" pitchFamily="34" charset="0"/>
                <a:cs typeface="Calibri" panose="020F0502020204030204" pitchFamily="34" charset="0"/>
              </a:rPr>
            </a:br>
            <a:r>
              <a:rPr lang="en-US" b="1" dirty="0" smtClean="0">
                <a:latin typeface="Calibri" panose="020F0502020204030204" pitchFamily="34" charset="0"/>
                <a:cs typeface="Calibri" panose="020F0502020204030204" pitchFamily="34" charset="0"/>
              </a:rPr>
              <a:t> </a:t>
            </a:r>
            <a:r>
              <a:rPr lang="en-US" b="1" dirty="0" smtClean="0">
                <a:solidFill>
                  <a:srgbClr val="FF0000"/>
                </a:solidFill>
                <a:latin typeface="Calibri" panose="020F0502020204030204" pitchFamily="34" charset="0"/>
                <a:cs typeface="Calibri" panose="020F0502020204030204" pitchFamily="34" charset="0"/>
              </a:rPr>
              <a:t>Heart </a:t>
            </a:r>
            <a:r>
              <a:rPr lang="en-US" b="1" dirty="0">
                <a:solidFill>
                  <a:srgbClr val="FF0000"/>
                </a:solidFill>
                <a:latin typeface="Calibri" panose="020F0502020204030204" pitchFamily="34" charset="0"/>
                <a:cs typeface="Calibri" panose="020F0502020204030204" pitchFamily="34" charset="0"/>
              </a:rPr>
              <a:t>Diseases Analysis </a:t>
            </a:r>
          </a:p>
        </p:txBody>
      </p:sp>
      <p:graphicFrame>
        <p:nvGraphicFramePr>
          <p:cNvPr id="4" name="Table 3"/>
          <p:cNvGraphicFramePr>
            <a:graphicFrameLocks noGrp="1"/>
          </p:cNvGraphicFramePr>
          <p:nvPr>
            <p:extLst>
              <p:ext uri="{D42A27DB-BD31-4B8C-83A1-F6EECF244321}">
                <p14:modId xmlns:p14="http://schemas.microsoft.com/office/powerpoint/2010/main" val="2359463548"/>
              </p:ext>
            </p:extLst>
          </p:nvPr>
        </p:nvGraphicFramePr>
        <p:xfrm>
          <a:off x="364902" y="6065520"/>
          <a:ext cx="2230908" cy="792480"/>
        </p:xfrm>
        <a:graphic>
          <a:graphicData uri="http://schemas.openxmlformats.org/drawingml/2006/table">
            <a:tbl>
              <a:tblPr firstRow="1" bandRow="1">
                <a:tableStyleId>{5C22544A-7EE6-4342-B048-85BDC9FD1C3A}</a:tableStyleId>
              </a:tblPr>
              <a:tblGrid>
                <a:gridCol w="2230908"/>
              </a:tblGrid>
              <a:tr h="370840">
                <a:tc>
                  <a:txBody>
                    <a:bodyPr/>
                    <a:lstStyle/>
                    <a:p>
                      <a:r>
                        <a:rPr lang="en-US" sz="2800" b="0" dirty="0" smtClean="0">
                          <a:solidFill>
                            <a:srgbClr val="00B050"/>
                          </a:solidFill>
                          <a:latin typeface="Calibri" panose="020F0502020204030204" pitchFamily="34" charset="0"/>
                          <a:cs typeface="Calibri" panose="020F0502020204030204" pitchFamily="34" charset="0"/>
                        </a:rPr>
                        <a:t>Lilian </a:t>
                      </a:r>
                      <a:r>
                        <a:rPr lang="en-US" sz="2800" b="0" dirty="0" err="1" smtClean="0">
                          <a:solidFill>
                            <a:srgbClr val="00B050"/>
                          </a:solidFill>
                          <a:latin typeface="Calibri" panose="020F0502020204030204" pitchFamily="34" charset="0"/>
                          <a:cs typeface="Calibri" panose="020F0502020204030204" pitchFamily="34" charset="0"/>
                        </a:rPr>
                        <a:t>Nwafor</a:t>
                      </a:r>
                      <a:endParaRPr lang="en-US" sz="2800" b="0" dirty="0" smtClean="0">
                        <a:solidFill>
                          <a:srgbClr val="00B050"/>
                        </a:solidFill>
                        <a:latin typeface="Calibri" panose="020F0502020204030204" pitchFamily="34" charset="0"/>
                        <a:cs typeface="Calibri" panose="020F0502020204030204" pitchFamily="34" charset="0"/>
                      </a:endParaRPr>
                    </a:p>
                    <a:p>
                      <a:r>
                        <a:rPr lang="en-US" dirty="0" smtClean="0">
                          <a:solidFill>
                            <a:srgbClr val="FF0000"/>
                          </a:solidFill>
                        </a:rPr>
                        <a:t>Data</a:t>
                      </a:r>
                      <a:r>
                        <a:rPr lang="en-US" baseline="0" dirty="0" smtClean="0">
                          <a:solidFill>
                            <a:srgbClr val="FF0000"/>
                          </a:solidFill>
                        </a:rPr>
                        <a:t> Analyst</a:t>
                      </a:r>
                      <a:endParaRPr lang="en-US" dirty="0">
                        <a:solidFill>
                          <a:srgbClr val="FF0000"/>
                        </a:solidFill>
                      </a:endParaRPr>
                    </a:p>
                  </a:txBody>
                  <a:tcPr/>
                </a:tc>
              </a:tr>
            </a:tbl>
          </a:graphicData>
        </a:graphic>
      </p:graphicFrame>
      <p:sp>
        <p:nvSpPr>
          <p:cNvPr id="5" name="Rectangle 4"/>
          <p:cNvSpPr/>
          <p:nvPr/>
        </p:nvSpPr>
        <p:spPr>
          <a:xfrm>
            <a:off x="188891" y="296214"/>
            <a:ext cx="1781577" cy="307777"/>
          </a:xfrm>
          <a:prstGeom prst="rect">
            <a:avLst/>
          </a:prstGeom>
        </p:spPr>
        <p:txBody>
          <a:bodyPr wrap="square">
            <a:spAutoFit/>
          </a:bodyPr>
          <a:lstStyle/>
          <a:p>
            <a:pPr lvl="0" defTabSz="914400"/>
            <a:r>
              <a:rPr lang="en-US" sz="1400" b="1" dirty="0" smtClean="0">
                <a:solidFill>
                  <a:srgbClr val="FFFF00"/>
                </a:solidFill>
                <a:latin typeface="Calibri" panose="020F0502020204030204" pitchFamily="34" charset="0"/>
                <a:cs typeface="Calibri" panose="020F0502020204030204" pitchFamily="34" charset="0"/>
              </a:rPr>
              <a:t>14</a:t>
            </a:r>
            <a:r>
              <a:rPr lang="en-US" sz="1400" b="1" baseline="30000" dirty="0" smtClean="0">
                <a:solidFill>
                  <a:srgbClr val="FFFF00"/>
                </a:solidFill>
                <a:latin typeface="Calibri" panose="020F0502020204030204" pitchFamily="34" charset="0"/>
                <a:cs typeface="Calibri" panose="020F0502020204030204" pitchFamily="34" charset="0"/>
              </a:rPr>
              <a:t>th</a:t>
            </a:r>
            <a:r>
              <a:rPr lang="en-US" sz="1400" b="1" dirty="0" smtClean="0">
                <a:solidFill>
                  <a:srgbClr val="FFFF00"/>
                </a:solidFill>
                <a:latin typeface="Calibri" panose="020F0502020204030204" pitchFamily="34" charset="0"/>
                <a:cs typeface="Calibri" panose="020F0502020204030204" pitchFamily="34" charset="0"/>
              </a:rPr>
              <a:t> December, 2022</a:t>
            </a:r>
            <a:endParaRPr lang="en-US" sz="1400" b="1"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2511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228564" y="19577"/>
            <a:ext cx="3709115" cy="570900"/>
          </a:xfrm>
        </p:spPr>
        <p:txBody>
          <a:bodyPr>
            <a:normAutofit fontScale="90000"/>
          </a:bodyPr>
          <a:lstStyle/>
          <a:p>
            <a:r>
              <a:rPr lang="en-US" b="1" dirty="0" smtClean="0"/>
              <a:t>Analytical Process</a:t>
            </a:r>
            <a:endParaRPr lang="en-US" b="1" dirty="0"/>
          </a:p>
        </p:txBody>
      </p:sp>
      <p:sp>
        <p:nvSpPr>
          <p:cNvPr id="3" name="Rectangle 2"/>
          <p:cNvSpPr/>
          <p:nvPr/>
        </p:nvSpPr>
        <p:spPr>
          <a:xfrm>
            <a:off x="3035122" y="4902335"/>
            <a:ext cx="6096000" cy="369332"/>
          </a:xfrm>
          <a:prstGeom prst="rect">
            <a:avLst/>
          </a:prstGeom>
        </p:spPr>
        <p:txBody>
          <a:bodyPr>
            <a:spAutoFit/>
          </a:bodyPr>
          <a:lstStyle/>
          <a:p>
            <a:endParaRPr lang="en-US" dirty="0"/>
          </a:p>
        </p:txBody>
      </p:sp>
      <p:sp>
        <p:nvSpPr>
          <p:cNvPr id="4" name="Rectangle 3"/>
          <p:cNvSpPr/>
          <p:nvPr/>
        </p:nvSpPr>
        <p:spPr>
          <a:xfrm>
            <a:off x="3187522" y="5054735"/>
            <a:ext cx="6096000" cy="369332"/>
          </a:xfrm>
          <a:prstGeom prst="rect">
            <a:avLst/>
          </a:prstGeom>
        </p:spPr>
        <p:txBody>
          <a:bodyPr>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6900956"/>
              </p:ext>
            </p:extLst>
          </p:nvPr>
        </p:nvGraphicFramePr>
        <p:xfrm>
          <a:off x="474372" y="749809"/>
          <a:ext cx="11217498" cy="5236464"/>
        </p:xfrm>
        <a:graphic>
          <a:graphicData uri="http://schemas.openxmlformats.org/drawingml/2006/table">
            <a:tbl>
              <a:tblPr firstRow="1" bandRow="1">
                <a:tableStyleId>{5C22544A-7EE6-4342-B048-85BDC9FD1C3A}</a:tableStyleId>
              </a:tblPr>
              <a:tblGrid>
                <a:gridCol w="11217498"/>
              </a:tblGrid>
              <a:tr h="4878259">
                <a:tc>
                  <a:txBody>
                    <a:bodyPr/>
                    <a:lstStyle/>
                    <a:p>
                      <a:pPr lvl="0" algn="l">
                        <a:lnSpc>
                          <a:spcPct val="120000"/>
                        </a:lnSpc>
                        <a:spcBef>
                          <a:spcPts val="0"/>
                        </a:spcBef>
                        <a:buSzPts val="2000"/>
                      </a:pPr>
                      <a:r>
                        <a:rPr lang="en-US" sz="2800" b="1" dirty="0" smtClean="0">
                          <a:solidFill>
                            <a:schemeClr val="tx1"/>
                          </a:solidFill>
                          <a:latin typeface="Calibri" panose="020F0502020204030204" pitchFamily="34" charset="0"/>
                          <a:cs typeface="Calibri" panose="020F0502020204030204" pitchFamily="34" charset="0"/>
                        </a:rPr>
                        <a:t>Data Collection: </a:t>
                      </a:r>
                    </a:p>
                    <a:p>
                      <a:r>
                        <a:rPr lang="en-US" sz="1800" dirty="0" smtClean="0">
                          <a:solidFill>
                            <a:schemeClr val="bg1"/>
                          </a:solidFill>
                          <a:latin typeface="Calibri" panose="020F0502020204030204" pitchFamily="34" charset="0"/>
                          <a:cs typeface="Calibri" panose="020F0502020204030204" pitchFamily="34" charset="0"/>
                        </a:rPr>
                        <a:t>The data was collected from </a:t>
                      </a:r>
                      <a:r>
                        <a:rPr lang="en-US" sz="1800" dirty="0" err="1" smtClean="0">
                          <a:solidFill>
                            <a:schemeClr val="bg1"/>
                          </a:solidFill>
                          <a:latin typeface="Calibri" panose="020F0502020204030204" pitchFamily="34" charset="0"/>
                          <a:cs typeface="Calibri" panose="020F0502020204030204" pitchFamily="34" charset="0"/>
                        </a:rPr>
                        <a:t>kaggle</a:t>
                      </a:r>
                      <a:r>
                        <a:rPr lang="en-US" sz="1800" dirty="0" smtClean="0">
                          <a:solidFill>
                            <a:schemeClr val="bg1"/>
                          </a:solidFill>
                          <a:latin typeface="Calibri" panose="020F0502020204030204" pitchFamily="34" charset="0"/>
                          <a:cs typeface="Calibri" panose="020F0502020204030204" pitchFamily="34" charset="0"/>
                        </a:rPr>
                        <a:t>: </a:t>
                      </a:r>
                      <a:r>
                        <a:rPr lang="en-US" sz="1800" b="1" kern="1200" dirty="0" smtClean="0">
                          <a:solidFill>
                            <a:schemeClr val="lt1"/>
                          </a:solidFill>
                          <a:effectLst/>
                          <a:latin typeface="+mn-lt"/>
                          <a:ea typeface="+mn-ea"/>
                          <a:cs typeface="+mn-cs"/>
                          <a:hlinkClick r:id="rId2" action="ppaction://hlinkpres?slideindex=1&amp;slidetitle="/>
                        </a:rPr>
                        <a:t>https://www.kaggle.com/datasets/redwankarimsony/heart-disease-data</a:t>
                      </a:r>
                      <a:endParaRPr lang="en-US" sz="1800" dirty="0" smtClean="0">
                        <a:solidFill>
                          <a:schemeClr val="tx1"/>
                        </a:solidFill>
                        <a:latin typeface="Calibri" panose="020F0502020204030204" pitchFamily="34" charset="0"/>
                        <a:cs typeface="Calibri" panose="020F0502020204030204" pitchFamily="34" charset="0"/>
                      </a:endParaRPr>
                    </a:p>
                    <a:p>
                      <a:pPr lvl="0" algn="l">
                        <a:lnSpc>
                          <a:spcPct val="120000"/>
                        </a:lnSpc>
                        <a:spcBef>
                          <a:spcPts val="0"/>
                        </a:spcBef>
                        <a:buSzPts val="2000"/>
                      </a:pPr>
                      <a:r>
                        <a:rPr lang="en-US" sz="2800" b="1" dirty="0" smtClean="0">
                          <a:solidFill>
                            <a:schemeClr val="tx1"/>
                          </a:solidFill>
                          <a:latin typeface="Calibri" panose="020F0502020204030204" pitchFamily="34" charset="0"/>
                          <a:cs typeface="Calibri" panose="020F0502020204030204" pitchFamily="34" charset="0"/>
                        </a:rPr>
                        <a:t>Tools Used:</a:t>
                      </a:r>
                      <a:r>
                        <a:rPr lang="en-US" sz="4400" b="1" dirty="0" smtClean="0">
                          <a:solidFill>
                            <a:schemeClr val="bg1"/>
                          </a:solidFill>
                          <a:latin typeface="Calibri" panose="020F0502020204030204" pitchFamily="34" charset="0"/>
                          <a:cs typeface="Calibri" panose="020F0502020204030204" pitchFamily="34" charset="0"/>
                        </a:rPr>
                        <a:t/>
                      </a:r>
                      <a:br>
                        <a:rPr lang="en-US" sz="4400" b="1" dirty="0" smtClean="0">
                          <a:solidFill>
                            <a:schemeClr val="bg1"/>
                          </a:solidFill>
                          <a:latin typeface="Calibri" panose="020F0502020204030204" pitchFamily="34" charset="0"/>
                          <a:cs typeface="Calibri" panose="020F0502020204030204" pitchFamily="34" charset="0"/>
                        </a:rPr>
                      </a:br>
                      <a:r>
                        <a:rPr lang="en-US" sz="1800" dirty="0" smtClean="0">
                          <a:solidFill>
                            <a:schemeClr val="bg1"/>
                          </a:solidFill>
                          <a:latin typeface="Calibri" panose="020F0502020204030204" pitchFamily="34" charset="0"/>
                          <a:cs typeface="Calibri" panose="020F0502020204030204" pitchFamily="34" charset="0"/>
                        </a:rPr>
                        <a:t>R Programming</a:t>
                      </a:r>
                      <a:r>
                        <a:rPr lang="en-US" sz="1800" baseline="0" dirty="0" smtClean="0">
                          <a:solidFill>
                            <a:schemeClr val="bg1"/>
                          </a:solidFill>
                          <a:latin typeface="Calibri" panose="020F0502020204030204" pitchFamily="34" charset="0"/>
                          <a:cs typeface="Calibri" panose="020F0502020204030204" pitchFamily="34" charset="0"/>
                        </a:rPr>
                        <a:t> Language </a:t>
                      </a:r>
                      <a:r>
                        <a:rPr lang="en-US" sz="1800" dirty="0" smtClean="0">
                          <a:solidFill>
                            <a:schemeClr val="bg1"/>
                          </a:solidFill>
                          <a:latin typeface="Calibri" panose="020F0502020204030204" pitchFamily="34" charset="0"/>
                          <a:cs typeface="Calibri" panose="020F0502020204030204" pitchFamily="34" charset="0"/>
                        </a:rPr>
                        <a:t>with party, </a:t>
                      </a:r>
                      <a:r>
                        <a:rPr lang="en-US" sz="1800" dirty="0" err="1" smtClean="0">
                          <a:solidFill>
                            <a:schemeClr val="bg1"/>
                          </a:solidFill>
                          <a:latin typeface="Calibri" panose="020F0502020204030204" pitchFamily="34" charset="0"/>
                          <a:cs typeface="Calibri" panose="020F0502020204030204" pitchFamily="34" charset="0"/>
                        </a:rPr>
                        <a:t>rpart</a:t>
                      </a:r>
                      <a:r>
                        <a:rPr lang="en-US" sz="1800" dirty="0" smtClean="0">
                          <a:solidFill>
                            <a:schemeClr val="bg1"/>
                          </a:solidFill>
                          <a:latin typeface="Calibri" panose="020F0502020204030204" pitchFamily="34" charset="0"/>
                          <a:cs typeface="Calibri" panose="020F0502020204030204" pitchFamily="34" charset="0"/>
                        </a:rPr>
                        <a:t>, </a:t>
                      </a:r>
                      <a:r>
                        <a:rPr lang="en-US" sz="1800" dirty="0" err="1" smtClean="0">
                          <a:solidFill>
                            <a:schemeClr val="bg1"/>
                          </a:solidFill>
                          <a:latin typeface="Calibri" panose="020F0502020204030204" pitchFamily="34" charset="0"/>
                          <a:cs typeface="Calibri" panose="020F0502020204030204" pitchFamily="34" charset="0"/>
                        </a:rPr>
                        <a:t>rpart.plot</a:t>
                      </a:r>
                      <a:r>
                        <a:rPr lang="en-US" sz="1800" dirty="0" smtClean="0">
                          <a:solidFill>
                            <a:schemeClr val="bg1"/>
                          </a:solidFill>
                          <a:latin typeface="Calibri" panose="020F0502020204030204" pitchFamily="34" charset="0"/>
                          <a:cs typeface="Calibri" panose="020F0502020204030204" pitchFamily="34" charset="0"/>
                        </a:rPr>
                        <a:t>, </a:t>
                      </a:r>
                      <a:r>
                        <a:rPr lang="en-US" sz="1800" dirty="0" err="1" smtClean="0">
                          <a:solidFill>
                            <a:schemeClr val="bg1"/>
                          </a:solidFill>
                          <a:latin typeface="Calibri" panose="020F0502020204030204" pitchFamily="34" charset="0"/>
                          <a:cs typeface="Calibri" panose="020F0502020204030204" pitchFamily="34" charset="0"/>
                        </a:rPr>
                        <a:t>readr</a:t>
                      </a:r>
                      <a:r>
                        <a:rPr lang="en-US" sz="1800" dirty="0" smtClean="0">
                          <a:solidFill>
                            <a:schemeClr val="bg1"/>
                          </a:solidFill>
                          <a:latin typeface="Calibri" panose="020F0502020204030204" pitchFamily="34" charset="0"/>
                          <a:cs typeface="Calibri" panose="020F0502020204030204" pitchFamily="34" charset="0"/>
                        </a:rPr>
                        <a:t>,</a:t>
                      </a:r>
                      <a:r>
                        <a:rPr lang="en-US" sz="1800" baseline="0" dirty="0" smtClean="0">
                          <a:solidFill>
                            <a:schemeClr val="bg1"/>
                          </a:solidFill>
                          <a:latin typeface="Calibri" panose="020F0502020204030204" pitchFamily="34" charset="0"/>
                          <a:cs typeface="Calibri" panose="020F0502020204030204" pitchFamily="34" charset="0"/>
                        </a:rPr>
                        <a:t> </a:t>
                      </a:r>
                      <a:r>
                        <a:rPr lang="en-US" sz="1800" dirty="0" err="1" smtClean="0">
                          <a:solidFill>
                            <a:schemeClr val="bg1"/>
                          </a:solidFill>
                          <a:latin typeface="Calibri" panose="020F0502020204030204" pitchFamily="34" charset="0"/>
                          <a:cs typeface="Calibri" panose="020F0502020204030204" pitchFamily="34" charset="0"/>
                        </a:rPr>
                        <a:t>dplyr</a:t>
                      </a:r>
                      <a:r>
                        <a:rPr lang="en-US" sz="1800" dirty="0" smtClean="0">
                          <a:solidFill>
                            <a:schemeClr val="bg1"/>
                          </a:solidFill>
                          <a:latin typeface="Calibri" panose="020F0502020204030204" pitchFamily="34" charset="0"/>
                          <a:cs typeface="Calibri" panose="020F0502020204030204" pitchFamily="34" charset="0"/>
                        </a:rPr>
                        <a:t> libraries.</a:t>
                      </a:r>
                    </a:p>
                    <a:p>
                      <a:pPr lvl="0" algn="l">
                        <a:lnSpc>
                          <a:spcPct val="120000"/>
                        </a:lnSpc>
                        <a:spcBef>
                          <a:spcPts val="0"/>
                        </a:spcBef>
                        <a:buSzPts val="2000"/>
                      </a:pPr>
                      <a:r>
                        <a:rPr lang="en-US" sz="2800" b="1" dirty="0" smtClean="0">
                          <a:solidFill>
                            <a:schemeClr val="tx1"/>
                          </a:solidFill>
                          <a:latin typeface="Calibri" panose="020F0502020204030204" pitchFamily="34" charset="0"/>
                          <a:cs typeface="Calibri" panose="020F0502020204030204" pitchFamily="34" charset="0"/>
                        </a:rPr>
                        <a:t>Data</a:t>
                      </a:r>
                      <a:r>
                        <a:rPr lang="en-US" sz="2800" b="1" baseline="0" dirty="0" smtClean="0">
                          <a:solidFill>
                            <a:schemeClr val="tx1"/>
                          </a:solidFill>
                          <a:latin typeface="Calibri" panose="020F0502020204030204" pitchFamily="34" charset="0"/>
                          <a:cs typeface="Calibri" panose="020F0502020204030204" pitchFamily="34" charset="0"/>
                        </a:rPr>
                        <a:t> Cleaning and Wrangling</a:t>
                      </a:r>
                      <a:r>
                        <a:rPr lang="en-US" sz="2800" b="1" dirty="0" smtClean="0">
                          <a:solidFill>
                            <a:schemeClr val="tx1"/>
                          </a:solidFill>
                          <a:latin typeface="Calibri" panose="020F0502020204030204" pitchFamily="34" charset="0"/>
                          <a:cs typeface="Calibri" panose="020F0502020204030204" pitchFamily="34" charset="0"/>
                        </a:rPr>
                        <a:t>: </a:t>
                      </a:r>
                    </a:p>
                    <a:p>
                      <a:pPr lvl="0" algn="l">
                        <a:lnSpc>
                          <a:spcPct val="120000"/>
                        </a:lnSpc>
                        <a:spcBef>
                          <a:spcPts val="0"/>
                        </a:spcBef>
                        <a:buSzPts val="2000"/>
                      </a:pPr>
                      <a:r>
                        <a:rPr lang="en-US" sz="1800" dirty="0" smtClean="0">
                          <a:solidFill>
                            <a:schemeClr val="bg1"/>
                          </a:solidFill>
                          <a:latin typeface="Calibri" panose="020F0502020204030204" pitchFamily="34" charset="0"/>
                          <a:cs typeface="Calibri" panose="020F0502020204030204" pitchFamily="34" charset="0"/>
                        </a:rPr>
                        <a:t>The datasets contained 920 rows and 16</a:t>
                      </a:r>
                      <a:r>
                        <a:rPr lang="en-US" sz="1800" baseline="0" dirty="0" smtClean="0">
                          <a:solidFill>
                            <a:schemeClr val="bg1"/>
                          </a:solidFill>
                          <a:latin typeface="Calibri" panose="020F0502020204030204" pitchFamily="34" charset="0"/>
                          <a:cs typeface="Calibri" panose="020F0502020204030204" pitchFamily="34" charset="0"/>
                        </a:rPr>
                        <a:t> </a:t>
                      </a:r>
                      <a:r>
                        <a:rPr lang="en-US" sz="1800" dirty="0" smtClean="0">
                          <a:solidFill>
                            <a:schemeClr val="bg1"/>
                          </a:solidFill>
                          <a:latin typeface="Calibri" panose="020F0502020204030204" pitchFamily="34" charset="0"/>
                          <a:cs typeface="Calibri" panose="020F0502020204030204" pitchFamily="34" charset="0"/>
                        </a:rPr>
                        <a:t>columns</a:t>
                      </a:r>
                    </a:p>
                    <a:p>
                      <a:pPr lvl="0" algn="l">
                        <a:lnSpc>
                          <a:spcPct val="120000"/>
                        </a:lnSpc>
                        <a:spcBef>
                          <a:spcPts val="0"/>
                        </a:spcBef>
                        <a:buSzPts val="2000"/>
                      </a:pPr>
                      <a:r>
                        <a:rPr lang="en-US" sz="1800" dirty="0" smtClean="0">
                          <a:solidFill>
                            <a:schemeClr val="bg1"/>
                          </a:solidFill>
                          <a:latin typeface="Calibri" panose="020F0502020204030204" pitchFamily="34" charset="0"/>
                          <a:cs typeface="Calibri" panose="020F0502020204030204" pitchFamily="34" charset="0"/>
                        </a:rPr>
                        <a:t>Rows with missing values removed</a:t>
                      </a:r>
                    </a:p>
                    <a:p>
                      <a:pPr lvl="0" algn="l">
                        <a:lnSpc>
                          <a:spcPct val="120000"/>
                        </a:lnSpc>
                        <a:spcBef>
                          <a:spcPts val="0"/>
                        </a:spcBef>
                        <a:buSzPts val="2000"/>
                      </a:pPr>
                      <a:r>
                        <a:rPr lang="en-US" sz="1800" dirty="0" smtClean="0">
                          <a:solidFill>
                            <a:schemeClr val="bg1"/>
                          </a:solidFill>
                          <a:latin typeface="Calibri" panose="020F0502020204030204" pitchFamily="34" charset="0"/>
                          <a:cs typeface="Calibri" panose="020F0502020204030204" pitchFamily="34" charset="0"/>
                        </a:rPr>
                        <a:t>2 duplicate cells removed</a:t>
                      </a:r>
                    </a:p>
                    <a:p>
                      <a:pPr lvl="0" algn="l">
                        <a:lnSpc>
                          <a:spcPct val="120000"/>
                        </a:lnSpc>
                        <a:spcBef>
                          <a:spcPts val="0"/>
                        </a:spcBef>
                        <a:buSzPts val="2000"/>
                      </a:pPr>
                      <a:r>
                        <a:rPr lang="en-US" sz="1800" dirty="0" smtClean="0">
                          <a:solidFill>
                            <a:schemeClr val="bg1"/>
                          </a:solidFill>
                          <a:latin typeface="Calibri" panose="020F0502020204030204" pitchFamily="34" charset="0"/>
                          <a:cs typeface="Calibri" panose="020F0502020204030204" pitchFamily="34" charset="0"/>
                        </a:rPr>
                        <a:t>ID column removed</a:t>
                      </a:r>
                    </a:p>
                    <a:p>
                      <a:pPr lvl="0" algn="l">
                        <a:lnSpc>
                          <a:spcPct val="120000"/>
                        </a:lnSpc>
                        <a:spcBef>
                          <a:spcPts val="0"/>
                        </a:spcBef>
                        <a:buSzPts val="2000"/>
                      </a:pPr>
                      <a:r>
                        <a:rPr lang="en-US" sz="1800" dirty="0" smtClean="0">
                          <a:solidFill>
                            <a:schemeClr val="bg1"/>
                          </a:solidFill>
                          <a:latin typeface="Calibri" panose="020F0502020204030204" pitchFamily="34" charset="0"/>
                          <a:cs typeface="Calibri" panose="020F0502020204030204" pitchFamily="34" charset="0"/>
                        </a:rPr>
                        <a:t>Columns renamed</a:t>
                      </a:r>
                      <a:r>
                        <a:rPr lang="en-US" sz="1800" baseline="0" dirty="0" smtClean="0">
                          <a:solidFill>
                            <a:schemeClr val="bg1"/>
                          </a:solidFill>
                          <a:latin typeface="Calibri" panose="020F0502020204030204" pitchFamily="34" charset="0"/>
                          <a:cs typeface="Calibri" panose="020F0502020204030204" pitchFamily="34" charset="0"/>
                        </a:rPr>
                        <a:t> for clarity purpose</a:t>
                      </a:r>
                    </a:p>
                    <a:p>
                      <a:pPr lvl="0" algn="l">
                        <a:lnSpc>
                          <a:spcPct val="120000"/>
                        </a:lnSpc>
                        <a:spcBef>
                          <a:spcPts val="0"/>
                        </a:spcBef>
                        <a:buSzPts val="2000"/>
                      </a:pPr>
                      <a:r>
                        <a:rPr lang="en-US" sz="1800" baseline="0" dirty="0" smtClean="0">
                          <a:solidFill>
                            <a:schemeClr val="bg1"/>
                          </a:solidFill>
                          <a:latin typeface="Calibri" panose="020F0502020204030204" pitchFamily="34" charset="0"/>
                          <a:cs typeface="Calibri" panose="020F0502020204030204" pitchFamily="34" charset="0"/>
                        </a:rPr>
                        <a:t>Finally analyzed 303 columns and 15 rows </a:t>
                      </a:r>
                    </a:p>
                    <a:p>
                      <a:pPr lvl="0" algn="l">
                        <a:lnSpc>
                          <a:spcPct val="120000"/>
                        </a:lnSpc>
                        <a:spcBef>
                          <a:spcPts val="0"/>
                        </a:spcBef>
                        <a:buSzPts val="2000"/>
                      </a:pPr>
                      <a:r>
                        <a:rPr lang="en-US" sz="1800" baseline="0" dirty="0" smtClean="0">
                          <a:solidFill>
                            <a:schemeClr val="bg1"/>
                          </a:solidFill>
                          <a:latin typeface="Calibri" panose="020F0502020204030204" pitchFamily="34" charset="0"/>
                          <a:cs typeface="Calibri" panose="020F0502020204030204" pitchFamily="34" charset="0"/>
                        </a:rPr>
                        <a:t>Changed logical variable to numeric</a:t>
                      </a:r>
                      <a:endParaRPr lang="en-US" sz="1800" dirty="0" smtClean="0">
                        <a:solidFill>
                          <a:schemeClr val="bg1"/>
                        </a:solidFill>
                        <a:latin typeface="Calibri" panose="020F0502020204030204" pitchFamily="34" charset="0"/>
                        <a:cs typeface="Calibri" panose="020F0502020204030204" pitchFamily="34" charset="0"/>
                      </a:endParaRPr>
                    </a:p>
                    <a:p>
                      <a:endParaRPr lang="en-US" sz="2800" dirty="0"/>
                    </a:p>
                  </a:txBody>
                  <a:tcPr/>
                </a:tc>
              </a:tr>
            </a:tbl>
          </a:graphicData>
        </a:graphic>
      </p:graphicFrame>
    </p:spTree>
    <p:extLst>
      <p:ext uri="{BB962C8B-B14F-4D97-AF65-F5344CB8AC3E}">
        <p14:creationId xmlns:p14="http://schemas.microsoft.com/office/powerpoint/2010/main" val="254319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228564" y="19577"/>
            <a:ext cx="4580585" cy="570900"/>
          </a:xfrm>
        </p:spPr>
        <p:txBody>
          <a:bodyPr>
            <a:normAutofit fontScale="90000"/>
          </a:bodyPr>
          <a:lstStyle/>
          <a:p>
            <a:r>
              <a:rPr lang="en-US" b="1" dirty="0">
                <a:solidFill>
                  <a:srgbClr val="FFFF00"/>
                </a:solidFill>
                <a:latin typeface="Calibri" panose="020F0502020204030204" pitchFamily="34" charset="0"/>
                <a:cs typeface="Calibri" panose="020F0502020204030204" pitchFamily="34" charset="0"/>
              </a:rPr>
              <a:t>Exploratory Data Analysis</a:t>
            </a:r>
          </a:p>
        </p:txBody>
      </p:sp>
      <p:sp>
        <p:nvSpPr>
          <p:cNvPr id="3" name="Rectangle 2"/>
          <p:cNvSpPr/>
          <p:nvPr/>
        </p:nvSpPr>
        <p:spPr>
          <a:xfrm>
            <a:off x="3035122" y="4902335"/>
            <a:ext cx="6096000" cy="369332"/>
          </a:xfrm>
          <a:prstGeom prst="rect">
            <a:avLst/>
          </a:prstGeom>
        </p:spPr>
        <p:txBody>
          <a:bodyPr>
            <a:spAutoFit/>
          </a:bodyPr>
          <a:lstStyle/>
          <a:p>
            <a:endParaRPr lang="en-US" dirty="0"/>
          </a:p>
        </p:txBody>
      </p:sp>
      <p:sp>
        <p:nvSpPr>
          <p:cNvPr id="4" name="Rectangle 3"/>
          <p:cNvSpPr/>
          <p:nvPr/>
        </p:nvSpPr>
        <p:spPr>
          <a:xfrm>
            <a:off x="3187522" y="5054735"/>
            <a:ext cx="6096000" cy="369332"/>
          </a:xfrm>
          <a:prstGeom prst="rect">
            <a:avLst/>
          </a:prstGeom>
        </p:spPr>
        <p:txBody>
          <a:bodyPr>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16882931"/>
              </p:ext>
            </p:extLst>
          </p:nvPr>
        </p:nvGraphicFramePr>
        <p:xfrm>
          <a:off x="397098" y="968751"/>
          <a:ext cx="11217498" cy="4813864"/>
        </p:xfrm>
        <a:graphic>
          <a:graphicData uri="http://schemas.openxmlformats.org/drawingml/2006/table">
            <a:tbl>
              <a:tblPr firstRow="1" bandRow="1">
                <a:tableStyleId>{5C22544A-7EE6-4342-B048-85BDC9FD1C3A}</a:tableStyleId>
              </a:tblPr>
              <a:tblGrid>
                <a:gridCol w="11217498"/>
              </a:tblGrid>
              <a:tr h="4813864">
                <a:tc>
                  <a:txBody>
                    <a:bodyPr/>
                    <a:lstStyle/>
                    <a:p>
                      <a:r>
                        <a:rPr lang="en-US" sz="2000" dirty="0" smtClean="0">
                          <a:solidFill>
                            <a:srgbClr val="FF0000"/>
                          </a:solidFill>
                          <a:latin typeface="Calibri" panose="020F0502020204030204" pitchFamily="34" charset="0"/>
                          <a:cs typeface="Calibri" panose="020F0502020204030204" pitchFamily="34" charset="0"/>
                        </a:rPr>
                        <a:t>The youngest age under review is 28 years while the oldest is 77 years.</a:t>
                      </a:r>
                    </a:p>
                    <a:p>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The total number of female is 194 while male 726</a:t>
                      </a:r>
                    </a:p>
                    <a:p>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There are 4 locations(Cleveland, Hungary, </a:t>
                      </a:r>
                      <a:r>
                        <a:rPr lang="en-US" sz="2000" dirty="0" err="1" smtClean="0">
                          <a:solidFill>
                            <a:srgbClr val="FF0000"/>
                          </a:solidFill>
                          <a:latin typeface="Calibri" panose="020F0502020204030204" pitchFamily="34" charset="0"/>
                          <a:cs typeface="Calibri" panose="020F0502020204030204" pitchFamily="34" charset="0"/>
                        </a:rPr>
                        <a:t>Switzerland,Long</a:t>
                      </a:r>
                      <a:r>
                        <a:rPr lang="en-US" sz="2000" dirty="0" smtClean="0">
                          <a:solidFill>
                            <a:srgbClr val="FF0000"/>
                          </a:solidFill>
                          <a:latin typeface="Calibri" panose="020F0502020204030204" pitchFamily="34" charset="0"/>
                          <a:cs typeface="Calibri" panose="020F0502020204030204" pitchFamily="34" charset="0"/>
                        </a:rPr>
                        <a:t> Beach) under survey with sample size of 304, 293, 123, 200 respectively.</a:t>
                      </a:r>
                    </a:p>
                    <a:p>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There are 4 types of chest pain that people suffer from, the data shows that 496 people suffer from asymptomatic chest pain,174 from atypical angina,204 from non-</a:t>
                      </a:r>
                      <a:r>
                        <a:rPr lang="en-US" sz="2000" dirty="0" err="1" smtClean="0">
                          <a:solidFill>
                            <a:srgbClr val="FF0000"/>
                          </a:solidFill>
                          <a:latin typeface="Calibri" panose="020F0502020204030204" pitchFamily="34" charset="0"/>
                          <a:cs typeface="Calibri" panose="020F0502020204030204" pitchFamily="34" charset="0"/>
                        </a:rPr>
                        <a:t>anginal</a:t>
                      </a:r>
                      <a:r>
                        <a:rPr lang="en-US" sz="2000" dirty="0" smtClean="0">
                          <a:solidFill>
                            <a:srgbClr val="FF0000"/>
                          </a:solidFill>
                          <a:latin typeface="Calibri" panose="020F0502020204030204" pitchFamily="34" charset="0"/>
                          <a:cs typeface="Calibri" panose="020F0502020204030204" pitchFamily="34" charset="0"/>
                        </a:rPr>
                        <a:t> and 46 from typical angina. </a:t>
                      </a:r>
                    </a:p>
                    <a:p>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The average mean of Blood pressure under survey is 132.1 while the maximum is 200.</a:t>
                      </a:r>
                    </a:p>
                    <a:p>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cholesterol records the average mean of 199.1 while the maximum cholesterol recorded is 603.0</a:t>
                      </a:r>
                    </a:p>
                    <a:p>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Average blood sugar level is 0.1663 while the maximum is 1.0000.</a:t>
                      </a:r>
                      <a:endParaRPr lang="en-US" sz="2000" dirty="0">
                        <a:solidFill>
                          <a:srgbClr val="FF0000"/>
                        </a:solidFill>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1096072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453425" y="36201"/>
            <a:ext cx="7104844" cy="570900"/>
          </a:xfrm>
        </p:spPr>
        <p:txBody>
          <a:bodyPr>
            <a:normAutofit fontScale="90000"/>
          </a:bodyPr>
          <a:lstStyle/>
          <a:p>
            <a:r>
              <a:rPr lang="en-US" b="1" dirty="0" smtClean="0">
                <a:solidFill>
                  <a:srgbClr val="FFFF00"/>
                </a:solidFill>
                <a:latin typeface="Calibri" panose="020F0502020204030204" pitchFamily="34" charset="0"/>
                <a:cs typeface="Calibri" panose="020F0502020204030204" pitchFamily="34" charset="0"/>
              </a:rPr>
              <a:t>Classification Steps for The Decision Tree</a:t>
            </a:r>
            <a:endParaRPr lang="en-US" b="1" dirty="0">
              <a:solidFill>
                <a:srgbClr val="FFFF00"/>
              </a:solidFill>
              <a:latin typeface="Calibri" panose="020F0502020204030204" pitchFamily="34" charset="0"/>
              <a:cs typeface="Calibri" panose="020F0502020204030204" pitchFamily="34" charset="0"/>
            </a:endParaRPr>
          </a:p>
        </p:txBody>
      </p:sp>
      <p:sp>
        <p:nvSpPr>
          <p:cNvPr id="3" name="Rectangle 2"/>
          <p:cNvSpPr/>
          <p:nvPr/>
        </p:nvSpPr>
        <p:spPr>
          <a:xfrm>
            <a:off x="3035122" y="4902335"/>
            <a:ext cx="6096000" cy="369332"/>
          </a:xfrm>
          <a:prstGeom prst="rect">
            <a:avLst/>
          </a:prstGeom>
        </p:spPr>
        <p:txBody>
          <a:bodyPr>
            <a:spAutoFit/>
          </a:bodyPr>
          <a:lstStyle/>
          <a:p>
            <a:endParaRPr lang="en-US" dirty="0"/>
          </a:p>
        </p:txBody>
      </p:sp>
      <p:sp>
        <p:nvSpPr>
          <p:cNvPr id="4" name="Rectangle 3"/>
          <p:cNvSpPr/>
          <p:nvPr/>
        </p:nvSpPr>
        <p:spPr>
          <a:xfrm>
            <a:off x="3187522" y="5054735"/>
            <a:ext cx="6096000" cy="369332"/>
          </a:xfrm>
          <a:prstGeom prst="rect">
            <a:avLst/>
          </a:prstGeom>
        </p:spPr>
        <p:txBody>
          <a:bodyPr>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42490488"/>
              </p:ext>
            </p:extLst>
          </p:nvPr>
        </p:nvGraphicFramePr>
        <p:xfrm>
          <a:off x="319111" y="2764886"/>
          <a:ext cx="10512022" cy="1819994"/>
        </p:xfrm>
        <a:graphic>
          <a:graphicData uri="http://schemas.openxmlformats.org/drawingml/2006/table">
            <a:tbl>
              <a:tblPr firstRow="1" bandRow="1">
                <a:tableStyleId>{5C22544A-7EE6-4342-B048-85BDC9FD1C3A}</a:tableStyleId>
              </a:tblPr>
              <a:tblGrid>
                <a:gridCol w="10512022"/>
              </a:tblGrid>
              <a:tr h="1819994">
                <a:tc>
                  <a:txBody>
                    <a:bodyPr/>
                    <a:lstStyle/>
                    <a:p>
                      <a:r>
                        <a:rPr lang="en-US" sz="2000" dirty="0" smtClean="0">
                          <a:solidFill>
                            <a:srgbClr val="FFFF00"/>
                          </a:solidFill>
                          <a:latin typeface="Calibri" panose="020F0502020204030204" pitchFamily="34" charset="0"/>
                          <a:cs typeface="Calibri" panose="020F0502020204030204" pitchFamily="34" charset="0"/>
                        </a:rPr>
                        <a:t>DATA PARTITIONING:</a:t>
                      </a:r>
                    </a:p>
                    <a:p>
                      <a:r>
                        <a:rPr lang="en-US" sz="2000" dirty="0" smtClean="0">
                          <a:solidFill>
                            <a:srgbClr val="FF0000"/>
                          </a:solidFill>
                          <a:latin typeface="Calibri" panose="020F0502020204030204" pitchFamily="34" charset="0"/>
                          <a:cs typeface="Calibri" panose="020F0502020204030204" pitchFamily="34" charset="0"/>
                        </a:rPr>
                        <a:t>Data partitioning between training and testing was done using 555 so that when carrying out the analysis, we are able to get exactly same sample in the training and testing data.</a:t>
                      </a:r>
                    </a:p>
                    <a:p>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The</a:t>
                      </a:r>
                      <a:r>
                        <a:rPr lang="en-US" sz="2000" baseline="0" dirty="0" smtClean="0">
                          <a:solidFill>
                            <a:srgbClr val="FF0000"/>
                          </a:solidFill>
                          <a:latin typeface="Calibri" panose="020F0502020204030204" pitchFamily="34" charset="0"/>
                          <a:cs typeface="Calibri" panose="020F0502020204030204" pitchFamily="34" charset="0"/>
                        </a:rPr>
                        <a:t> partitioning result shows that 241 rows in the training set and 61 in the testing set.</a:t>
                      </a:r>
                      <a:endParaRPr lang="en-US" sz="2000" dirty="0">
                        <a:solidFill>
                          <a:srgbClr val="FF0000"/>
                        </a:solidFill>
                        <a:latin typeface="Calibri" panose="020F0502020204030204" pitchFamily="34" charset="0"/>
                        <a:cs typeface="Calibri" panose="020F0502020204030204" pitchFamily="34" charset="0"/>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98973283"/>
              </p:ext>
            </p:extLst>
          </p:nvPr>
        </p:nvGraphicFramePr>
        <p:xfrm>
          <a:off x="589567" y="1603267"/>
          <a:ext cx="904382" cy="370840"/>
        </p:xfrm>
        <a:graphic>
          <a:graphicData uri="http://schemas.openxmlformats.org/drawingml/2006/table">
            <a:tbl>
              <a:tblPr firstRow="1" bandRow="1">
                <a:tableStyleId>{5C22544A-7EE6-4342-B048-85BDC9FD1C3A}</a:tableStyleId>
              </a:tblPr>
              <a:tblGrid>
                <a:gridCol w="904382"/>
              </a:tblGrid>
              <a:tr h="370840">
                <a:tc>
                  <a:txBody>
                    <a:bodyPr/>
                    <a:lstStyle/>
                    <a:p>
                      <a:r>
                        <a:rPr lang="en-US" b="1" dirty="0" smtClean="0"/>
                        <a:t>Step 1</a:t>
                      </a:r>
                      <a:endParaRPr lang="en-US" b="1" dirty="0"/>
                    </a:p>
                  </a:txBody>
                  <a:tcPr/>
                </a:tc>
              </a:tr>
            </a:tbl>
          </a:graphicData>
        </a:graphic>
      </p:graphicFrame>
    </p:spTree>
    <p:extLst>
      <p:ext uri="{BB962C8B-B14F-4D97-AF65-F5344CB8AC3E}">
        <p14:creationId xmlns:p14="http://schemas.microsoft.com/office/powerpoint/2010/main" val="332440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453425" y="36201"/>
            <a:ext cx="7104844" cy="570900"/>
          </a:xfrm>
        </p:spPr>
        <p:txBody>
          <a:bodyPr>
            <a:normAutofit fontScale="90000"/>
          </a:bodyPr>
          <a:lstStyle/>
          <a:p>
            <a:r>
              <a:rPr lang="en-US" b="1" dirty="0" smtClean="0">
                <a:solidFill>
                  <a:srgbClr val="FFFF00"/>
                </a:solidFill>
                <a:latin typeface="Calibri" panose="020F0502020204030204" pitchFamily="34" charset="0"/>
                <a:cs typeface="Calibri" panose="020F0502020204030204" pitchFamily="34" charset="0"/>
              </a:rPr>
              <a:t>Classification Steps for The Decision Tree</a:t>
            </a:r>
            <a:endParaRPr lang="en-US" b="1" dirty="0">
              <a:solidFill>
                <a:srgbClr val="FFFF00"/>
              </a:solidFill>
              <a:latin typeface="Calibri" panose="020F0502020204030204" pitchFamily="34" charset="0"/>
              <a:cs typeface="Calibri" panose="020F0502020204030204" pitchFamily="34" charset="0"/>
            </a:endParaRPr>
          </a:p>
        </p:txBody>
      </p:sp>
      <p:sp>
        <p:nvSpPr>
          <p:cNvPr id="3" name="Rectangle 2"/>
          <p:cNvSpPr/>
          <p:nvPr/>
        </p:nvSpPr>
        <p:spPr>
          <a:xfrm>
            <a:off x="3035122" y="4902335"/>
            <a:ext cx="6096000" cy="369332"/>
          </a:xfrm>
          <a:prstGeom prst="rect">
            <a:avLst/>
          </a:prstGeom>
        </p:spPr>
        <p:txBody>
          <a:bodyPr>
            <a:spAutoFit/>
          </a:bodyPr>
          <a:lstStyle/>
          <a:p>
            <a:endParaRPr lang="en-US" dirty="0"/>
          </a:p>
        </p:txBody>
      </p:sp>
      <p:sp>
        <p:nvSpPr>
          <p:cNvPr id="4" name="Rectangle 3"/>
          <p:cNvSpPr/>
          <p:nvPr/>
        </p:nvSpPr>
        <p:spPr>
          <a:xfrm>
            <a:off x="3187522" y="5054735"/>
            <a:ext cx="6096000" cy="369332"/>
          </a:xfrm>
          <a:prstGeom prst="rect">
            <a:avLst/>
          </a:prstGeom>
        </p:spPr>
        <p:txBody>
          <a:bodyPr>
            <a:spAutoFit/>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59193962"/>
              </p:ext>
            </p:extLst>
          </p:nvPr>
        </p:nvGraphicFramePr>
        <p:xfrm>
          <a:off x="100170" y="607101"/>
          <a:ext cx="904382" cy="370840"/>
        </p:xfrm>
        <a:graphic>
          <a:graphicData uri="http://schemas.openxmlformats.org/drawingml/2006/table">
            <a:tbl>
              <a:tblPr firstRow="1" bandRow="1">
                <a:tableStyleId>{5C22544A-7EE6-4342-B048-85BDC9FD1C3A}</a:tableStyleId>
              </a:tblPr>
              <a:tblGrid>
                <a:gridCol w="904382"/>
              </a:tblGrid>
              <a:tr h="370840">
                <a:tc>
                  <a:txBody>
                    <a:bodyPr/>
                    <a:lstStyle/>
                    <a:p>
                      <a:r>
                        <a:rPr lang="en-US" b="1" dirty="0" smtClean="0"/>
                        <a:t>Step 2</a:t>
                      </a:r>
                      <a:endParaRPr lang="en-US" b="1"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23858853"/>
              </p:ext>
            </p:extLst>
          </p:nvPr>
        </p:nvGraphicFramePr>
        <p:xfrm>
          <a:off x="208925" y="1207600"/>
          <a:ext cx="11748393" cy="5540929"/>
        </p:xfrm>
        <a:graphic>
          <a:graphicData uri="http://schemas.openxmlformats.org/drawingml/2006/table">
            <a:tbl>
              <a:tblPr firstRow="1" bandRow="1">
                <a:tableStyleId>{5C22544A-7EE6-4342-B048-85BDC9FD1C3A}</a:tableStyleId>
              </a:tblPr>
              <a:tblGrid>
                <a:gridCol w="11748393"/>
              </a:tblGrid>
              <a:tr h="5540929">
                <a:tc>
                  <a:txBody>
                    <a:bodyPr/>
                    <a:lstStyle/>
                    <a:p>
                      <a:r>
                        <a:rPr lang="en-US" sz="2000" dirty="0" smtClean="0">
                          <a:solidFill>
                            <a:srgbClr val="FFFF00"/>
                          </a:solidFill>
                          <a:latin typeface="Calibri" panose="020F0502020204030204" pitchFamily="34" charset="0"/>
                          <a:cs typeface="Calibri" panose="020F0502020204030204" pitchFamily="34" charset="0"/>
                        </a:rPr>
                        <a:t>INDEPENDENT</a:t>
                      </a:r>
                      <a:r>
                        <a:rPr lang="en-US" sz="2000" baseline="0" dirty="0" smtClean="0">
                          <a:solidFill>
                            <a:srgbClr val="FFFF00"/>
                          </a:solidFill>
                          <a:latin typeface="Calibri" panose="020F0502020204030204" pitchFamily="34" charset="0"/>
                          <a:cs typeface="Calibri" panose="020F0502020204030204" pitchFamily="34" charset="0"/>
                        </a:rPr>
                        <a:t> VARIABLE SELECTION:</a:t>
                      </a:r>
                      <a:endParaRPr lang="en-US" sz="2000" dirty="0" smtClean="0">
                        <a:solidFill>
                          <a:srgbClr val="FFFF00"/>
                        </a:solidFill>
                        <a:latin typeface="Calibri" panose="020F0502020204030204" pitchFamily="34" charset="0"/>
                        <a:cs typeface="Calibri" panose="020F0502020204030204" pitchFamily="34" charset="0"/>
                      </a:endParaRPr>
                    </a:p>
                    <a:p>
                      <a:r>
                        <a:rPr lang="en-US" sz="2000" dirty="0" smtClean="0">
                          <a:solidFill>
                            <a:schemeClr val="tx1"/>
                          </a:solidFill>
                          <a:latin typeface="Calibri" panose="020F0502020204030204" pitchFamily="34" charset="0"/>
                          <a:cs typeface="Calibri" panose="020F0502020204030204" pitchFamily="34" charset="0"/>
                        </a:rPr>
                        <a:t>Our independent variable is types of chest pain. There are 4 types of chest</a:t>
                      </a:r>
                      <a:r>
                        <a:rPr lang="en-US" sz="2000" baseline="0" dirty="0" smtClean="0">
                          <a:solidFill>
                            <a:schemeClr val="tx1"/>
                          </a:solidFill>
                          <a:latin typeface="Calibri" panose="020F0502020204030204" pitchFamily="34" charset="0"/>
                          <a:cs typeface="Calibri" panose="020F0502020204030204" pitchFamily="34" charset="0"/>
                        </a:rPr>
                        <a:t> pain category with data allocation:</a:t>
                      </a:r>
                    </a:p>
                    <a:p>
                      <a:r>
                        <a:rPr lang="en-US" sz="2000" dirty="0" smtClean="0">
                          <a:solidFill>
                            <a:srgbClr val="FF0000"/>
                          </a:solidFill>
                          <a:latin typeface="Calibri" panose="020F0502020204030204" pitchFamily="34" charset="0"/>
                          <a:cs typeface="Calibri" panose="020F0502020204030204" pitchFamily="34" charset="0"/>
                        </a:rPr>
                        <a:t>asymptomatic     146   </a:t>
                      </a:r>
                    </a:p>
                    <a:p>
                      <a:r>
                        <a:rPr lang="en-US" sz="2000" dirty="0" smtClean="0">
                          <a:solidFill>
                            <a:srgbClr val="FF0000"/>
                          </a:solidFill>
                          <a:latin typeface="Calibri" panose="020F0502020204030204" pitchFamily="34" charset="0"/>
                          <a:cs typeface="Calibri" panose="020F0502020204030204" pitchFamily="34" charset="0"/>
                        </a:rPr>
                        <a:t>atypical angina    50 </a:t>
                      </a:r>
                    </a:p>
                    <a:p>
                      <a:r>
                        <a:rPr lang="en-US" sz="2000" dirty="0" smtClean="0">
                          <a:solidFill>
                            <a:srgbClr val="FF0000"/>
                          </a:solidFill>
                          <a:latin typeface="Calibri" panose="020F0502020204030204" pitchFamily="34" charset="0"/>
                          <a:cs typeface="Calibri" panose="020F0502020204030204" pitchFamily="34" charset="0"/>
                        </a:rPr>
                        <a:t>non-</a:t>
                      </a:r>
                      <a:r>
                        <a:rPr lang="en-US" sz="2000" dirty="0" err="1" smtClean="0">
                          <a:solidFill>
                            <a:srgbClr val="FF0000"/>
                          </a:solidFill>
                          <a:latin typeface="Calibri" panose="020F0502020204030204" pitchFamily="34" charset="0"/>
                          <a:cs typeface="Calibri" panose="020F0502020204030204" pitchFamily="34" charset="0"/>
                        </a:rPr>
                        <a:t>anginal</a:t>
                      </a:r>
                      <a:r>
                        <a:rPr lang="en-US" sz="2000" dirty="0" smtClean="0">
                          <a:solidFill>
                            <a:srgbClr val="FF0000"/>
                          </a:solidFill>
                          <a:latin typeface="Calibri" panose="020F0502020204030204" pitchFamily="34" charset="0"/>
                          <a:cs typeface="Calibri" panose="020F0502020204030204" pitchFamily="34" charset="0"/>
                        </a:rPr>
                        <a:t>          84              </a:t>
                      </a:r>
                    </a:p>
                    <a:p>
                      <a:r>
                        <a:rPr lang="en-US" sz="2000" dirty="0" smtClean="0">
                          <a:solidFill>
                            <a:srgbClr val="FF0000"/>
                          </a:solidFill>
                          <a:latin typeface="Calibri" panose="020F0502020204030204" pitchFamily="34" charset="0"/>
                          <a:cs typeface="Calibri" panose="020F0502020204030204" pitchFamily="34" charset="0"/>
                        </a:rPr>
                        <a:t>typical angina      23</a:t>
                      </a:r>
                    </a:p>
                    <a:p>
                      <a:r>
                        <a:rPr lang="en-US" sz="2000" dirty="0" smtClean="0">
                          <a:solidFill>
                            <a:schemeClr val="tx1"/>
                          </a:solidFill>
                          <a:latin typeface="Calibri" panose="020F0502020204030204" pitchFamily="34" charset="0"/>
                          <a:cs typeface="Calibri" panose="020F0502020204030204" pitchFamily="34" charset="0"/>
                        </a:rPr>
                        <a:t>This</a:t>
                      </a:r>
                      <a:r>
                        <a:rPr lang="en-US" sz="2000" baseline="0" dirty="0" smtClean="0">
                          <a:solidFill>
                            <a:schemeClr val="tx1"/>
                          </a:solidFill>
                          <a:latin typeface="Calibri" panose="020F0502020204030204" pitchFamily="34" charset="0"/>
                          <a:cs typeface="Calibri" panose="020F0502020204030204" pitchFamily="34" charset="0"/>
                        </a:rPr>
                        <a:t> selection shows c</a:t>
                      </a:r>
                      <a:r>
                        <a:rPr lang="en-US" sz="2000" dirty="0" smtClean="0">
                          <a:solidFill>
                            <a:schemeClr val="tx1"/>
                          </a:solidFill>
                          <a:latin typeface="Calibri" panose="020F0502020204030204" pitchFamily="34" charset="0"/>
                          <a:cs typeface="Calibri" panose="020F0502020204030204" pitchFamily="34" charset="0"/>
                        </a:rPr>
                        <a:t>onditional inference tree with 4 terminal nodes</a:t>
                      </a:r>
                    </a:p>
                    <a:p>
                      <a:pPr marL="457200" indent="-457200">
                        <a:buAutoNum type="arabicParenR"/>
                      </a:pPr>
                      <a:r>
                        <a:rPr lang="en-US" sz="2000" dirty="0" err="1" smtClean="0">
                          <a:solidFill>
                            <a:srgbClr val="FF0000"/>
                          </a:solidFill>
                          <a:latin typeface="Calibri" panose="020F0502020204030204" pitchFamily="34" charset="0"/>
                          <a:cs typeface="Calibri" panose="020F0502020204030204" pitchFamily="34" charset="0"/>
                        </a:rPr>
                        <a:t>predicted_values</a:t>
                      </a:r>
                      <a:r>
                        <a:rPr lang="en-US" sz="2000" dirty="0" smtClean="0">
                          <a:solidFill>
                            <a:srgbClr val="FF0000"/>
                          </a:solidFill>
                          <a:latin typeface="Calibri" panose="020F0502020204030204" pitchFamily="34" charset="0"/>
                          <a:cs typeface="Calibri" panose="020F0502020204030204" pitchFamily="34" charset="0"/>
                        </a:rPr>
                        <a:t> &lt;= 0; criterion = 1, statistic = 55.564</a:t>
                      </a:r>
                    </a:p>
                    <a:p>
                      <a:pPr marL="457200" indent="-457200">
                        <a:buAutoNum type="arabicParenR"/>
                      </a:pPr>
                      <a:r>
                        <a:rPr lang="en-US" sz="2000" dirty="0" err="1" smtClean="0">
                          <a:solidFill>
                            <a:srgbClr val="FF0000"/>
                          </a:solidFill>
                          <a:latin typeface="Calibri" panose="020F0502020204030204" pitchFamily="34" charset="0"/>
                          <a:cs typeface="Calibri" panose="020F0502020204030204" pitchFamily="34" charset="0"/>
                        </a:rPr>
                        <a:t>depression_induced</a:t>
                      </a:r>
                      <a:r>
                        <a:rPr lang="en-US" sz="2000" dirty="0" smtClean="0">
                          <a:solidFill>
                            <a:srgbClr val="FF0000"/>
                          </a:solidFill>
                          <a:latin typeface="Calibri" panose="020F0502020204030204" pitchFamily="34" charset="0"/>
                          <a:cs typeface="Calibri" panose="020F0502020204030204" pitchFamily="34" charset="0"/>
                        </a:rPr>
                        <a:t> &lt;= 1.6; criterion = 0.999, statistic = 23.246</a:t>
                      </a:r>
                    </a:p>
                    <a:p>
                      <a:r>
                        <a:rPr lang="en-US" sz="2000" dirty="0" smtClean="0">
                          <a:solidFill>
                            <a:srgbClr val="FF0000"/>
                          </a:solidFill>
                          <a:latin typeface="Calibri" panose="020F0502020204030204" pitchFamily="34" charset="0"/>
                          <a:cs typeface="Calibri" panose="020F0502020204030204" pitchFamily="34" charset="0"/>
                        </a:rPr>
                        <a:t>3)*  weights = 114 </a:t>
                      </a:r>
                    </a:p>
                    <a:p>
                      <a:r>
                        <a:rPr lang="en-US" sz="2000" dirty="0" smtClean="0">
                          <a:solidFill>
                            <a:srgbClr val="FF0000"/>
                          </a:solidFill>
                          <a:latin typeface="Calibri" panose="020F0502020204030204" pitchFamily="34" charset="0"/>
                          <a:cs typeface="Calibri" panose="020F0502020204030204" pitchFamily="34" charset="0"/>
                        </a:rPr>
                        <a:t>2) </a:t>
                      </a:r>
                      <a:r>
                        <a:rPr lang="en-US" sz="2000" dirty="0" err="1" smtClean="0">
                          <a:solidFill>
                            <a:srgbClr val="FF0000"/>
                          </a:solidFill>
                          <a:latin typeface="Calibri" panose="020F0502020204030204" pitchFamily="34" charset="0"/>
                          <a:cs typeface="Calibri" panose="020F0502020204030204" pitchFamily="34" charset="0"/>
                        </a:rPr>
                        <a:t>depression_induced</a:t>
                      </a:r>
                      <a:r>
                        <a:rPr lang="en-US" sz="2000" dirty="0" smtClean="0">
                          <a:solidFill>
                            <a:srgbClr val="FF0000"/>
                          </a:solidFill>
                          <a:latin typeface="Calibri" panose="020F0502020204030204" pitchFamily="34" charset="0"/>
                          <a:cs typeface="Calibri" panose="020F0502020204030204" pitchFamily="34" charset="0"/>
                        </a:rPr>
                        <a:t> &gt; 1.6</a:t>
                      </a:r>
                    </a:p>
                    <a:p>
                      <a:r>
                        <a:rPr lang="en-US" sz="2000" dirty="0" smtClean="0">
                          <a:solidFill>
                            <a:srgbClr val="FF0000"/>
                          </a:solidFill>
                          <a:latin typeface="Calibri" panose="020F0502020204030204" pitchFamily="34" charset="0"/>
                          <a:cs typeface="Calibri" panose="020F0502020204030204" pitchFamily="34" charset="0"/>
                        </a:rPr>
                        <a:t>4)*  weights = 12 </a:t>
                      </a:r>
                    </a:p>
                    <a:p>
                      <a:r>
                        <a:rPr lang="en-US" sz="2000" dirty="0" smtClean="0">
                          <a:solidFill>
                            <a:srgbClr val="FF0000"/>
                          </a:solidFill>
                          <a:latin typeface="Calibri" panose="020F0502020204030204" pitchFamily="34" charset="0"/>
                          <a:cs typeface="Calibri" panose="020F0502020204030204" pitchFamily="34" charset="0"/>
                        </a:rPr>
                        <a:t>1) </a:t>
                      </a:r>
                      <a:r>
                        <a:rPr lang="en-US" sz="2000" dirty="0" err="1" smtClean="0">
                          <a:solidFill>
                            <a:srgbClr val="FF0000"/>
                          </a:solidFill>
                          <a:latin typeface="Calibri" panose="020F0502020204030204" pitchFamily="34" charset="0"/>
                          <a:cs typeface="Calibri" panose="020F0502020204030204" pitchFamily="34" charset="0"/>
                        </a:rPr>
                        <a:t>predicted_values</a:t>
                      </a:r>
                      <a:r>
                        <a:rPr lang="en-US" sz="2000" dirty="0" smtClean="0">
                          <a:solidFill>
                            <a:srgbClr val="FF0000"/>
                          </a:solidFill>
                          <a:latin typeface="Calibri" panose="020F0502020204030204" pitchFamily="34" charset="0"/>
                          <a:cs typeface="Calibri" panose="020F0502020204030204" pitchFamily="34" charset="0"/>
                        </a:rPr>
                        <a:t> &gt; 0</a:t>
                      </a:r>
                    </a:p>
                    <a:p>
                      <a:r>
                        <a:rPr lang="en-US" sz="2000" dirty="0" smtClean="0">
                          <a:solidFill>
                            <a:srgbClr val="FF0000"/>
                          </a:solidFill>
                          <a:latin typeface="Calibri" panose="020F0502020204030204" pitchFamily="34" charset="0"/>
                          <a:cs typeface="Calibri" panose="020F0502020204030204" pitchFamily="34" charset="0"/>
                        </a:rPr>
                        <a:t>5) </a:t>
                      </a:r>
                      <a:r>
                        <a:rPr lang="en-US" sz="2000" dirty="0" err="1" smtClean="0">
                          <a:solidFill>
                            <a:srgbClr val="FF0000"/>
                          </a:solidFill>
                          <a:latin typeface="Calibri" panose="020F0502020204030204" pitchFamily="34" charset="0"/>
                          <a:cs typeface="Calibri" panose="020F0502020204030204" pitchFamily="34" charset="0"/>
                        </a:rPr>
                        <a:t>exercise_induced</a:t>
                      </a:r>
                      <a:r>
                        <a:rPr lang="en-US" sz="2000" dirty="0" smtClean="0">
                          <a:solidFill>
                            <a:srgbClr val="FF0000"/>
                          </a:solidFill>
                          <a:latin typeface="Calibri" panose="020F0502020204030204" pitchFamily="34" charset="0"/>
                          <a:cs typeface="Calibri" panose="020F0502020204030204" pitchFamily="34" charset="0"/>
                        </a:rPr>
                        <a:t> &lt;= 0; criterion = 0.998, statistic = 20.9</a:t>
                      </a:r>
                    </a:p>
                    <a:p>
                      <a:r>
                        <a:rPr lang="en-US" sz="2000" dirty="0" smtClean="0">
                          <a:solidFill>
                            <a:srgbClr val="FF0000"/>
                          </a:solidFill>
                          <a:latin typeface="Calibri" panose="020F0502020204030204" pitchFamily="34" charset="0"/>
                          <a:cs typeface="Calibri" panose="020F0502020204030204" pitchFamily="34" charset="0"/>
                        </a:rPr>
                        <a:t>6)*  weights = 56 </a:t>
                      </a:r>
                    </a:p>
                    <a:p>
                      <a:r>
                        <a:rPr lang="en-US" sz="2000" dirty="0" smtClean="0">
                          <a:solidFill>
                            <a:srgbClr val="FF0000"/>
                          </a:solidFill>
                          <a:latin typeface="Calibri" panose="020F0502020204030204" pitchFamily="34" charset="0"/>
                          <a:cs typeface="Calibri" panose="020F0502020204030204" pitchFamily="34" charset="0"/>
                        </a:rPr>
                        <a:t>5) </a:t>
                      </a:r>
                      <a:r>
                        <a:rPr lang="en-US" sz="2000" dirty="0" err="1" smtClean="0">
                          <a:solidFill>
                            <a:srgbClr val="FF0000"/>
                          </a:solidFill>
                          <a:latin typeface="Calibri" panose="020F0502020204030204" pitchFamily="34" charset="0"/>
                          <a:cs typeface="Calibri" panose="020F0502020204030204" pitchFamily="34" charset="0"/>
                        </a:rPr>
                        <a:t>exercise_induced</a:t>
                      </a:r>
                      <a:r>
                        <a:rPr lang="en-US" sz="2000" dirty="0" smtClean="0">
                          <a:solidFill>
                            <a:srgbClr val="FF0000"/>
                          </a:solidFill>
                          <a:latin typeface="Calibri" panose="020F0502020204030204" pitchFamily="34" charset="0"/>
                          <a:cs typeface="Calibri" panose="020F0502020204030204" pitchFamily="34" charset="0"/>
                        </a:rPr>
                        <a:t> &gt; 0</a:t>
                      </a:r>
                    </a:p>
                    <a:p>
                      <a:r>
                        <a:rPr lang="en-US" sz="2000" dirty="0" smtClean="0">
                          <a:solidFill>
                            <a:srgbClr val="FF0000"/>
                          </a:solidFill>
                          <a:latin typeface="Calibri" panose="020F0502020204030204" pitchFamily="34" charset="0"/>
                          <a:cs typeface="Calibri" panose="020F0502020204030204" pitchFamily="34" charset="0"/>
                        </a:rPr>
                        <a:t>7)*  weights = 59 </a:t>
                      </a:r>
                      <a:endParaRPr lang="en-US" sz="2000" dirty="0">
                        <a:solidFill>
                          <a:srgbClr val="FF0000"/>
                        </a:solidFill>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1407470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453425" y="36201"/>
            <a:ext cx="7104844" cy="570900"/>
          </a:xfrm>
        </p:spPr>
        <p:txBody>
          <a:bodyPr>
            <a:normAutofit fontScale="90000"/>
          </a:bodyPr>
          <a:lstStyle/>
          <a:p>
            <a:r>
              <a:rPr lang="en-US" b="1" dirty="0" smtClean="0">
                <a:solidFill>
                  <a:srgbClr val="FFFF00"/>
                </a:solidFill>
                <a:latin typeface="Calibri" panose="020F0502020204030204" pitchFamily="34" charset="0"/>
                <a:cs typeface="Calibri" panose="020F0502020204030204" pitchFamily="34" charset="0"/>
              </a:rPr>
              <a:t>Classification Steps for The Decision Tree</a:t>
            </a:r>
            <a:endParaRPr lang="en-US" b="1" dirty="0">
              <a:solidFill>
                <a:srgbClr val="FFFF00"/>
              </a:solidFill>
              <a:latin typeface="Calibri" panose="020F0502020204030204" pitchFamily="34" charset="0"/>
              <a:cs typeface="Calibri" panose="020F0502020204030204" pitchFamily="34" charset="0"/>
            </a:endParaRPr>
          </a:p>
        </p:txBody>
      </p:sp>
      <p:sp>
        <p:nvSpPr>
          <p:cNvPr id="3" name="Rectangle 2"/>
          <p:cNvSpPr/>
          <p:nvPr/>
        </p:nvSpPr>
        <p:spPr>
          <a:xfrm>
            <a:off x="3035122" y="4902335"/>
            <a:ext cx="6096000" cy="369332"/>
          </a:xfrm>
          <a:prstGeom prst="rect">
            <a:avLst/>
          </a:prstGeom>
        </p:spPr>
        <p:txBody>
          <a:bodyPr>
            <a:spAutoFit/>
          </a:bodyPr>
          <a:lstStyle/>
          <a:p>
            <a:endParaRPr lang="en-US" dirty="0"/>
          </a:p>
        </p:txBody>
      </p:sp>
      <p:sp>
        <p:nvSpPr>
          <p:cNvPr id="4" name="Rectangle 3"/>
          <p:cNvSpPr/>
          <p:nvPr/>
        </p:nvSpPr>
        <p:spPr>
          <a:xfrm>
            <a:off x="3187522" y="5054735"/>
            <a:ext cx="6096000" cy="369332"/>
          </a:xfrm>
          <a:prstGeom prst="rect">
            <a:avLst/>
          </a:prstGeom>
        </p:spPr>
        <p:txBody>
          <a:bodyPr>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60273510"/>
              </p:ext>
            </p:extLst>
          </p:nvPr>
        </p:nvGraphicFramePr>
        <p:xfrm>
          <a:off x="190322" y="1219420"/>
          <a:ext cx="3892281" cy="544986"/>
        </p:xfrm>
        <a:graphic>
          <a:graphicData uri="http://schemas.openxmlformats.org/drawingml/2006/table">
            <a:tbl>
              <a:tblPr firstRow="1" bandRow="1">
                <a:tableStyleId>{5C22544A-7EE6-4342-B048-85BDC9FD1C3A}</a:tableStyleId>
              </a:tblPr>
              <a:tblGrid>
                <a:gridCol w="3892281"/>
              </a:tblGrid>
              <a:tr h="544986">
                <a:tc>
                  <a:txBody>
                    <a:bodyPr/>
                    <a:lstStyle/>
                    <a:p>
                      <a:r>
                        <a:rPr lang="en-US" sz="2000" dirty="0" smtClean="0">
                          <a:solidFill>
                            <a:srgbClr val="FFFF00"/>
                          </a:solidFill>
                          <a:latin typeface="Calibri" panose="020F0502020204030204" pitchFamily="34" charset="0"/>
                          <a:cs typeface="Calibri" panose="020F0502020204030204" pitchFamily="34" charset="0"/>
                        </a:rPr>
                        <a:t>VISUALIZATION OF DECISION TREE:</a:t>
                      </a: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81126877"/>
              </p:ext>
            </p:extLst>
          </p:nvPr>
        </p:nvGraphicFramePr>
        <p:xfrm>
          <a:off x="190322" y="675988"/>
          <a:ext cx="904382" cy="370840"/>
        </p:xfrm>
        <a:graphic>
          <a:graphicData uri="http://schemas.openxmlformats.org/drawingml/2006/table">
            <a:tbl>
              <a:tblPr firstRow="1" bandRow="1">
                <a:tableStyleId>{5C22544A-7EE6-4342-B048-85BDC9FD1C3A}</a:tableStyleId>
              </a:tblPr>
              <a:tblGrid>
                <a:gridCol w="904382"/>
              </a:tblGrid>
              <a:tr h="370840">
                <a:tc>
                  <a:txBody>
                    <a:bodyPr/>
                    <a:lstStyle/>
                    <a:p>
                      <a:r>
                        <a:rPr lang="en-US" b="1" dirty="0" smtClean="0"/>
                        <a:t>Step 3</a:t>
                      </a:r>
                      <a:endParaRPr lang="en-US" b="1" dirty="0"/>
                    </a:p>
                  </a:txBody>
                  <a:tcPr/>
                </a:tc>
              </a:tr>
            </a:tbl>
          </a:graphicData>
        </a:graphic>
      </p:graphicFrame>
      <p:pic>
        <p:nvPicPr>
          <p:cNvPr id="9" name="Picture 8"/>
          <p:cNvPicPr>
            <a:picLocks noChangeAspect="1"/>
          </p:cNvPicPr>
          <p:nvPr/>
        </p:nvPicPr>
        <p:blipFill>
          <a:blip r:embed="rId2"/>
          <a:stretch>
            <a:fillRect/>
          </a:stretch>
        </p:blipFill>
        <p:spPr>
          <a:xfrm>
            <a:off x="0" y="1936997"/>
            <a:ext cx="5964743" cy="3683825"/>
          </a:xfrm>
          <a:prstGeom prst="rect">
            <a:avLst/>
          </a:prstGeom>
        </p:spPr>
      </p:pic>
      <p:pic>
        <p:nvPicPr>
          <p:cNvPr id="10" name="Picture 9"/>
          <p:cNvPicPr>
            <a:picLocks noChangeAspect="1"/>
          </p:cNvPicPr>
          <p:nvPr/>
        </p:nvPicPr>
        <p:blipFill>
          <a:blip r:embed="rId3"/>
          <a:stretch>
            <a:fillRect/>
          </a:stretch>
        </p:blipFill>
        <p:spPr>
          <a:xfrm>
            <a:off x="6018671" y="1914274"/>
            <a:ext cx="5971562" cy="3688036"/>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896254028"/>
              </p:ext>
            </p:extLst>
          </p:nvPr>
        </p:nvGraphicFramePr>
        <p:xfrm>
          <a:off x="6524581" y="5754710"/>
          <a:ext cx="4448219" cy="445661"/>
        </p:xfrm>
        <a:graphic>
          <a:graphicData uri="http://schemas.openxmlformats.org/drawingml/2006/table">
            <a:tbl>
              <a:tblPr firstRow="1" bandRow="1">
                <a:tableStyleId>{5C22544A-7EE6-4342-B048-85BDC9FD1C3A}</a:tableStyleId>
              </a:tblPr>
              <a:tblGrid>
                <a:gridCol w="4448219"/>
              </a:tblGrid>
              <a:tr h="445661">
                <a:tc>
                  <a:txBody>
                    <a:bodyPr/>
                    <a:lstStyle/>
                    <a:p>
                      <a:r>
                        <a:rPr lang="en-US" sz="2000" dirty="0" smtClean="0">
                          <a:solidFill>
                            <a:srgbClr val="FFFF00"/>
                          </a:solidFill>
                          <a:latin typeface="Calibri" panose="020F0502020204030204" pitchFamily="34" charset="0"/>
                          <a:cs typeface="Calibri" panose="020F0502020204030204" pitchFamily="34" charset="0"/>
                        </a:rPr>
                        <a:t>Numerical</a:t>
                      </a:r>
                      <a:r>
                        <a:rPr lang="en-US" sz="2000" baseline="0" dirty="0" smtClean="0">
                          <a:solidFill>
                            <a:srgbClr val="FFFF00"/>
                          </a:solidFill>
                          <a:latin typeface="Calibri" panose="020F0502020204030204" pitchFamily="34" charset="0"/>
                          <a:cs typeface="Calibri" panose="020F0502020204030204" pitchFamily="34" charset="0"/>
                        </a:rPr>
                        <a:t> Decision Tree for clearer view</a:t>
                      </a:r>
                      <a:endParaRPr lang="en-US" sz="2000" dirty="0" smtClean="0">
                        <a:solidFill>
                          <a:srgbClr val="FFFF00"/>
                        </a:solidFill>
                        <a:latin typeface="Calibri" panose="020F0502020204030204" pitchFamily="34" charset="0"/>
                        <a:cs typeface="Calibri" panose="020F0502020204030204" pitchFamily="34" charset="0"/>
                      </a:endParaRP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533387740"/>
              </p:ext>
            </p:extLst>
          </p:nvPr>
        </p:nvGraphicFramePr>
        <p:xfrm>
          <a:off x="248278" y="5773222"/>
          <a:ext cx="2520680" cy="427149"/>
        </p:xfrm>
        <a:graphic>
          <a:graphicData uri="http://schemas.openxmlformats.org/drawingml/2006/table">
            <a:tbl>
              <a:tblPr firstRow="1" bandRow="1">
                <a:tableStyleId>{5C22544A-7EE6-4342-B048-85BDC9FD1C3A}</a:tableStyleId>
              </a:tblPr>
              <a:tblGrid>
                <a:gridCol w="2520680"/>
              </a:tblGrid>
              <a:tr h="427149">
                <a:tc>
                  <a:txBody>
                    <a:bodyPr/>
                    <a:lstStyle/>
                    <a:p>
                      <a:r>
                        <a:rPr lang="en-US" sz="2000" dirty="0" smtClean="0">
                          <a:solidFill>
                            <a:srgbClr val="FFFF00"/>
                          </a:solidFill>
                          <a:latin typeface="Calibri" panose="020F0502020204030204" pitchFamily="34" charset="0"/>
                          <a:cs typeface="Calibri" panose="020F0502020204030204" pitchFamily="34" charset="0"/>
                        </a:rPr>
                        <a:t>Bar Plot Decision Tree</a:t>
                      </a:r>
                    </a:p>
                  </a:txBody>
                  <a:tcPr/>
                </a:tc>
              </a:tr>
            </a:tbl>
          </a:graphicData>
        </a:graphic>
      </p:graphicFrame>
    </p:spTree>
    <p:extLst>
      <p:ext uri="{BB962C8B-B14F-4D97-AF65-F5344CB8AC3E}">
        <p14:creationId xmlns:p14="http://schemas.microsoft.com/office/powerpoint/2010/main" val="262946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35122" y="4902335"/>
            <a:ext cx="6096000" cy="369332"/>
          </a:xfrm>
          <a:prstGeom prst="rect">
            <a:avLst/>
          </a:prstGeom>
        </p:spPr>
        <p:txBody>
          <a:bodyPr>
            <a:spAutoFit/>
          </a:bodyPr>
          <a:lstStyle/>
          <a:p>
            <a:endParaRPr lang="en-US" dirty="0"/>
          </a:p>
        </p:txBody>
      </p:sp>
      <p:sp>
        <p:nvSpPr>
          <p:cNvPr id="4" name="Rectangle 3"/>
          <p:cNvSpPr/>
          <p:nvPr/>
        </p:nvSpPr>
        <p:spPr>
          <a:xfrm>
            <a:off x="3187522" y="5054735"/>
            <a:ext cx="6096000" cy="369332"/>
          </a:xfrm>
          <a:prstGeom prst="rect">
            <a:avLst/>
          </a:prstGeom>
        </p:spPr>
        <p:txBody>
          <a:bodyPr>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0688258"/>
              </p:ext>
            </p:extLst>
          </p:nvPr>
        </p:nvGraphicFramePr>
        <p:xfrm>
          <a:off x="2233054" y="83650"/>
          <a:ext cx="6898068" cy="453908"/>
        </p:xfrm>
        <a:graphic>
          <a:graphicData uri="http://schemas.openxmlformats.org/drawingml/2006/table">
            <a:tbl>
              <a:tblPr firstRow="1" bandRow="1">
                <a:tableStyleId>{5C22544A-7EE6-4342-B048-85BDC9FD1C3A}</a:tableStyleId>
              </a:tblPr>
              <a:tblGrid>
                <a:gridCol w="6898068"/>
              </a:tblGrid>
              <a:tr h="453908">
                <a:tc>
                  <a:txBody>
                    <a:bodyPr/>
                    <a:lstStyle/>
                    <a:p>
                      <a:r>
                        <a:rPr lang="en-US" sz="2000" dirty="0" smtClean="0">
                          <a:solidFill>
                            <a:srgbClr val="FFFF00"/>
                          </a:solidFill>
                          <a:latin typeface="Calibri" panose="020F0502020204030204" pitchFamily="34" charset="0"/>
                          <a:cs typeface="Calibri" panose="020F0502020204030204" pitchFamily="34" charset="0"/>
                        </a:rPr>
                        <a:t>VISUALIZATION OF DECISION TREE: FROM</a:t>
                      </a:r>
                      <a:r>
                        <a:rPr lang="en-US" sz="2000" baseline="0" dirty="0" smtClean="0">
                          <a:solidFill>
                            <a:srgbClr val="FFFF00"/>
                          </a:solidFill>
                          <a:latin typeface="Calibri" panose="020F0502020204030204" pitchFamily="34" charset="0"/>
                          <a:cs typeface="Calibri" panose="020F0502020204030204" pitchFamily="34" charset="0"/>
                        </a:rPr>
                        <a:t> THE RPART PACKAGE</a:t>
                      </a:r>
                      <a:endParaRPr lang="en-US" sz="2000" dirty="0" smtClean="0">
                        <a:solidFill>
                          <a:srgbClr val="FFFF00"/>
                        </a:solidFill>
                        <a:latin typeface="Calibri" panose="020F0502020204030204" pitchFamily="34" charset="0"/>
                        <a:cs typeface="Calibri" panose="020F0502020204030204" pitchFamily="34" charset="0"/>
                      </a:endParaRPr>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344620581"/>
              </p:ext>
            </p:extLst>
          </p:nvPr>
        </p:nvGraphicFramePr>
        <p:xfrm>
          <a:off x="299255" y="6156960"/>
          <a:ext cx="11567733" cy="701040"/>
        </p:xfrm>
        <a:graphic>
          <a:graphicData uri="http://schemas.openxmlformats.org/drawingml/2006/table">
            <a:tbl>
              <a:tblPr firstRow="1" bandRow="1">
                <a:tableStyleId>{5C22544A-7EE6-4342-B048-85BDC9FD1C3A}</a:tableStyleId>
              </a:tblPr>
              <a:tblGrid>
                <a:gridCol w="11567733"/>
              </a:tblGrid>
              <a:tr h="417757">
                <a:tc>
                  <a:txBody>
                    <a:bodyPr/>
                    <a:lstStyle/>
                    <a:p>
                      <a:r>
                        <a:rPr lang="en-US" sz="2000" dirty="0" smtClean="0">
                          <a:solidFill>
                            <a:srgbClr val="FFFF00"/>
                          </a:solidFill>
                          <a:latin typeface="Calibri" panose="020F0502020204030204" pitchFamily="34" charset="0"/>
                          <a:cs typeface="Calibri" panose="020F0502020204030204" pitchFamily="34" charset="0"/>
                        </a:rPr>
                        <a:t>when predicted value is </a:t>
                      </a:r>
                      <a:r>
                        <a:rPr lang="en-US" sz="2000" dirty="0" err="1" smtClean="0">
                          <a:solidFill>
                            <a:srgbClr val="FFFF00"/>
                          </a:solidFill>
                          <a:latin typeface="Calibri" panose="020F0502020204030204" pitchFamily="34" charset="0"/>
                          <a:cs typeface="Calibri" panose="020F0502020204030204" pitchFamily="34" charset="0"/>
                        </a:rPr>
                        <a:t>geater</a:t>
                      </a:r>
                      <a:r>
                        <a:rPr lang="en-US" sz="2000" dirty="0" smtClean="0">
                          <a:solidFill>
                            <a:srgbClr val="FFFF00"/>
                          </a:solidFill>
                          <a:latin typeface="Calibri" panose="020F0502020204030204" pitchFamily="34" charset="0"/>
                          <a:cs typeface="Calibri" panose="020F0502020204030204" pitchFamily="34" charset="0"/>
                        </a:rPr>
                        <a:t> or </a:t>
                      </a:r>
                      <a:r>
                        <a:rPr lang="en-US" sz="2000" dirty="0" err="1" smtClean="0">
                          <a:solidFill>
                            <a:srgbClr val="FFFF00"/>
                          </a:solidFill>
                          <a:latin typeface="Calibri" panose="020F0502020204030204" pitchFamily="34" charset="0"/>
                          <a:cs typeface="Calibri" panose="020F0502020204030204" pitchFamily="34" charset="0"/>
                        </a:rPr>
                        <a:t>euals</a:t>
                      </a:r>
                      <a:r>
                        <a:rPr lang="en-US" sz="2000" dirty="0" smtClean="0">
                          <a:solidFill>
                            <a:srgbClr val="FFFF00"/>
                          </a:solidFill>
                          <a:latin typeface="Calibri" panose="020F0502020204030204" pitchFamily="34" charset="0"/>
                          <a:cs typeface="Calibri" panose="020F0502020204030204" pitchFamily="34" charset="0"/>
                        </a:rPr>
                        <a:t> to 1,it is depression induced and if the probability of the predicted values is less than 1, the chest pain type is </a:t>
                      </a:r>
                      <a:r>
                        <a:rPr lang="en-US" sz="2000" dirty="0" err="1" smtClean="0">
                          <a:solidFill>
                            <a:srgbClr val="FFFF00"/>
                          </a:solidFill>
                          <a:latin typeface="Calibri" panose="020F0502020204030204" pitchFamily="34" charset="0"/>
                          <a:cs typeface="Calibri" panose="020F0502020204030204" pitchFamily="34" charset="0"/>
                        </a:rPr>
                        <a:t>asympomatic</a:t>
                      </a:r>
                      <a:r>
                        <a:rPr lang="en-US" sz="2000" baseline="0" dirty="0" smtClean="0">
                          <a:solidFill>
                            <a:srgbClr val="FFFF00"/>
                          </a:solidFill>
                          <a:latin typeface="Calibri" panose="020F0502020204030204" pitchFamily="34" charset="0"/>
                          <a:cs typeface="Calibri" panose="020F0502020204030204" pitchFamily="34" charset="0"/>
                        </a:rPr>
                        <a:t> and so on.</a:t>
                      </a:r>
                      <a:endParaRPr lang="en-US" sz="2000" dirty="0" smtClean="0">
                        <a:solidFill>
                          <a:srgbClr val="FFFF00"/>
                        </a:solidFill>
                        <a:latin typeface="Calibri" panose="020F0502020204030204" pitchFamily="34" charset="0"/>
                        <a:cs typeface="Calibri" panose="020F0502020204030204" pitchFamily="34" charset="0"/>
                      </a:endParaRPr>
                    </a:p>
                  </a:txBody>
                  <a:tcPr/>
                </a:tc>
              </a:tr>
            </a:tbl>
          </a:graphicData>
        </a:graphic>
      </p:graphicFrame>
      <p:pic>
        <p:nvPicPr>
          <p:cNvPr id="8" name="Picture 7"/>
          <p:cNvPicPr>
            <a:picLocks noChangeAspect="1"/>
          </p:cNvPicPr>
          <p:nvPr/>
        </p:nvPicPr>
        <p:blipFill>
          <a:blip r:embed="rId2"/>
          <a:stretch>
            <a:fillRect/>
          </a:stretch>
        </p:blipFill>
        <p:spPr>
          <a:xfrm>
            <a:off x="2012812" y="788758"/>
            <a:ext cx="8445419" cy="5215890"/>
          </a:xfrm>
          <a:prstGeom prst="rect">
            <a:avLst/>
          </a:prstGeom>
        </p:spPr>
      </p:pic>
    </p:spTree>
    <p:extLst>
      <p:ext uri="{BB962C8B-B14F-4D97-AF65-F5344CB8AC3E}">
        <p14:creationId xmlns:p14="http://schemas.microsoft.com/office/powerpoint/2010/main" val="82907116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252</TotalTime>
  <Words>986</Words>
  <Application>Microsoft Office PowerPoint</Application>
  <PresentationFormat>Widescreen</PresentationFormat>
  <Paragraphs>202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Wingdings</vt:lpstr>
      <vt:lpstr>Berlin</vt:lpstr>
      <vt:lpstr>According to Centers for Disease Control and Prevention-https://www.cdc.gov/heartdisease/facts.htm. ”In the united States, someone has a heart attack every 40 seconds. Every year, about 805,000 people in the United States have a heart attack. Of these 605,000 are a first heart attack”.</vt:lpstr>
      <vt:lpstr>Heart Diseases are diseases that affects the heart or blood vessels. The risk of certain heart diseases may be increased by smoking, high blood pressure, high cholesterol, unhealthy diet, lack of exercise, and obesity. There are many diseases associated with heart but very few are known to non-medical personal. Most heart diseases can lead to chest pain.   The diagnosis of heart disease is done on a combination of clinical signs and test results. The types of tests run will be chosen on the basis of what the physician thinks  In this analysis, the types of chest pain one can suffer from relating to the heart  diseases under survey are used as our target variable. </vt:lpstr>
      <vt:lpstr>A  Classification   Decision Tree Model   on   Heart Diseases Analysis </vt:lpstr>
      <vt:lpstr>Analytical Process</vt:lpstr>
      <vt:lpstr>Exploratory Data Analysis</vt:lpstr>
      <vt:lpstr>Classification Steps for The Decision Tree</vt:lpstr>
      <vt:lpstr>Classification Steps for The Decision Tree</vt:lpstr>
      <vt:lpstr>Classification Steps for The Decision Tree</vt:lpstr>
      <vt:lpstr>PowerPoint Presentation</vt:lpstr>
      <vt:lpstr>Classification Steps for The Decision Tree</vt:lpstr>
      <vt:lpstr>Result of the Confusion Matrix</vt:lpstr>
      <vt:lpstr>Classification Steps for The Decision Tree</vt:lpstr>
      <vt:lpstr>Classification Steps for The Decision Tree</vt:lpstr>
      <vt:lpstr>Classification Steps for The Decision Tree</vt:lpstr>
      <vt:lpstr>The only challenge I had was decided whether to prune it or not. The first decision  tree was interpretable to me but for the sake of non technical people, the easier it’s understandable, the better for everyone.</vt:lpstr>
      <vt:lpstr>PowerPoint Presentation</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According to ….” In the united States, someone has a heart attack every 40 seconds. Every year, about 805,000 people in the United States have a heart attac”Heart Diseases</dc:title>
  <dc:creator>Lilian Chidinma</dc:creator>
  <cp:lastModifiedBy>Lilian Chidinma</cp:lastModifiedBy>
  <cp:revision>28</cp:revision>
  <dcterms:created xsi:type="dcterms:W3CDTF">2022-12-13T21:53:29Z</dcterms:created>
  <dcterms:modified xsi:type="dcterms:W3CDTF">2022-12-14T13:35:07Z</dcterms:modified>
</cp:coreProperties>
</file>