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8" r:id="rId3"/>
    <p:sldId id="257" r:id="rId4"/>
    <p:sldId id="259" r:id="rId5"/>
    <p:sldId id="260" r:id="rId6"/>
    <p:sldId id="261" r:id="rId7"/>
    <p:sldId id="262" r:id="rId8"/>
    <p:sldId id="263" r:id="rId9"/>
    <p:sldId id="264" r:id="rId10"/>
    <p:sldId id="267"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07-Dec-22</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07-Dec-22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07-Dec-22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07-Dec-22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07-Dec-22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07-Dec-22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07-Dec-22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07-Dec-22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07-Dec-22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07-Dec-22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07-Dec-22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07-Dec-22</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iamsouravbanerjee/cause-of-deaths-around-the-world"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0674" y="425002"/>
            <a:ext cx="10265571" cy="2327385"/>
          </a:xfrm>
        </p:spPr>
        <p:txBody>
          <a:bodyPr>
            <a:normAutofit/>
          </a:bodyPr>
          <a:lstStyle/>
          <a:p>
            <a:pPr algn="l"/>
            <a:r>
              <a:rPr lang="en-US" sz="2400" cap="none" dirty="0" smtClean="0">
                <a:latin typeface="Calibri" panose="020F0502020204030204" pitchFamily="34" charset="0"/>
                <a:cs typeface="Calibri" panose="020F0502020204030204" pitchFamily="34" charset="0"/>
              </a:rPr>
              <a:t>Death is inevitable. Sometime it occurs unexpectedly, other times, it stares us in the face. While </a:t>
            </a:r>
            <a:r>
              <a:rPr lang="en-US" sz="2400" cap="none" dirty="0" smtClean="0">
                <a:latin typeface="Calibri" panose="020F0502020204030204" pitchFamily="34" charset="0"/>
                <a:cs typeface="Calibri" panose="020F0502020204030204" pitchFamily="34" charset="0"/>
              </a:rPr>
              <a:t>many factors can cause death if not well managed, </a:t>
            </a:r>
            <a:r>
              <a:rPr lang="en-US" sz="2400" cap="none" dirty="0">
                <a:latin typeface="Calibri" panose="020F0502020204030204" pitchFamily="34" charset="0"/>
                <a:cs typeface="Calibri" panose="020F0502020204030204" pitchFamily="34" charset="0"/>
              </a:rPr>
              <a:t>others are natural causes that one may have no or little control </a:t>
            </a:r>
            <a:r>
              <a:rPr lang="en-US" sz="2400" cap="none" dirty="0" smtClean="0">
                <a:latin typeface="Calibri" panose="020F0502020204030204" pitchFamily="34" charset="0"/>
                <a:cs typeface="Calibri" panose="020F0502020204030204" pitchFamily="34" charset="0"/>
              </a:rPr>
              <a:t>of.</a:t>
            </a:r>
            <a:br>
              <a:rPr lang="en-US" sz="2400" cap="none" dirty="0" smtClean="0">
                <a:latin typeface="Calibri" panose="020F0502020204030204" pitchFamily="34" charset="0"/>
                <a:cs typeface="Calibri" panose="020F0502020204030204" pitchFamily="34" charset="0"/>
              </a:rPr>
            </a:br>
            <a:r>
              <a:rPr lang="en-US" sz="2400" cap="none" dirty="0" smtClean="0">
                <a:latin typeface="Calibri" panose="020F0502020204030204" pitchFamily="34" charset="0"/>
                <a:cs typeface="Calibri" panose="020F0502020204030204" pitchFamily="34" charset="0"/>
              </a:rPr>
              <a:t/>
            </a:r>
            <a:br>
              <a:rPr lang="en-US" sz="2400" cap="none" dirty="0" smtClean="0">
                <a:latin typeface="Calibri" panose="020F0502020204030204" pitchFamily="34" charset="0"/>
                <a:cs typeface="Calibri" panose="020F0502020204030204" pitchFamily="34" charset="0"/>
              </a:rPr>
            </a:br>
            <a:r>
              <a:rPr lang="en-US" sz="2400" cap="none" dirty="0" smtClean="0">
                <a:latin typeface="Calibri" panose="020F0502020204030204" pitchFamily="34" charset="0"/>
                <a:cs typeface="Calibri" panose="020F0502020204030204" pitchFamily="34" charset="0"/>
              </a:rPr>
              <a:t>In this analysis, I looked at records of these causes of death in 204 countries , what causes the most death in a some countries and the likely reason the country suffer from it.</a:t>
            </a:r>
            <a:endParaRPr lang="en-US" sz="2400" cap="none"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709529" y="2962142"/>
            <a:ext cx="8767860" cy="3567448"/>
          </a:xfrm>
        </p:spPr>
        <p:txBody>
          <a:bodyPr>
            <a:normAutofit/>
          </a:bodyPr>
          <a:lstStyle/>
          <a:p>
            <a:r>
              <a:rPr lang="en-US" b="1" dirty="0" smtClean="0">
                <a:solidFill>
                  <a:srgbClr val="FF0000"/>
                </a:solidFill>
              </a:rPr>
              <a:t>Exploratory Data Analysis</a:t>
            </a:r>
          </a:p>
          <a:p>
            <a:endParaRPr lang="en-US" b="1" dirty="0" smtClean="0">
              <a:solidFill>
                <a:srgbClr val="FF0000"/>
              </a:solidFill>
            </a:endParaRPr>
          </a:p>
          <a:p>
            <a:r>
              <a:rPr lang="en-US" b="1" dirty="0" smtClean="0">
                <a:solidFill>
                  <a:srgbClr val="FF0000"/>
                </a:solidFill>
              </a:rPr>
              <a:t> On The </a:t>
            </a:r>
          </a:p>
          <a:p>
            <a:endParaRPr lang="en-US" b="1" dirty="0" smtClean="0">
              <a:solidFill>
                <a:srgbClr val="FF0000"/>
              </a:solidFill>
            </a:endParaRPr>
          </a:p>
          <a:p>
            <a:r>
              <a:rPr lang="en-US" b="1" dirty="0" smtClean="0">
                <a:solidFill>
                  <a:srgbClr val="FF0000"/>
                </a:solidFill>
              </a:rPr>
              <a:t>Cause of Deaths </a:t>
            </a:r>
          </a:p>
          <a:p>
            <a:r>
              <a:rPr lang="en-US" b="1" dirty="0" smtClean="0">
                <a:solidFill>
                  <a:srgbClr val="FF0000"/>
                </a:solidFill>
              </a:rPr>
              <a:t>in </a:t>
            </a:r>
          </a:p>
          <a:p>
            <a:r>
              <a:rPr lang="en-US" b="1" dirty="0" smtClean="0">
                <a:solidFill>
                  <a:srgbClr val="FF0000"/>
                </a:solidFill>
              </a:rPr>
              <a:t>Countries</a:t>
            </a:r>
            <a:endParaRPr lang="en-US" b="1" dirty="0">
              <a:solidFill>
                <a:srgbClr val="FF0000"/>
              </a:solidFill>
            </a:endParaRPr>
          </a:p>
        </p:txBody>
      </p:sp>
    </p:spTree>
    <p:extLst>
      <p:ext uri="{BB962C8B-B14F-4D97-AF65-F5344CB8AC3E}">
        <p14:creationId xmlns:p14="http://schemas.microsoft.com/office/powerpoint/2010/main" val="2551199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32731" y="296213"/>
            <a:ext cx="4363540" cy="425003"/>
          </a:xfrm>
        </p:spPr>
        <p:txBody>
          <a:bodyPr>
            <a:normAutofit/>
          </a:bodyPr>
          <a:lstStyle/>
          <a:p>
            <a:r>
              <a:rPr lang="en-US" sz="2000" dirty="0" smtClean="0"/>
              <a:t>Top Countries affected by HIV</a:t>
            </a:r>
            <a:endParaRPr lang="en-US" sz="2000" dirty="0"/>
          </a:p>
        </p:txBody>
      </p:sp>
      <p:sp>
        <p:nvSpPr>
          <p:cNvPr id="3" name="Subtitle 2"/>
          <p:cNvSpPr>
            <a:spLocks noGrp="1"/>
          </p:cNvSpPr>
          <p:nvPr>
            <p:ph type="subTitle" idx="1"/>
          </p:nvPr>
        </p:nvSpPr>
        <p:spPr>
          <a:xfrm>
            <a:off x="487250" y="734095"/>
            <a:ext cx="1933978" cy="5723823"/>
          </a:xfrm>
        </p:spPr>
        <p:txBody>
          <a:bodyPr>
            <a:normAutofit fontScale="85000" lnSpcReduction="20000"/>
          </a:bodyPr>
          <a:lstStyle/>
          <a:p>
            <a:pPr algn="l"/>
            <a:r>
              <a:rPr lang="en-US" dirty="0" smtClean="0">
                <a:solidFill>
                  <a:srgbClr val="FF0000"/>
                </a:solidFill>
              </a:rPr>
              <a:t>ON </a:t>
            </a:r>
            <a:r>
              <a:rPr lang="en-US" dirty="0">
                <a:solidFill>
                  <a:srgbClr val="FF0000"/>
                </a:solidFill>
              </a:rPr>
              <a:t>THE CHART </a:t>
            </a:r>
            <a:r>
              <a:rPr lang="en-US" dirty="0" smtClean="0">
                <a:solidFill>
                  <a:srgbClr val="FF0000"/>
                </a:solidFill>
              </a:rPr>
              <a:t>:</a:t>
            </a:r>
          </a:p>
          <a:p>
            <a:pPr algn="l"/>
            <a:r>
              <a:rPr lang="en-US" dirty="0" smtClean="0"/>
              <a:t>SOUTH AFRICA</a:t>
            </a:r>
          </a:p>
          <a:p>
            <a:pPr algn="l"/>
            <a:r>
              <a:rPr lang="en-US" dirty="0" smtClean="0"/>
              <a:t>KENYA</a:t>
            </a:r>
          </a:p>
          <a:p>
            <a:pPr algn="l"/>
            <a:r>
              <a:rPr lang="en-US" dirty="0" smtClean="0"/>
              <a:t> TANZANIA</a:t>
            </a:r>
          </a:p>
          <a:p>
            <a:pPr algn="l"/>
            <a:r>
              <a:rPr lang="en-US" dirty="0" smtClean="0"/>
              <a:t>UGANDA</a:t>
            </a:r>
          </a:p>
          <a:p>
            <a:pPr algn="l"/>
            <a:r>
              <a:rPr lang="en-US" dirty="0" smtClean="0"/>
              <a:t>ZIMBABWE</a:t>
            </a:r>
          </a:p>
          <a:p>
            <a:pPr algn="l"/>
            <a:r>
              <a:rPr lang="en-US" dirty="0" smtClean="0"/>
              <a:t>INDIA</a:t>
            </a:r>
          </a:p>
          <a:p>
            <a:pPr algn="l"/>
            <a:r>
              <a:rPr lang="en-US" dirty="0" smtClean="0"/>
              <a:t>NIGERIA</a:t>
            </a:r>
          </a:p>
          <a:p>
            <a:pPr algn="l"/>
            <a:r>
              <a:rPr lang="en-US" dirty="0" smtClean="0"/>
              <a:t> ETHOPIA</a:t>
            </a:r>
          </a:p>
          <a:p>
            <a:pPr algn="l"/>
            <a:r>
              <a:rPr lang="en-US" dirty="0" smtClean="0"/>
              <a:t> MALAWI</a:t>
            </a:r>
          </a:p>
          <a:p>
            <a:pPr algn="l"/>
            <a:r>
              <a:rPr lang="en-US" dirty="0" smtClean="0"/>
              <a:t>ZAMBIA</a:t>
            </a:r>
          </a:p>
          <a:p>
            <a:pPr algn="l"/>
            <a:r>
              <a:rPr lang="en-US" dirty="0" smtClean="0"/>
              <a:t>MOZAMBIUE </a:t>
            </a:r>
          </a:p>
          <a:p>
            <a:pPr algn="l"/>
            <a:r>
              <a:rPr lang="en-US" dirty="0" smtClean="0"/>
              <a:t>COTE DIVORIE</a:t>
            </a:r>
          </a:p>
          <a:p>
            <a:pPr algn="l"/>
            <a:r>
              <a:rPr lang="en-US" dirty="0" smtClean="0"/>
              <a:t>CAMERON</a:t>
            </a:r>
          </a:p>
          <a:p>
            <a:pPr algn="l"/>
            <a:r>
              <a:rPr lang="en-US" dirty="0" smtClean="0"/>
              <a:t>CONGO </a:t>
            </a:r>
          </a:p>
        </p:txBody>
      </p:sp>
      <p:pic>
        <p:nvPicPr>
          <p:cNvPr id="4" name="Picture 3"/>
          <p:cNvPicPr>
            <a:picLocks noChangeAspect="1"/>
          </p:cNvPicPr>
          <p:nvPr/>
        </p:nvPicPr>
        <p:blipFill>
          <a:blip r:embed="rId2"/>
          <a:stretch>
            <a:fillRect/>
          </a:stretch>
        </p:blipFill>
        <p:spPr>
          <a:xfrm>
            <a:off x="2897746" y="721216"/>
            <a:ext cx="5117206" cy="5723824"/>
          </a:xfrm>
          <a:prstGeom prst="rect">
            <a:avLst/>
          </a:prstGeom>
        </p:spPr>
      </p:pic>
    </p:spTree>
    <p:extLst>
      <p:ext uri="{BB962C8B-B14F-4D97-AF65-F5344CB8AC3E}">
        <p14:creationId xmlns:p14="http://schemas.microsoft.com/office/powerpoint/2010/main" val="906044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32730" y="296213"/>
            <a:ext cx="4041569" cy="425003"/>
          </a:xfrm>
        </p:spPr>
        <p:txBody>
          <a:bodyPr>
            <a:normAutofit/>
          </a:bodyPr>
          <a:lstStyle/>
          <a:p>
            <a:r>
              <a:rPr lang="en-US" sz="2000" dirty="0" smtClean="0"/>
              <a:t>Lowest and highest record</a:t>
            </a:r>
            <a:endParaRPr lang="en-US" sz="2000" dirty="0"/>
          </a:p>
        </p:txBody>
      </p:sp>
      <p:sp>
        <p:nvSpPr>
          <p:cNvPr id="3" name="Subtitle 2"/>
          <p:cNvSpPr>
            <a:spLocks noGrp="1"/>
          </p:cNvSpPr>
          <p:nvPr>
            <p:ph type="subTitle" idx="1"/>
          </p:nvPr>
        </p:nvSpPr>
        <p:spPr>
          <a:xfrm>
            <a:off x="412124" y="897974"/>
            <a:ext cx="11397803" cy="901491"/>
          </a:xfrm>
        </p:spPr>
        <p:txBody>
          <a:bodyPr>
            <a:normAutofit fontScale="92500"/>
          </a:bodyPr>
          <a:lstStyle/>
          <a:p>
            <a:pPr algn="l"/>
            <a:r>
              <a:rPr lang="en-US" b="1" dirty="0" smtClean="0">
                <a:solidFill>
                  <a:srgbClr val="FF0000"/>
                </a:solidFill>
              </a:rPr>
              <a:t>The 3 countries with the least </a:t>
            </a:r>
            <a:r>
              <a:rPr lang="en-US" b="1" dirty="0">
                <a:solidFill>
                  <a:srgbClr val="FF0000"/>
                </a:solidFill>
              </a:rPr>
              <a:t> </a:t>
            </a:r>
            <a:r>
              <a:rPr lang="en-US" b="1" dirty="0" smtClean="0">
                <a:solidFill>
                  <a:srgbClr val="FF0000"/>
                </a:solidFill>
              </a:rPr>
              <a:t>death records from all variables Tokelau,</a:t>
            </a:r>
            <a:r>
              <a:rPr lang="en-US" b="1" dirty="0">
                <a:solidFill>
                  <a:srgbClr val="FF0000"/>
                </a:solidFill>
              </a:rPr>
              <a:t> </a:t>
            </a:r>
            <a:r>
              <a:rPr lang="en-US" b="1" dirty="0" smtClean="0">
                <a:solidFill>
                  <a:srgbClr val="FF0000"/>
                </a:solidFill>
              </a:rPr>
              <a:t>Niue and Nauru. </a:t>
            </a:r>
            <a:endParaRPr lang="en-US" b="1" dirty="0">
              <a:solidFill>
                <a:srgbClr val="FF0000"/>
              </a:solidFill>
            </a:endParaRPr>
          </a:p>
          <a:p>
            <a:pPr algn="l"/>
            <a:r>
              <a:rPr lang="en-US" b="1" dirty="0" smtClean="0">
                <a:solidFill>
                  <a:srgbClr val="FF0000"/>
                </a:solidFill>
              </a:rPr>
              <a:t> </a:t>
            </a:r>
            <a:r>
              <a:rPr lang="en-US" b="1" dirty="0">
                <a:solidFill>
                  <a:srgbClr val="FF0000"/>
                </a:solidFill>
              </a:rPr>
              <a:t>The 3 countries with the </a:t>
            </a:r>
            <a:r>
              <a:rPr lang="en-US" b="1" dirty="0" smtClean="0">
                <a:solidFill>
                  <a:srgbClr val="FF0000"/>
                </a:solidFill>
              </a:rPr>
              <a:t>most  </a:t>
            </a:r>
            <a:r>
              <a:rPr lang="en-US" b="1" dirty="0">
                <a:solidFill>
                  <a:srgbClr val="FF0000"/>
                </a:solidFill>
              </a:rPr>
              <a:t>death records from all </a:t>
            </a:r>
            <a:r>
              <a:rPr lang="en-US" b="1" dirty="0" smtClean="0">
                <a:solidFill>
                  <a:srgbClr val="FF0000"/>
                </a:solidFill>
              </a:rPr>
              <a:t>variables </a:t>
            </a:r>
            <a:r>
              <a:rPr lang="en-US" b="1" dirty="0">
                <a:solidFill>
                  <a:srgbClr val="FF0000"/>
                </a:solidFill>
              </a:rPr>
              <a:t>China</a:t>
            </a:r>
            <a:r>
              <a:rPr lang="en-US" b="1" dirty="0" smtClean="0">
                <a:solidFill>
                  <a:srgbClr val="FF0000"/>
                </a:solidFill>
              </a:rPr>
              <a:t>, </a:t>
            </a:r>
            <a:r>
              <a:rPr lang="en-US" b="1" dirty="0">
                <a:solidFill>
                  <a:srgbClr val="FF0000"/>
                </a:solidFill>
              </a:rPr>
              <a:t>India</a:t>
            </a:r>
            <a:r>
              <a:rPr lang="en-US" b="1" dirty="0" smtClean="0">
                <a:solidFill>
                  <a:srgbClr val="FF0000"/>
                </a:solidFill>
              </a:rPr>
              <a:t> </a:t>
            </a:r>
            <a:r>
              <a:rPr lang="en-US" b="1" dirty="0">
                <a:solidFill>
                  <a:srgbClr val="FF0000"/>
                </a:solidFill>
              </a:rPr>
              <a:t>and </a:t>
            </a:r>
            <a:r>
              <a:rPr lang="en-US" b="1" dirty="0">
                <a:solidFill>
                  <a:srgbClr val="FF0000"/>
                </a:solidFill>
              </a:rPr>
              <a:t>United States</a:t>
            </a:r>
            <a:r>
              <a:rPr lang="en-US" b="1" dirty="0" smtClean="0">
                <a:solidFill>
                  <a:srgbClr val="FF0000"/>
                </a:solidFill>
              </a:rPr>
              <a:t>. </a:t>
            </a:r>
            <a:endParaRPr lang="en-US" b="1" dirty="0">
              <a:solidFill>
                <a:srgbClr val="FF0000"/>
              </a:solidFill>
            </a:endParaRPr>
          </a:p>
        </p:txBody>
      </p:sp>
      <p:sp>
        <p:nvSpPr>
          <p:cNvPr id="8" name="Title 1"/>
          <p:cNvSpPr txBox="1">
            <a:spLocks/>
          </p:cNvSpPr>
          <p:nvPr/>
        </p:nvSpPr>
        <p:spPr>
          <a:xfrm>
            <a:off x="412124" y="1885183"/>
            <a:ext cx="2176529" cy="407133"/>
          </a:xfrm>
          <a:prstGeom prst="rect">
            <a:avLst/>
          </a:prstGeom>
          <a:effectLst/>
        </p:spPr>
        <p:txBody>
          <a:bodyPr vert="horz" lIns="91440" tIns="45720" rIns="91440" bIns="45720" rtlCol="0" anchor="b">
            <a:normAutofit fontScale="90000" lnSpcReduction="200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chemeClr val="bg1"/>
                </a:solidFill>
                <a:latin typeface="Calibri" panose="020F0502020204030204" pitchFamily="34" charset="0"/>
                <a:cs typeface="Calibri" panose="020F0502020204030204" pitchFamily="34" charset="0"/>
              </a:rPr>
              <a:t>Challenges</a:t>
            </a:r>
            <a:endParaRPr lang="en-US" sz="2800" b="1" dirty="0">
              <a:solidFill>
                <a:schemeClr val="bg1"/>
              </a:solidFill>
              <a:latin typeface="Calibri" panose="020F0502020204030204" pitchFamily="34" charset="0"/>
              <a:cs typeface="Calibri" panose="020F0502020204030204" pitchFamily="34" charset="0"/>
            </a:endParaRPr>
          </a:p>
        </p:txBody>
      </p:sp>
      <p:sp>
        <p:nvSpPr>
          <p:cNvPr id="9" name="Title 1"/>
          <p:cNvSpPr txBox="1">
            <a:spLocks/>
          </p:cNvSpPr>
          <p:nvPr/>
        </p:nvSpPr>
        <p:spPr>
          <a:xfrm>
            <a:off x="412124" y="4396379"/>
            <a:ext cx="2176529" cy="501203"/>
          </a:xfrm>
          <a:prstGeom prst="rect">
            <a:avLst/>
          </a:prstGeom>
          <a:effectLst/>
        </p:spPr>
        <p:txBody>
          <a:bodyPr vert="horz" lIns="91440" tIns="45720" rIns="91440" bIns="45720" rtlCol="0" anchor="b">
            <a:normAutofit fontScale="97500" lnSpcReduction="100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chemeClr val="bg1"/>
                </a:solidFill>
                <a:latin typeface="Calibri" panose="020F0502020204030204" pitchFamily="34" charset="0"/>
                <a:cs typeface="Calibri" panose="020F0502020204030204" pitchFamily="34" charset="0"/>
              </a:rPr>
              <a:t>conclusion</a:t>
            </a:r>
            <a:endParaRPr lang="en-US" sz="2800" b="1" dirty="0">
              <a:solidFill>
                <a:schemeClr val="bg1"/>
              </a:solidFill>
              <a:latin typeface="Calibri" panose="020F0502020204030204" pitchFamily="34" charset="0"/>
              <a:cs typeface="Calibri" panose="020F0502020204030204" pitchFamily="34" charset="0"/>
            </a:endParaRPr>
          </a:p>
        </p:txBody>
      </p:sp>
      <p:sp>
        <p:nvSpPr>
          <p:cNvPr id="10" name="Title 1"/>
          <p:cNvSpPr txBox="1">
            <a:spLocks/>
          </p:cNvSpPr>
          <p:nvPr/>
        </p:nvSpPr>
        <p:spPr>
          <a:xfrm>
            <a:off x="9077459" y="3126020"/>
            <a:ext cx="2176529" cy="501203"/>
          </a:xfrm>
          <a:prstGeom prst="rect">
            <a:avLst/>
          </a:prstGeom>
          <a:effectLst/>
        </p:spPr>
        <p:txBody>
          <a:bodyPr vert="horz" lIns="91440" tIns="45720" rIns="91440" bIns="45720" rtlCol="0" anchor="b">
            <a:normAutofit fontScale="97500" lnSpcReduction="100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chemeClr val="bg1"/>
                </a:solidFill>
                <a:latin typeface="Calibri" panose="020F0502020204030204" pitchFamily="34" charset="0"/>
                <a:cs typeface="Calibri" panose="020F0502020204030204" pitchFamily="34" charset="0"/>
              </a:rPr>
              <a:t>suggestion</a:t>
            </a:r>
            <a:endParaRPr lang="en-US" sz="2800" b="1" dirty="0">
              <a:solidFill>
                <a:schemeClr val="bg1"/>
              </a:solidFill>
              <a:latin typeface="Calibri" panose="020F0502020204030204" pitchFamily="34" charset="0"/>
              <a:cs typeface="Calibri" panose="020F0502020204030204" pitchFamily="34" charset="0"/>
            </a:endParaRPr>
          </a:p>
        </p:txBody>
      </p:sp>
      <p:sp>
        <p:nvSpPr>
          <p:cNvPr id="11" name="Subtitle 2"/>
          <p:cNvSpPr txBox="1">
            <a:spLocks/>
          </p:cNvSpPr>
          <p:nvPr/>
        </p:nvSpPr>
        <p:spPr>
          <a:xfrm>
            <a:off x="192110" y="2317410"/>
            <a:ext cx="8703971" cy="979582"/>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2000" b="1" dirty="0" smtClean="0">
                <a:solidFill>
                  <a:schemeClr val="tx1"/>
                </a:solidFill>
                <a:latin typeface="Calibri" panose="020F0502020204030204" pitchFamily="34" charset="0"/>
                <a:cs typeface="Calibri" panose="020F0502020204030204" pitchFamily="34" charset="0"/>
              </a:rPr>
              <a:t>The </a:t>
            </a:r>
            <a:r>
              <a:rPr lang="en-US" sz="2000" b="1" dirty="0">
                <a:solidFill>
                  <a:schemeClr val="tx1"/>
                </a:solidFill>
                <a:latin typeface="Calibri" panose="020F0502020204030204" pitchFamily="34" charset="0"/>
                <a:cs typeface="Calibri" panose="020F0502020204030204" pitchFamily="34" charset="0"/>
              </a:rPr>
              <a:t>challenges encountered was the delay in the program execution due to the large sum of the dataset. For instance I would love to have the overview of the countries and the variables on a multiple bar plot but the large dataset made it impossible</a:t>
            </a:r>
          </a:p>
          <a:p>
            <a:endParaRPr lang="en-US" sz="2000" dirty="0">
              <a:solidFill>
                <a:schemeClr val="tx1"/>
              </a:solidFill>
              <a:latin typeface="Calibri" panose="020F0502020204030204" pitchFamily="34" charset="0"/>
              <a:cs typeface="Calibri" panose="020F0502020204030204" pitchFamily="34" charset="0"/>
            </a:endParaRPr>
          </a:p>
        </p:txBody>
      </p:sp>
      <p:sp>
        <p:nvSpPr>
          <p:cNvPr id="12" name="Subtitle 2"/>
          <p:cNvSpPr txBox="1">
            <a:spLocks/>
          </p:cNvSpPr>
          <p:nvPr/>
        </p:nvSpPr>
        <p:spPr>
          <a:xfrm>
            <a:off x="5125792" y="3996091"/>
            <a:ext cx="6810777" cy="901491"/>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1800" b="1" dirty="0" smtClean="0">
                <a:solidFill>
                  <a:schemeClr val="tx1"/>
                </a:solidFill>
                <a:latin typeface="Calibri" panose="020F0502020204030204" pitchFamily="34" charset="0"/>
                <a:cs typeface="Calibri" panose="020F0502020204030204" pitchFamily="34" charset="0"/>
              </a:rPr>
              <a:t>In recent years, there is a great reduction in the cause of death by HIV in the USA compared to </a:t>
            </a:r>
            <a:r>
              <a:rPr lang="en-US" sz="1800" b="1" dirty="0" smtClean="0">
                <a:solidFill>
                  <a:schemeClr val="tx1"/>
                </a:solidFill>
                <a:latin typeface="Calibri" panose="020F0502020204030204" pitchFamily="34" charset="0"/>
                <a:cs typeface="Calibri" panose="020F0502020204030204" pitchFamily="34" charset="0"/>
              </a:rPr>
              <a:t>Nigeria. I suggest the United States health ministry should be contacted by Nigerian government for an advice.</a:t>
            </a:r>
            <a:endParaRPr lang="en-US" sz="1800" b="1" dirty="0">
              <a:solidFill>
                <a:schemeClr val="tx1"/>
              </a:solidFill>
              <a:latin typeface="Calibri" panose="020F0502020204030204" pitchFamily="34" charset="0"/>
              <a:cs typeface="Calibri" panose="020F0502020204030204" pitchFamily="34" charset="0"/>
            </a:endParaRPr>
          </a:p>
        </p:txBody>
      </p:sp>
      <p:sp>
        <p:nvSpPr>
          <p:cNvPr id="13" name="Subtitle 2"/>
          <p:cNvSpPr txBox="1">
            <a:spLocks/>
          </p:cNvSpPr>
          <p:nvPr/>
        </p:nvSpPr>
        <p:spPr>
          <a:xfrm>
            <a:off x="412124" y="5074340"/>
            <a:ext cx="6864439" cy="922629"/>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1800" b="1" dirty="0" smtClean="0">
                <a:solidFill>
                  <a:schemeClr val="tx1"/>
                </a:solidFill>
                <a:latin typeface="Calibri" panose="020F0502020204030204" pitchFamily="34" charset="0"/>
                <a:cs typeface="Calibri" panose="020F0502020204030204" pitchFamily="34" charset="0"/>
              </a:rPr>
              <a:t>Governments of all countries should always look into statistics of other countries to know how they can improve on the health services, so that to reduce the high rate of death rise in their countries.</a:t>
            </a:r>
            <a:endParaRPr lang="en-US" sz="1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9171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2704562" y="2491594"/>
            <a:ext cx="6529589" cy="1449341"/>
          </a:xfrm>
        </p:spPr>
        <p:txBody>
          <a:bodyPr>
            <a:noAutofit/>
          </a:bodyPr>
          <a:lstStyle/>
          <a:p>
            <a:r>
              <a:rPr lang="en-US" sz="8800" b="1" dirty="0" smtClean="0"/>
              <a:t>THANK YOU</a:t>
            </a:r>
            <a:endParaRPr lang="en-US" sz="8800" b="1" dirty="0"/>
          </a:p>
        </p:txBody>
      </p:sp>
    </p:spTree>
    <p:extLst>
      <p:ext uri="{BB962C8B-B14F-4D97-AF65-F5344CB8AC3E}">
        <p14:creationId xmlns:p14="http://schemas.microsoft.com/office/powerpoint/2010/main" val="2612072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5732" y="6143222"/>
            <a:ext cx="2476105" cy="463639"/>
          </a:xfrm>
        </p:spPr>
        <p:txBody>
          <a:bodyPr>
            <a:normAutofit/>
          </a:bodyPr>
          <a:lstStyle/>
          <a:p>
            <a:r>
              <a:rPr lang="en-US" b="1" dirty="0" smtClean="0">
                <a:solidFill>
                  <a:schemeClr val="tx1"/>
                </a:solidFill>
              </a:rPr>
              <a:t>7</a:t>
            </a:r>
            <a:r>
              <a:rPr lang="en-US" b="1" baseline="30000" dirty="0" smtClean="0">
                <a:solidFill>
                  <a:schemeClr val="tx1"/>
                </a:solidFill>
              </a:rPr>
              <a:t>th</a:t>
            </a:r>
            <a:r>
              <a:rPr lang="en-US" b="1" dirty="0" smtClean="0">
                <a:solidFill>
                  <a:schemeClr val="tx1"/>
                </a:solidFill>
              </a:rPr>
              <a:t> December, 2022</a:t>
            </a:r>
            <a:endParaRPr lang="en-US" b="1"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290364398"/>
              </p:ext>
            </p:extLst>
          </p:nvPr>
        </p:nvGraphicFramePr>
        <p:xfrm>
          <a:off x="2019121" y="410573"/>
          <a:ext cx="8128000" cy="5577840"/>
        </p:xfrm>
        <a:graphic>
          <a:graphicData uri="http://schemas.openxmlformats.org/drawingml/2006/table">
            <a:tbl>
              <a:tblPr firstRow="1" bandRow="1">
                <a:tableStyleId>{5C22544A-7EE6-4342-B048-85BDC9FD1C3A}</a:tableStyleId>
              </a:tblPr>
              <a:tblGrid>
                <a:gridCol w="8128000"/>
              </a:tblGrid>
              <a:tr h="5269010">
                <a:tc>
                  <a:txBody>
                    <a:bodyPr/>
                    <a:lstStyle/>
                    <a:p>
                      <a:pPr algn="ctr"/>
                      <a:r>
                        <a:rPr lang="en-US" sz="2400" cap="none" dirty="0" smtClean="0">
                          <a:latin typeface="Calibri" panose="020F0502020204030204" pitchFamily="34" charset="0"/>
                          <a:cs typeface="Calibri" panose="020F0502020204030204" pitchFamily="34" charset="0"/>
                        </a:rPr>
                        <a:t>A </a:t>
                      </a:r>
                      <a:br>
                        <a:rPr lang="en-US" sz="2400" cap="none" dirty="0" smtClean="0">
                          <a:latin typeface="Calibri" panose="020F0502020204030204" pitchFamily="34" charset="0"/>
                          <a:cs typeface="Calibri" panose="020F0502020204030204" pitchFamily="34" charset="0"/>
                        </a:rPr>
                      </a:br>
                      <a:r>
                        <a:rPr lang="en-US" sz="2400" cap="none" dirty="0" smtClean="0">
                          <a:latin typeface="Calibri" panose="020F0502020204030204" pitchFamily="34" charset="0"/>
                          <a:cs typeface="Calibri" panose="020F0502020204030204" pitchFamily="34" charset="0"/>
                        </a:rPr>
                        <a:t/>
                      </a:r>
                      <a:br>
                        <a:rPr lang="en-US" sz="2400" cap="none" dirty="0" smtClean="0">
                          <a:latin typeface="Calibri" panose="020F0502020204030204" pitchFamily="34" charset="0"/>
                          <a:cs typeface="Calibri" panose="020F0502020204030204" pitchFamily="34" charset="0"/>
                        </a:rPr>
                      </a:br>
                      <a:r>
                        <a:rPr lang="en-US" sz="2400" cap="none" dirty="0" smtClean="0">
                          <a:latin typeface="Calibri" panose="020F0502020204030204" pitchFamily="34" charset="0"/>
                          <a:cs typeface="Calibri" panose="020F0502020204030204" pitchFamily="34" charset="0"/>
                        </a:rPr>
                        <a:t>Detailed</a:t>
                      </a:r>
                      <a:br>
                        <a:rPr lang="en-US" sz="2400" cap="none" dirty="0" smtClean="0">
                          <a:latin typeface="Calibri" panose="020F0502020204030204" pitchFamily="34" charset="0"/>
                          <a:cs typeface="Calibri" panose="020F0502020204030204" pitchFamily="34" charset="0"/>
                        </a:rPr>
                      </a:br>
                      <a:r>
                        <a:rPr lang="en-US" sz="2400" cap="none" dirty="0" smtClean="0">
                          <a:latin typeface="Calibri" panose="020F0502020204030204" pitchFamily="34" charset="0"/>
                          <a:cs typeface="Calibri" panose="020F0502020204030204" pitchFamily="34" charset="0"/>
                        </a:rPr>
                        <a:t/>
                      </a:r>
                      <a:br>
                        <a:rPr lang="en-US" sz="2400" cap="none" dirty="0" smtClean="0">
                          <a:latin typeface="Calibri" panose="020F0502020204030204" pitchFamily="34" charset="0"/>
                          <a:cs typeface="Calibri" panose="020F0502020204030204" pitchFamily="34" charset="0"/>
                        </a:rPr>
                      </a:br>
                      <a:r>
                        <a:rPr lang="en-US" sz="2400" cap="none" dirty="0" smtClean="0">
                          <a:latin typeface="Calibri" panose="020F0502020204030204" pitchFamily="34" charset="0"/>
                          <a:cs typeface="Calibri" panose="020F0502020204030204" pitchFamily="34" charset="0"/>
                        </a:rPr>
                        <a:t> Exploratory Data Analysis</a:t>
                      </a:r>
                      <a:br>
                        <a:rPr lang="en-US" sz="2400" cap="none" dirty="0" smtClean="0">
                          <a:latin typeface="Calibri" panose="020F0502020204030204" pitchFamily="34" charset="0"/>
                          <a:cs typeface="Calibri" panose="020F0502020204030204" pitchFamily="34" charset="0"/>
                        </a:rPr>
                      </a:br>
                      <a:r>
                        <a:rPr lang="en-US" sz="2400" cap="none" dirty="0" smtClean="0">
                          <a:latin typeface="Calibri" panose="020F0502020204030204" pitchFamily="34" charset="0"/>
                          <a:cs typeface="Calibri" panose="020F0502020204030204" pitchFamily="34" charset="0"/>
                        </a:rPr>
                        <a:t/>
                      </a:r>
                      <a:br>
                        <a:rPr lang="en-US" sz="2400" cap="none" dirty="0" smtClean="0">
                          <a:latin typeface="Calibri" panose="020F0502020204030204" pitchFamily="34" charset="0"/>
                          <a:cs typeface="Calibri" panose="020F0502020204030204" pitchFamily="34" charset="0"/>
                        </a:rPr>
                      </a:br>
                      <a:r>
                        <a:rPr lang="en-US" sz="2400" cap="none" dirty="0" smtClean="0">
                          <a:latin typeface="Calibri" panose="020F0502020204030204" pitchFamily="34" charset="0"/>
                          <a:cs typeface="Calibri" panose="020F0502020204030204" pitchFamily="34" charset="0"/>
                        </a:rPr>
                        <a:t> On</a:t>
                      </a:r>
                      <a:br>
                        <a:rPr lang="en-US" sz="2400" cap="none" dirty="0" smtClean="0">
                          <a:latin typeface="Calibri" panose="020F0502020204030204" pitchFamily="34" charset="0"/>
                          <a:cs typeface="Calibri" panose="020F0502020204030204" pitchFamily="34" charset="0"/>
                        </a:rPr>
                      </a:br>
                      <a:r>
                        <a:rPr lang="en-US" sz="2400" cap="none" dirty="0" smtClean="0">
                          <a:latin typeface="Calibri" panose="020F0502020204030204" pitchFamily="34" charset="0"/>
                          <a:cs typeface="Calibri" panose="020F0502020204030204" pitchFamily="34" charset="0"/>
                        </a:rPr>
                        <a:t/>
                      </a:r>
                      <a:br>
                        <a:rPr lang="en-US" sz="2400" cap="none" dirty="0" smtClean="0">
                          <a:latin typeface="Calibri" panose="020F0502020204030204" pitchFamily="34" charset="0"/>
                          <a:cs typeface="Calibri" panose="020F0502020204030204" pitchFamily="34" charset="0"/>
                        </a:rPr>
                      </a:br>
                      <a:r>
                        <a:rPr lang="en-US" sz="2400" cap="none" dirty="0" smtClean="0">
                          <a:latin typeface="Calibri" panose="020F0502020204030204" pitchFamily="34" charset="0"/>
                          <a:cs typeface="Calibri" panose="020F0502020204030204" pitchFamily="34" charset="0"/>
                        </a:rPr>
                        <a:t> Death Causes</a:t>
                      </a:r>
                      <a:br>
                        <a:rPr lang="en-US" sz="2400" cap="none" dirty="0" smtClean="0">
                          <a:latin typeface="Calibri" panose="020F0502020204030204" pitchFamily="34" charset="0"/>
                          <a:cs typeface="Calibri" panose="020F0502020204030204" pitchFamily="34" charset="0"/>
                        </a:rPr>
                      </a:br>
                      <a:r>
                        <a:rPr lang="en-US" sz="2400" cap="none" dirty="0" smtClean="0">
                          <a:latin typeface="Calibri" panose="020F0502020204030204" pitchFamily="34" charset="0"/>
                          <a:cs typeface="Calibri" panose="020F0502020204030204" pitchFamily="34" charset="0"/>
                        </a:rPr>
                        <a:t/>
                      </a:r>
                      <a:br>
                        <a:rPr lang="en-US" sz="2400" cap="none" dirty="0" smtClean="0">
                          <a:latin typeface="Calibri" panose="020F0502020204030204" pitchFamily="34" charset="0"/>
                          <a:cs typeface="Calibri" panose="020F0502020204030204" pitchFamily="34" charset="0"/>
                        </a:rPr>
                      </a:br>
                      <a:r>
                        <a:rPr lang="en-US" sz="2400" cap="none" dirty="0" smtClean="0">
                          <a:latin typeface="Calibri" panose="020F0502020204030204" pitchFamily="34" charset="0"/>
                          <a:cs typeface="Calibri" panose="020F0502020204030204" pitchFamily="34" charset="0"/>
                        </a:rPr>
                        <a:t>Presented </a:t>
                      </a:r>
                      <a:br>
                        <a:rPr lang="en-US" sz="2400" cap="none" dirty="0" smtClean="0">
                          <a:latin typeface="Calibri" panose="020F0502020204030204" pitchFamily="34" charset="0"/>
                          <a:cs typeface="Calibri" panose="020F0502020204030204" pitchFamily="34" charset="0"/>
                        </a:rPr>
                      </a:br>
                      <a:r>
                        <a:rPr lang="en-US" sz="2400" cap="none" dirty="0" smtClean="0">
                          <a:latin typeface="Calibri" panose="020F0502020204030204" pitchFamily="34" charset="0"/>
                          <a:cs typeface="Calibri" panose="020F0502020204030204" pitchFamily="34" charset="0"/>
                        </a:rPr>
                        <a:t/>
                      </a:r>
                      <a:br>
                        <a:rPr lang="en-US" sz="2400" cap="none" dirty="0" smtClean="0">
                          <a:latin typeface="Calibri" panose="020F0502020204030204" pitchFamily="34" charset="0"/>
                          <a:cs typeface="Calibri" panose="020F0502020204030204" pitchFamily="34" charset="0"/>
                        </a:rPr>
                      </a:br>
                      <a:r>
                        <a:rPr lang="en-US" sz="2400" cap="none" dirty="0" smtClean="0">
                          <a:latin typeface="Calibri" panose="020F0502020204030204" pitchFamily="34" charset="0"/>
                          <a:cs typeface="Calibri" panose="020F0502020204030204" pitchFamily="34" charset="0"/>
                        </a:rPr>
                        <a:t>By </a:t>
                      </a:r>
                      <a:br>
                        <a:rPr lang="en-US" sz="2400" cap="none" dirty="0" smtClean="0">
                          <a:latin typeface="Calibri" panose="020F0502020204030204" pitchFamily="34" charset="0"/>
                          <a:cs typeface="Calibri" panose="020F0502020204030204" pitchFamily="34" charset="0"/>
                        </a:rPr>
                      </a:br>
                      <a:r>
                        <a:rPr lang="en-US" sz="2400" cap="none" dirty="0" smtClean="0">
                          <a:latin typeface="Calibri" panose="020F0502020204030204" pitchFamily="34" charset="0"/>
                          <a:cs typeface="Calibri" panose="020F0502020204030204" pitchFamily="34" charset="0"/>
                        </a:rPr>
                        <a:t/>
                      </a:r>
                      <a:br>
                        <a:rPr lang="en-US" sz="2400" cap="none" dirty="0" smtClean="0">
                          <a:latin typeface="Calibri" panose="020F0502020204030204" pitchFamily="34" charset="0"/>
                          <a:cs typeface="Calibri" panose="020F0502020204030204" pitchFamily="34" charset="0"/>
                        </a:rPr>
                      </a:br>
                      <a:r>
                        <a:rPr lang="en-US" sz="2400" cap="none" dirty="0" smtClean="0">
                          <a:latin typeface="Calibri" panose="020F0502020204030204" pitchFamily="34" charset="0"/>
                          <a:cs typeface="Calibri" panose="020F0502020204030204" pitchFamily="34" charset="0"/>
                        </a:rPr>
                        <a:t>Lilian Chidinma </a:t>
                      </a:r>
                      <a:r>
                        <a:rPr lang="en-US" sz="2400" cap="none" dirty="0" err="1" smtClean="0">
                          <a:latin typeface="Calibri" panose="020F0502020204030204" pitchFamily="34" charset="0"/>
                          <a:cs typeface="Calibri" panose="020F0502020204030204" pitchFamily="34" charset="0"/>
                        </a:rPr>
                        <a:t>Nwafor</a:t>
                      </a:r>
                      <a:r>
                        <a:rPr lang="en-US" sz="2400" cap="none" dirty="0" smtClean="0">
                          <a:latin typeface="Calibri" panose="020F0502020204030204" pitchFamily="34" charset="0"/>
                          <a:cs typeface="Calibri" panose="020F0502020204030204" pitchFamily="34" charset="0"/>
                        </a:rPr>
                        <a:t> </a:t>
                      </a:r>
                      <a:endParaRPr lang="en-US" sz="2400" dirty="0"/>
                    </a:p>
                  </a:txBody>
                  <a:tcPr/>
                </a:tc>
              </a:tr>
            </a:tbl>
          </a:graphicData>
        </a:graphic>
      </p:graphicFrame>
    </p:spTree>
    <p:extLst>
      <p:ext uri="{BB962C8B-B14F-4D97-AF65-F5344CB8AC3E}">
        <p14:creationId xmlns:p14="http://schemas.microsoft.com/office/powerpoint/2010/main" val="3899478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81969" y="283335"/>
            <a:ext cx="3230200" cy="425002"/>
          </a:xfrm>
        </p:spPr>
        <p:txBody>
          <a:bodyPr>
            <a:normAutofit/>
          </a:bodyPr>
          <a:lstStyle/>
          <a:p>
            <a:r>
              <a:rPr lang="en-US" sz="2400" dirty="0" smtClean="0">
                <a:solidFill>
                  <a:schemeClr val="tx1"/>
                </a:solidFill>
                <a:latin typeface="Calibri" panose="020F0502020204030204" pitchFamily="34" charset="0"/>
                <a:cs typeface="Calibri" panose="020F0502020204030204" pitchFamily="34" charset="0"/>
              </a:rPr>
              <a:t>Analytics Process</a:t>
            </a:r>
            <a:endParaRPr lang="en-US" sz="2400" dirty="0">
              <a:solidFill>
                <a:schemeClr val="tx1"/>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489396" y="1043189"/>
            <a:ext cx="10831133" cy="5190185"/>
          </a:xfrm>
        </p:spPr>
        <p:txBody>
          <a:bodyPr>
            <a:normAutofit fontScale="55000" lnSpcReduction="20000"/>
          </a:bodyPr>
          <a:lstStyle/>
          <a:p>
            <a:pPr lvl="0" algn="l">
              <a:lnSpc>
                <a:spcPct val="120000"/>
              </a:lnSpc>
              <a:spcBef>
                <a:spcPts val="0"/>
              </a:spcBef>
              <a:buSzPts val="2000"/>
            </a:pPr>
            <a:r>
              <a:rPr lang="en-US" sz="6500" b="1" dirty="0">
                <a:solidFill>
                  <a:schemeClr val="tx1"/>
                </a:solidFill>
                <a:latin typeface="Calibri" panose="020F0502020204030204" pitchFamily="34" charset="0"/>
                <a:cs typeface="Calibri" panose="020F0502020204030204" pitchFamily="34" charset="0"/>
              </a:rPr>
              <a:t>Data Collection: </a:t>
            </a:r>
          </a:p>
          <a:p>
            <a:pPr algn="l">
              <a:lnSpc>
                <a:spcPct val="120000"/>
              </a:lnSpc>
              <a:spcBef>
                <a:spcPts val="0"/>
              </a:spcBef>
              <a:buSzPts val="2000"/>
            </a:pPr>
            <a:r>
              <a:rPr lang="en-US" sz="2900" dirty="0">
                <a:solidFill>
                  <a:schemeClr val="bg1"/>
                </a:solidFill>
                <a:latin typeface="Calibri" panose="020F0502020204030204" pitchFamily="34" charset="0"/>
                <a:cs typeface="Calibri" panose="020F0502020204030204" pitchFamily="34" charset="0"/>
              </a:rPr>
              <a:t>The data was collected from </a:t>
            </a:r>
            <a:r>
              <a:rPr lang="en-US" sz="2900" dirty="0" err="1" smtClean="0">
                <a:solidFill>
                  <a:schemeClr val="bg1"/>
                </a:solidFill>
                <a:latin typeface="Calibri" panose="020F0502020204030204" pitchFamily="34" charset="0"/>
                <a:cs typeface="Calibri" panose="020F0502020204030204" pitchFamily="34" charset="0"/>
              </a:rPr>
              <a:t>kaggle</a:t>
            </a:r>
            <a:r>
              <a:rPr lang="en-US" sz="2900" dirty="0" smtClean="0">
                <a:solidFill>
                  <a:schemeClr val="bg1"/>
                </a:solidFill>
                <a:latin typeface="Calibri" panose="020F0502020204030204" pitchFamily="34" charset="0"/>
                <a:cs typeface="Calibri" panose="020F0502020204030204" pitchFamily="34" charset="0"/>
              </a:rPr>
              <a:t>: </a:t>
            </a:r>
            <a:r>
              <a:rPr lang="en-US" sz="2900" u="sng" dirty="0">
                <a:solidFill>
                  <a:schemeClr val="tx1"/>
                </a:solidFill>
                <a:latin typeface="Calibri" panose="020F0502020204030204" pitchFamily="34" charset="0"/>
                <a:cs typeface="Calibri" panose="020F0502020204030204" pitchFamily="34" charset="0"/>
                <a:hlinkClick r:id="rId2"/>
              </a:rPr>
              <a:t>https://</a:t>
            </a:r>
            <a:r>
              <a:rPr lang="en-US" sz="2900" u="sng" dirty="0" smtClean="0">
                <a:solidFill>
                  <a:schemeClr val="tx1"/>
                </a:solidFill>
                <a:latin typeface="Calibri" panose="020F0502020204030204" pitchFamily="34" charset="0"/>
                <a:cs typeface="Calibri" panose="020F0502020204030204" pitchFamily="34" charset="0"/>
                <a:hlinkClick r:id="rId2"/>
              </a:rPr>
              <a:t>www.kaggle.com/datasets/iamsouravbanerjee/cause-of-deaths-around-the-world</a:t>
            </a:r>
            <a:endParaRPr lang="en-US" sz="2900" u="sng" dirty="0" smtClean="0">
              <a:solidFill>
                <a:schemeClr val="tx1"/>
              </a:solidFill>
              <a:latin typeface="Calibri" panose="020F0502020204030204" pitchFamily="34" charset="0"/>
              <a:cs typeface="Calibri" panose="020F0502020204030204" pitchFamily="34" charset="0"/>
            </a:endParaRPr>
          </a:p>
          <a:p>
            <a:pPr algn="l">
              <a:lnSpc>
                <a:spcPct val="120000"/>
              </a:lnSpc>
              <a:spcBef>
                <a:spcPts val="0"/>
              </a:spcBef>
              <a:buSzPts val="2000"/>
            </a:pPr>
            <a:endParaRPr lang="en-US" sz="2900" dirty="0">
              <a:solidFill>
                <a:schemeClr val="tx1"/>
              </a:solidFill>
              <a:latin typeface="Calibri" panose="020F0502020204030204" pitchFamily="34" charset="0"/>
              <a:cs typeface="Calibri" panose="020F0502020204030204" pitchFamily="34" charset="0"/>
            </a:endParaRPr>
          </a:p>
          <a:p>
            <a:pPr lvl="0" algn="l">
              <a:lnSpc>
                <a:spcPct val="120000"/>
              </a:lnSpc>
              <a:spcBef>
                <a:spcPts val="0"/>
              </a:spcBef>
              <a:buSzPts val="2000"/>
            </a:pPr>
            <a:endParaRPr lang="en-US" sz="2900" u="sng" dirty="0">
              <a:solidFill>
                <a:schemeClr val="bg1"/>
              </a:solidFill>
              <a:latin typeface="Calibri" panose="020F0502020204030204" pitchFamily="34" charset="0"/>
              <a:cs typeface="Calibri" panose="020F0502020204030204" pitchFamily="34" charset="0"/>
            </a:endParaRPr>
          </a:p>
          <a:p>
            <a:pPr lvl="0" algn="l">
              <a:lnSpc>
                <a:spcPct val="120000"/>
              </a:lnSpc>
              <a:spcBef>
                <a:spcPts val="0"/>
              </a:spcBef>
              <a:buSzPts val="2000"/>
            </a:pPr>
            <a:r>
              <a:rPr lang="en-US" sz="6500" b="1" dirty="0">
                <a:solidFill>
                  <a:schemeClr val="tx1"/>
                </a:solidFill>
                <a:latin typeface="Calibri" panose="020F0502020204030204" pitchFamily="34" charset="0"/>
                <a:cs typeface="Calibri" panose="020F0502020204030204" pitchFamily="34" charset="0"/>
              </a:rPr>
              <a:t>Tools Used</a:t>
            </a:r>
            <a:r>
              <a:rPr lang="en-US" sz="6500" b="1" dirty="0" smtClean="0">
                <a:solidFill>
                  <a:schemeClr val="tx1"/>
                </a:solidFill>
                <a:latin typeface="Calibri" panose="020F0502020204030204" pitchFamily="34" charset="0"/>
                <a:cs typeface="Calibri" panose="020F0502020204030204" pitchFamily="34" charset="0"/>
              </a:rPr>
              <a:t>:</a:t>
            </a:r>
            <a:r>
              <a:rPr lang="en-US" sz="6500" b="1" dirty="0" smtClean="0">
                <a:solidFill>
                  <a:schemeClr val="bg1"/>
                </a:solidFill>
                <a:latin typeface="Calibri" panose="020F0502020204030204" pitchFamily="34" charset="0"/>
                <a:cs typeface="Calibri" panose="020F0502020204030204" pitchFamily="34" charset="0"/>
              </a:rPr>
              <a:t/>
            </a:r>
            <a:br>
              <a:rPr lang="en-US" sz="6500" b="1" dirty="0" smtClean="0">
                <a:solidFill>
                  <a:schemeClr val="bg1"/>
                </a:solidFill>
                <a:latin typeface="Calibri" panose="020F0502020204030204" pitchFamily="34" charset="0"/>
                <a:cs typeface="Calibri" panose="020F0502020204030204" pitchFamily="34" charset="0"/>
              </a:rPr>
            </a:br>
            <a:r>
              <a:rPr lang="en-US" sz="2900" dirty="0" smtClean="0">
                <a:solidFill>
                  <a:schemeClr val="bg1"/>
                </a:solidFill>
                <a:latin typeface="Calibri" panose="020F0502020204030204" pitchFamily="34" charset="0"/>
                <a:cs typeface="Calibri" panose="020F0502020204030204" pitchFamily="34" charset="0"/>
              </a:rPr>
              <a:t>python Jupiter Notebook </a:t>
            </a:r>
            <a:r>
              <a:rPr lang="en-US" sz="2900" dirty="0">
                <a:solidFill>
                  <a:schemeClr val="bg1"/>
                </a:solidFill>
                <a:latin typeface="Calibri" panose="020F0502020204030204" pitchFamily="34" charset="0"/>
                <a:cs typeface="Calibri" panose="020F0502020204030204" pitchFamily="34" charset="0"/>
              </a:rPr>
              <a:t>with </a:t>
            </a:r>
            <a:r>
              <a:rPr lang="en-US" sz="2900" dirty="0" err="1" smtClean="0">
                <a:solidFill>
                  <a:schemeClr val="bg1"/>
                </a:solidFill>
                <a:latin typeface="Calibri" panose="020F0502020204030204" pitchFamily="34" charset="0"/>
                <a:cs typeface="Calibri" panose="020F0502020204030204" pitchFamily="34" charset="0"/>
              </a:rPr>
              <a:t>Matplotlib</a:t>
            </a:r>
            <a:r>
              <a:rPr lang="en-US" sz="2900" dirty="0" smtClean="0">
                <a:solidFill>
                  <a:schemeClr val="bg1"/>
                </a:solidFill>
                <a:latin typeface="Calibri" panose="020F0502020204030204" pitchFamily="34" charset="0"/>
                <a:cs typeface="Calibri" panose="020F0502020204030204" pitchFamily="34" charset="0"/>
              </a:rPr>
              <a:t>, </a:t>
            </a:r>
            <a:r>
              <a:rPr lang="en-US" sz="2900" dirty="0" err="1" smtClean="0">
                <a:solidFill>
                  <a:schemeClr val="bg1"/>
                </a:solidFill>
                <a:latin typeface="Calibri" panose="020F0502020204030204" pitchFamily="34" charset="0"/>
                <a:cs typeface="Calibri" panose="020F0502020204030204" pitchFamily="34" charset="0"/>
              </a:rPr>
              <a:t>Seaborn</a:t>
            </a:r>
            <a:r>
              <a:rPr lang="en-US" sz="2900" dirty="0" smtClean="0">
                <a:solidFill>
                  <a:schemeClr val="bg1"/>
                </a:solidFill>
                <a:latin typeface="Calibri" panose="020F0502020204030204" pitchFamily="34" charset="0"/>
                <a:cs typeface="Calibri" panose="020F0502020204030204" pitchFamily="34" charset="0"/>
              </a:rPr>
              <a:t> </a:t>
            </a:r>
            <a:r>
              <a:rPr lang="en-US" sz="2900" dirty="0">
                <a:solidFill>
                  <a:schemeClr val="bg1"/>
                </a:solidFill>
                <a:latin typeface="Calibri" panose="020F0502020204030204" pitchFamily="34" charset="0"/>
                <a:cs typeface="Calibri" panose="020F0502020204030204" pitchFamily="34" charset="0"/>
              </a:rPr>
              <a:t>and </a:t>
            </a:r>
            <a:r>
              <a:rPr lang="en-US" sz="2900" dirty="0" smtClean="0">
                <a:solidFill>
                  <a:schemeClr val="bg1"/>
                </a:solidFill>
                <a:latin typeface="Calibri" panose="020F0502020204030204" pitchFamily="34" charset="0"/>
                <a:cs typeface="Calibri" panose="020F0502020204030204" pitchFamily="34" charset="0"/>
              </a:rPr>
              <a:t>pandas </a:t>
            </a:r>
            <a:r>
              <a:rPr lang="en-US" sz="2900" dirty="0">
                <a:solidFill>
                  <a:schemeClr val="bg1"/>
                </a:solidFill>
                <a:latin typeface="Calibri" panose="020F0502020204030204" pitchFamily="34" charset="0"/>
                <a:cs typeface="Calibri" panose="020F0502020204030204" pitchFamily="34" charset="0"/>
              </a:rPr>
              <a:t>libraries</a:t>
            </a:r>
            <a:r>
              <a:rPr lang="en-US" sz="2900" dirty="0" smtClean="0">
                <a:solidFill>
                  <a:schemeClr val="bg1"/>
                </a:solidFill>
                <a:latin typeface="Calibri" panose="020F0502020204030204" pitchFamily="34" charset="0"/>
                <a:cs typeface="Calibri" panose="020F0502020204030204" pitchFamily="34" charset="0"/>
              </a:rPr>
              <a:t>.</a:t>
            </a:r>
          </a:p>
          <a:p>
            <a:pPr lvl="0" algn="l">
              <a:lnSpc>
                <a:spcPct val="120000"/>
              </a:lnSpc>
              <a:spcBef>
                <a:spcPts val="0"/>
              </a:spcBef>
              <a:buSzPts val="2000"/>
            </a:pPr>
            <a:endParaRPr lang="en-US" sz="2900" dirty="0">
              <a:solidFill>
                <a:schemeClr val="bg1"/>
              </a:solidFill>
              <a:latin typeface="Calibri" panose="020F0502020204030204" pitchFamily="34" charset="0"/>
              <a:cs typeface="Calibri" panose="020F0502020204030204" pitchFamily="34" charset="0"/>
            </a:endParaRPr>
          </a:p>
          <a:p>
            <a:pPr lvl="0" algn="l">
              <a:lnSpc>
                <a:spcPct val="120000"/>
              </a:lnSpc>
              <a:spcBef>
                <a:spcPts val="0"/>
              </a:spcBef>
              <a:buSzPts val="2000"/>
            </a:pPr>
            <a:endParaRPr lang="en-US" sz="2400" dirty="0">
              <a:solidFill>
                <a:srgbClr val="FFFF00"/>
              </a:solidFill>
              <a:latin typeface="Calibri" panose="020F0502020204030204" pitchFamily="34" charset="0"/>
              <a:cs typeface="Calibri" panose="020F0502020204030204" pitchFamily="34" charset="0"/>
            </a:endParaRPr>
          </a:p>
          <a:p>
            <a:pPr lvl="0" algn="l">
              <a:lnSpc>
                <a:spcPct val="120000"/>
              </a:lnSpc>
              <a:spcBef>
                <a:spcPts val="0"/>
              </a:spcBef>
              <a:buSzPts val="2000"/>
            </a:pPr>
            <a:r>
              <a:rPr lang="en-US" sz="6500" b="1" dirty="0">
                <a:solidFill>
                  <a:schemeClr val="tx1"/>
                </a:solidFill>
                <a:latin typeface="Calibri" panose="020F0502020204030204" pitchFamily="34" charset="0"/>
                <a:cs typeface="Calibri" panose="020F0502020204030204" pitchFamily="34" charset="0"/>
              </a:rPr>
              <a:t>Exploratory Data Analysis: </a:t>
            </a:r>
          </a:p>
          <a:p>
            <a:pPr lvl="0" algn="l">
              <a:lnSpc>
                <a:spcPct val="120000"/>
              </a:lnSpc>
              <a:spcBef>
                <a:spcPts val="0"/>
              </a:spcBef>
              <a:buSzPts val="2000"/>
            </a:pPr>
            <a:r>
              <a:rPr lang="en-US" sz="2400" dirty="0">
                <a:solidFill>
                  <a:srgbClr val="FFFF00"/>
                </a:solidFill>
                <a:latin typeface="Calibri" panose="020F0502020204030204" pitchFamily="34" charset="0"/>
                <a:cs typeface="Calibri" panose="020F0502020204030204" pitchFamily="34" charset="0"/>
              </a:rPr>
              <a:t/>
            </a:r>
            <a:br>
              <a:rPr lang="en-US" sz="2400" dirty="0">
                <a:solidFill>
                  <a:srgbClr val="FFFF00"/>
                </a:solidFill>
                <a:latin typeface="Calibri" panose="020F0502020204030204" pitchFamily="34" charset="0"/>
                <a:cs typeface="Calibri" panose="020F0502020204030204" pitchFamily="34" charset="0"/>
              </a:rPr>
            </a:br>
            <a:r>
              <a:rPr lang="en-US" sz="2900" dirty="0">
                <a:solidFill>
                  <a:schemeClr val="bg1"/>
                </a:solidFill>
                <a:latin typeface="Calibri" panose="020F0502020204030204" pitchFamily="34" charset="0"/>
                <a:cs typeface="Calibri" panose="020F0502020204030204" pitchFamily="34" charset="0"/>
              </a:rPr>
              <a:t>The datasets contained </a:t>
            </a:r>
            <a:r>
              <a:rPr lang="en-US" sz="2900" dirty="0" smtClean="0">
                <a:solidFill>
                  <a:schemeClr val="bg1"/>
                </a:solidFill>
                <a:latin typeface="Calibri" panose="020F0502020204030204" pitchFamily="34" charset="0"/>
                <a:cs typeface="Calibri" panose="020F0502020204030204" pitchFamily="34" charset="0"/>
              </a:rPr>
              <a:t>6120 </a:t>
            </a:r>
            <a:r>
              <a:rPr lang="en-US" sz="2900" dirty="0">
                <a:solidFill>
                  <a:schemeClr val="bg1"/>
                </a:solidFill>
                <a:latin typeface="Calibri" panose="020F0502020204030204" pitchFamily="34" charset="0"/>
                <a:cs typeface="Calibri" panose="020F0502020204030204" pitchFamily="34" charset="0"/>
              </a:rPr>
              <a:t>rows and </a:t>
            </a:r>
            <a:r>
              <a:rPr lang="en-US" sz="2900" dirty="0" smtClean="0">
                <a:solidFill>
                  <a:schemeClr val="bg1"/>
                </a:solidFill>
                <a:latin typeface="Calibri" panose="020F0502020204030204" pitchFamily="34" charset="0"/>
                <a:cs typeface="Calibri" panose="020F0502020204030204" pitchFamily="34" charset="0"/>
              </a:rPr>
              <a:t>34 columns</a:t>
            </a:r>
          </a:p>
          <a:p>
            <a:pPr lvl="0" algn="l">
              <a:lnSpc>
                <a:spcPct val="120000"/>
              </a:lnSpc>
              <a:spcBef>
                <a:spcPts val="0"/>
              </a:spcBef>
              <a:buSzPts val="2000"/>
            </a:pPr>
            <a:endParaRPr lang="en-US" sz="2900" dirty="0" smtClean="0">
              <a:solidFill>
                <a:schemeClr val="bg1"/>
              </a:solidFill>
              <a:latin typeface="Calibri" panose="020F0502020204030204" pitchFamily="34" charset="0"/>
              <a:cs typeface="Calibri" panose="020F0502020204030204" pitchFamily="34" charset="0"/>
            </a:endParaRPr>
          </a:p>
          <a:p>
            <a:pPr lvl="0" algn="l">
              <a:lnSpc>
                <a:spcPct val="120000"/>
              </a:lnSpc>
              <a:spcBef>
                <a:spcPts val="0"/>
              </a:spcBef>
              <a:buSzPts val="2000"/>
            </a:pPr>
            <a:r>
              <a:rPr lang="en-US" sz="2900" dirty="0" smtClean="0">
                <a:solidFill>
                  <a:schemeClr val="bg1"/>
                </a:solidFill>
                <a:latin typeface="Calibri" panose="020F0502020204030204" pitchFamily="34" charset="0"/>
                <a:cs typeface="Calibri" panose="020F0502020204030204" pitchFamily="34" charset="0"/>
              </a:rPr>
              <a:t>There are 204 countries.</a:t>
            </a:r>
          </a:p>
          <a:p>
            <a:pPr lvl="0" algn="l">
              <a:lnSpc>
                <a:spcPct val="120000"/>
              </a:lnSpc>
              <a:spcBef>
                <a:spcPts val="0"/>
              </a:spcBef>
              <a:buSzPts val="2000"/>
            </a:pPr>
            <a:endParaRPr lang="en-US" sz="2900" dirty="0" smtClean="0">
              <a:solidFill>
                <a:schemeClr val="bg1"/>
              </a:solidFill>
              <a:latin typeface="Calibri" panose="020F0502020204030204" pitchFamily="34" charset="0"/>
              <a:cs typeface="Calibri" panose="020F0502020204030204" pitchFamily="34" charset="0"/>
            </a:endParaRPr>
          </a:p>
          <a:p>
            <a:pPr lvl="0" algn="l">
              <a:lnSpc>
                <a:spcPct val="120000"/>
              </a:lnSpc>
              <a:spcBef>
                <a:spcPts val="0"/>
              </a:spcBef>
              <a:buSzPts val="2000"/>
            </a:pPr>
            <a:r>
              <a:rPr lang="en-US" sz="2900" dirty="0" smtClean="0">
                <a:solidFill>
                  <a:schemeClr val="bg1"/>
                </a:solidFill>
                <a:latin typeface="Calibri" panose="020F0502020204030204" pitchFamily="34" charset="0"/>
                <a:cs typeface="Calibri" panose="020F0502020204030204" pitchFamily="34" charset="0"/>
              </a:rPr>
              <a:t>The year under review is 1990-2019 = 30 years</a:t>
            </a:r>
            <a:endParaRPr lang="en-US" sz="2900" dirty="0">
              <a:solidFill>
                <a:schemeClr val="bg1"/>
              </a:solidFill>
              <a:latin typeface="Calibri" panose="020F0502020204030204" pitchFamily="34" charset="0"/>
              <a:cs typeface="Calibri" panose="020F0502020204030204" pitchFamily="34" charset="0"/>
            </a:endParaRPr>
          </a:p>
          <a:p>
            <a:pPr lvl="0" algn="l">
              <a:lnSpc>
                <a:spcPct val="120000"/>
              </a:lnSpc>
              <a:spcBef>
                <a:spcPts val="0"/>
              </a:spcBef>
              <a:buSzPts val="2000"/>
            </a:pPr>
            <a:endParaRPr lang="en-US" sz="2900" dirty="0">
              <a:solidFill>
                <a:schemeClr val="bg1"/>
              </a:solidFill>
              <a:latin typeface="Calibri" panose="020F0502020204030204" pitchFamily="34" charset="0"/>
              <a:cs typeface="Calibri" panose="020F0502020204030204" pitchFamily="34" charset="0"/>
            </a:endParaRPr>
          </a:p>
          <a:p>
            <a:pPr lvl="0" algn="l">
              <a:lnSpc>
                <a:spcPct val="120000"/>
              </a:lnSpc>
              <a:spcBef>
                <a:spcPts val="0"/>
              </a:spcBef>
              <a:buSzPts val="2000"/>
            </a:pPr>
            <a:r>
              <a:rPr lang="en-US" sz="2900" dirty="0" smtClean="0">
                <a:solidFill>
                  <a:schemeClr val="bg1"/>
                </a:solidFill>
                <a:latin typeface="Calibri" panose="020F0502020204030204" pitchFamily="34" charset="0"/>
                <a:cs typeface="Calibri" panose="020F0502020204030204" pitchFamily="34" charset="0"/>
              </a:rPr>
              <a:t>Columns renaming was done in excel spreadsheet</a:t>
            </a:r>
            <a:endParaRPr lang="en-US" sz="2900" dirty="0">
              <a:solidFill>
                <a:schemeClr val="bg1"/>
              </a:solidFill>
              <a:latin typeface="Calibri" panose="020F0502020204030204" pitchFamily="34" charset="0"/>
              <a:cs typeface="Calibri" panose="020F0502020204030204" pitchFamily="34" charset="0"/>
            </a:endParaRPr>
          </a:p>
          <a:p>
            <a:pPr lvl="0" algn="l">
              <a:lnSpc>
                <a:spcPct val="120000"/>
              </a:lnSpc>
              <a:spcBef>
                <a:spcPts val="0"/>
              </a:spcBef>
              <a:buSzPts val="2000"/>
            </a:pPr>
            <a:endParaRPr lang="en-US" sz="2400" dirty="0">
              <a:solidFill>
                <a:schemeClr val="bg1"/>
              </a:solidFill>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647943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72755" y="360609"/>
            <a:ext cx="2086377" cy="450760"/>
          </a:xfrm>
        </p:spPr>
        <p:txBody>
          <a:bodyPr>
            <a:normAutofit fontScale="90000"/>
          </a:bodyPr>
          <a:lstStyle/>
          <a:p>
            <a:r>
              <a:rPr lang="en-US" sz="2800" dirty="0" smtClean="0">
                <a:latin typeface="Calibri" panose="020F0502020204030204" pitchFamily="34" charset="0"/>
                <a:cs typeface="Calibri" panose="020F0502020204030204" pitchFamily="34" charset="0"/>
              </a:rPr>
              <a:t>Discoveries</a:t>
            </a:r>
            <a:endParaRPr lang="en-US" sz="2800"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631065" y="991674"/>
            <a:ext cx="10869768" cy="5164427"/>
          </a:xfrm>
        </p:spPr>
        <p:txBody>
          <a:bodyPr>
            <a:normAutofit fontScale="92500" lnSpcReduction="10000"/>
          </a:bodyPr>
          <a:lstStyle/>
          <a:p>
            <a:pPr marL="342900" indent="-342900" algn="l">
              <a:buFont typeface="Wingdings" panose="05000000000000000000" pitchFamily="2" charset="2"/>
              <a:buChar char="Ø"/>
            </a:pPr>
            <a:r>
              <a:rPr lang="en-US" b="1" dirty="0" smtClean="0">
                <a:solidFill>
                  <a:srgbClr val="002060"/>
                </a:solidFill>
              </a:rPr>
              <a:t>Zimbabwe recorded the maximum num</a:t>
            </a:r>
            <a:r>
              <a:rPr lang="en-US" b="1" dirty="0">
                <a:solidFill>
                  <a:srgbClr val="002060"/>
                </a:solidFill>
              </a:rPr>
              <a:t>bers in all </a:t>
            </a:r>
            <a:r>
              <a:rPr lang="en-US" b="1" dirty="0" smtClean="0">
                <a:solidFill>
                  <a:srgbClr val="002060"/>
                </a:solidFill>
              </a:rPr>
              <a:t>variables.</a:t>
            </a:r>
            <a:endParaRPr lang="en-US" b="1" dirty="0">
              <a:solidFill>
                <a:srgbClr val="002060"/>
              </a:solidFill>
            </a:endParaRPr>
          </a:p>
          <a:p>
            <a:pPr marL="342900" indent="-342900" algn="l">
              <a:buFont typeface="Wingdings" panose="05000000000000000000" pitchFamily="2" charset="2"/>
              <a:buChar char="§"/>
            </a:pPr>
            <a:r>
              <a:rPr lang="en-US" b="1" dirty="0" smtClean="0">
                <a:solidFill>
                  <a:schemeClr val="bg1"/>
                </a:solidFill>
              </a:rPr>
              <a:t>In </a:t>
            </a:r>
            <a:r>
              <a:rPr lang="en-US" b="1" dirty="0">
                <a:solidFill>
                  <a:schemeClr val="bg1"/>
                </a:solidFill>
              </a:rPr>
              <a:t>year 2019 '</a:t>
            </a:r>
            <a:r>
              <a:rPr lang="en-US" b="1" dirty="0" err="1">
                <a:solidFill>
                  <a:schemeClr val="bg1"/>
                </a:solidFill>
              </a:rPr>
              <a:t>Respiratory_Diseases</a:t>
            </a:r>
            <a:r>
              <a:rPr lang="en-US" b="1" dirty="0">
                <a:solidFill>
                  <a:schemeClr val="bg1"/>
                </a:solidFill>
              </a:rPr>
              <a:t>' has the highest average values of 19473.926471 while death by </a:t>
            </a:r>
            <a:r>
              <a:rPr lang="en-US" b="1" dirty="0" err="1">
                <a:solidFill>
                  <a:schemeClr val="bg1"/>
                </a:solidFill>
              </a:rPr>
              <a:t>poisining</a:t>
            </a:r>
            <a:r>
              <a:rPr lang="en-US" b="1" dirty="0">
                <a:solidFill>
                  <a:schemeClr val="bg1"/>
                </a:solidFill>
              </a:rPr>
              <a:t> recorded the lowest average of 378.088235. </a:t>
            </a:r>
            <a:endParaRPr lang="en-US" b="1" dirty="0" smtClean="0">
              <a:solidFill>
                <a:schemeClr val="bg1"/>
              </a:solidFill>
            </a:endParaRPr>
          </a:p>
          <a:p>
            <a:pPr marL="342900" indent="-342900" algn="l">
              <a:buFont typeface="Wingdings" panose="05000000000000000000" pitchFamily="2" charset="2"/>
              <a:buChar char="§"/>
            </a:pPr>
            <a:r>
              <a:rPr lang="en-US" b="1" dirty="0" smtClean="0">
                <a:solidFill>
                  <a:srgbClr val="002060"/>
                </a:solidFill>
              </a:rPr>
              <a:t>The correlation test for relationship between numerical variables shows that </a:t>
            </a:r>
            <a:r>
              <a:rPr lang="en-US" b="1" dirty="0" smtClean="0">
                <a:solidFill>
                  <a:srgbClr val="002060"/>
                </a:solidFill>
              </a:rPr>
              <a:t>Dementias  has  negative correlation with conflicts. </a:t>
            </a:r>
            <a:r>
              <a:rPr lang="en-US" b="1" dirty="0" smtClean="0">
                <a:solidFill>
                  <a:srgbClr val="002060"/>
                </a:solidFill>
              </a:rPr>
              <a:t>Almost all the variables has </a:t>
            </a:r>
            <a:r>
              <a:rPr lang="en-US" b="1" dirty="0">
                <a:solidFill>
                  <a:srgbClr val="002060"/>
                </a:solidFill>
              </a:rPr>
              <a:t>Positive </a:t>
            </a:r>
            <a:r>
              <a:rPr lang="en-US" b="1" dirty="0" smtClean="0">
                <a:solidFill>
                  <a:srgbClr val="002060"/>
                </a:solidFill>
              </a:rPr>
              <a:t>correlations</a:t>
            </a:r>
          </a:p>
          <a:p>
            <a:pPr marL="342900" indent="-342900" algn="l">
              <a:buFont typeface="Wingdings" panose="05000000000000000000" pitchFamily="2" charset="2"/>
              <a:buChar char="§"/>
            </a:pPr>
            <a:r>
              <a:rPr lang="en-US" b="1" dirty="0" smtClean="0">
                <a:solidFill>
                  <a:schemeClr val="bg1"/>
                </a:solidFill>
              </a:rPr>
              <a:t>In year 1990,  Zambia recorded highest cause of death from Meningitis, Vietnam from Dementias, Vietnam had total of  23,827 from </a:t>
            </a:r>
            <a:r>
              <a:rPr lang="en-US" b="1" dirty="0" err="1" smtClean="0">
                <a:solidFill>
                  <a:schemeClr val="bg1"/>
                </a:solidFill>
              </a:rPr>
              <a:t>Digestive_Diseases</a:t>
            </a:r>
            <a:r>
              <a:rPr lang="en-US" b="1" dirty="0" smtClean="0">
                <a:solidFill>
                  <a:schemeClr val="bg1"/>
                </a:solidFill>
              </a:rPr>
              <a:t>.</a:t>
            </a:r>
          </a:p>
          <a:p>
            <a:pPr marL="342900" indent="-342900" algn="l">
              <a:buFont typeface="Wingdings" panose="05000000000000000000" pitchFamily="2" charset="2"/>
              <a:buChar char="§"/>
            </a:pPr>
            <a:r>
              <a:rPr lang="en-US" b="1" dirty="0" smtClean="0">
                <a:solidFill>
                  <a:srgbClr val="002060"/>
                </a:solidFill>
              </a:rPr>
              <a:t>Focusing in Nigeria, It shows that all year, Malaria parasite is the cause of most death  because of its score margin compared to he other death causes in Nigeria.</a:t>
            </a:r>
          </a:p>
          <a:p>
            <a:pPr marL="342900" indent="-342900" algn="l">
              <a:buFont typeface="Wingdings" panose="05000000000000000000" pitchFamily="2" charset="2"/>
              <a:buChar char="§"/>
            </a:pPr>
            <a:r>
              <a:rPr lang="en-US" b="1" dirty="0" smtClean="0">
                <a:solidFill>
                  <a:schemeClr val="bg1"/>
                </a:solidFill>
              </a:rPr>
              <a:t>On Meningitis, Afghanistan recorded 2159 in 1990. Andorra recorded none. While  Zambia had 2065 death, Zimbabwe 1450.</a:t>
            </a:r>
            <a:endParaRPr lang="en-US" b="1" dirty="0" smtClean="0">
              <a:solidFill>
                <a:schemeClr val="bg1"/>
              </a:solidFill>
            </a:endParaRPr>
          </a:p>
          <a:p>
            <a:pPr marL="342900" indent="-342900" algn="l">
              <a:buFont typeface="Wingdings" panose="05000000000000000000" pitchFamily="2" charset="2"/>
              <a:buChar char="§"/>
            </a:pPr>
            <a:r>
              <a:rPr lang="en-US" b="1" dirty="0" smtClean="0">
                <a:solidFill>
                  <a:srgbClr val="002060"/>
                </a:solidFill>
              </a:rPr>
              <a:t>Taking analysis of the top 10 countries that had the highest score all year, China appeared as the only country scoring high from all causes of death, except that 2012-2016,2017-2019, China had no record of Malaria death. this may be due to </a:t>
            </a:r>
            <a:r>
              <a:rPr lang="en-US" b="1" dirty="0" smtClean="0">
                <a:solidFill>
                  <a:srgbClr val="002060"/>
                </a:solidFill>
              </a:rPr>
              <a:t>her large population. Overall, there was a consistent rise in the yearly total death recorded on china, though there was a reduction in 2006 and 2007. The plot is shown below:</a:t>
            </a:r>
            <a:endParaRPr lang="en-US" b="1" dirty="0">
              <a:solidFill>
                <a:srgbClr val="002060"/>
              </a:solidFill>
            </a:endParaRPr>
          </a:p>
        </p:txBody>
      </p:sp>
    </p:spTree>
    <p:extLst>
      <p:ext uri="{BB962C8B-B14F-4D97-AF65-F5344CB8AC3E}">
        <p14:creationId xmlns:p14="http://schemas.microsoft.com/office/powerpoint/2010/main" val="2080976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1826" y="4217365"/>
            <a:ext cx="8693239" cy="1822826"/>
          </a:xfrm>
        </p:spPr>
        <p:txBody>
          <a:bodyPr>
            <a:noAutofit/>
          </a:bodyPr>
          <a:lstStyle/>
          <a:p>
            <a:pPr algn="l"/>
            <a:r>
              <a:rPr lang="en-US" sz="3200" dirty="0" smtClean="0">
                <a:solidFill>
                  <a:srgbClr val="FF0000"/>
                </a:solidFill>
                <a:latin typeface="Calibri" panose="020F0502020204030204" pitchFamily="34" charset="0"/>
                <a:cs typeface="Calibri" panose="020F0502020204030204" pitchFamily="34" charset="0"/>
              </a:rPr>
              <a:t>The above plot shows the record of deaths in China and Nigeria. 2 countries from different continents. While the death records rises in China from 2010, death record reduces in Nigeria same period.</a:t>
            </a:r>
            <a:endParaRPr lang="en-US" sz="3200" dirty="0">
              <a:solidFill>
                <a:srgbClr val="FF0000"/>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308087" y="358998"/>
            <a:ext cx="5419725" cy="2971800"/>
          </a:xfrm>
          <a:prstGeom prst="rect">
            <a:avLst/>
          </a:prstGeom>
        </p:spPr>
      </p:pic>
      <p:pic>
        <p:nvPicPr>
          <p:cNvPr id="5" name="Picture 4"/>
          <p:cNvPicPr>
            <a:picLocks noChangeAspect="1"/>
          </p:cNvPicPr>
          <p:nvPr/>
        </p:nvPicPr>
        <p:blipFill>
          <a:blip r:embed="rId3"/>
          <a:stretch>
            <a:fillRect/>
          </a:stretch>
        </p:blipFill>
        <p:spPr>
          <a:xfrm>
            <a:off x="6093460" y="358998"/>
            <a:ext cx="5353050" cy="2971800"/>
          </a:xfrm>
          <a:prstGeom prst="rect">
            <a:avLst/>
          </a:prstGeom>
        </p:spPr>
      </p:pic>
    </p:spTree>
    <p:extLst>
      <p:ext uri="{BB962C8B-B14F-4D97-AF65-F5344CB8AC3E}">
        <p14:creationId xmlns:p14="http://schemas.microsoft.com/office/powerpoint/2010/main" val="2926976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32730" y="296213"/>
            <a:ext cx="2740803" cy="425003"/>
          </a:xfrm>
        </p:spPr>
        <p:txBody>
          <a:bodyPr>
            <a:normAutofit/>
          </a:bodyPr>
          <a:lstStyle/>
          <a:p>
            <a:r>
              <a:rPr lang="en-US" sz="2000" dirty="0" smtClean="0">
                <a:latin typeface="Calibri" panose="020F0502020204030204" pitchFamily="34" charset="0"/>
                <a:cs typeface="Calibri" panose="020F0502020204030204" pitchFamily="34" charset="0"/>
              </a:rPr>
              <a:t>A focus on Nigeria</a:t>
            </a:r>
            <a:endParaRPr lang="en-US" sz="2000"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3161427" y="5303136"/>
            <a:ext cx="5618549" cy="953706"/>
          </a:xfrm>
        </p:spPr>
        <p:txBody>
          <a:bodyPr/>
          <a:lstStyle/>
          <a:p>
            <a:pPr algn="l"/>
            <a:r>
              <a:rPr lang="en-US" dirty="0" smtClean="0"/>
              <a:t>Plot 1:  yearly total number of death</a:t>
            </a:r>
          </a:p>
          <a:p>
            <a:pPr algn="l"/>
            <a:r>
              <a:rPr lang="en-US" dirty="0" smtClean="0"/>
              <a:t>Plot 2: </a:t>
            </a:r>
            <a:r>
              <a:rPr lang="en-US" dirty="0" err="1" smtClean="0"/>
              <a:t>yealy</a:t>
            </a:r>
            <a:r>
              <a:rPr lang="en-US" dirty="0" smtClean="0"/>
              <a:t> record of Malaria death in Nigeria </a:t>
            </a:r>
            <a:endParaRPr lang="en-US" dirty="0"/>
          </a:p>
        </p:txBody>
      </p:sp>
      <p:pic>
        <p:nvPicPr>
          <p:cNvPr id="4" name="Picture 3"/>
          <p:cNvPicPr>
            <a:picLocks noChangeAspect="1"/>
          </p:cNvPicPr>
          <p:nvPr/>
        </p:nvPicPr>
        <p:blipFill>
          <a:blip r:embed="rId2"/>
          <a:stretch>
            <a:fillRect/>
          </a:stretch>
        </p:blipFill>
        <p:spPr>
          <a:xfrm>
            <a:off x="385695" y="1016754"/>
            <a:ext cx="5551465" cy="3952875"/>
          </a:xfrm>
          <a:prstGeom prst="rect">
            <a:avLst/>
          </a:prstGeom>
        </p:spPr>
      </p:pic>
      <p:pic>
        <p:nvPicPr>
          <p:cNvPr id="5" name="Picture 4"/>
          <p:cNvPicPr>
            <a:picLocks noChangeAspect="1"/>
          </p:cNvPicPr>
          <p:nvPr/>
        </p:nvPicPr>
        <p:blipFill>
          <a:blip r:embed="rId3"/>
          <a:stretch>
            <a:fillRect/>
          </a:stretch>
        </p:blipFill>
        <p:spPr>
          <a:xfrm>
            <a:off x="6518463" y="1016754"/>
            <a:ext cx="5138670" cy="3864346"/>
          </a:xfrm>
          <a:prstGeom prst="rect">
            <a:avLst/>
          </a:prstGeom>
        </p:spPr>
      </p:pic>
    </p:spTree>
    <p:extLst>
      <p:ext uri="{BB962C8B-B14F-4D97-AF65-F5344CB8AC3E}">
        <p14:creationId xmlns:p14="http://schemas.microsoft.com/office/powerpoint/2010/main" val="2381291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32730" y="296213"/>
            <a:ext cx="2740803" cy="425003"/>
          </a:xfrm>
        </p:spPr>
        <p:txBody>
          <a:bodyPr>
            <a:normAutofit/>
          </a:bodyPr>
          <a:lstStyle/>
          <a:p>
            <a:r>
              <a:rPr lang="en-US" sz="2000" dirty="0" smtClean="0">
                <a:latin typeface="Calibri" panose="020F0502020204030204" pitchFamily="34" charset="0"/>
                <a:cs typeface="Calibri" panose="020F0502020204030204" pitchFamily="34" charset="0"/>
              </a:rPr>
              <a:t>A focus on Nigeria</a:t>
            </a:r>
            <a:endParaRPr lang="en-US" sz="2000"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3538330" y="5163760"/>
            <a:ext cx="5785974" cy="953706"/>
          </a:xfrm>
        </p:spPr>
        <p:txBody>
          <a:bodyPr/>
          <a:lstStyle/>
          <a:p>
            <a:r>
              <a:rPr lang="en-US" dirty="0" smtClean="0"/>
              <a:t>Plot 1: yearly cause of death from Natural forces</a:t>
            </a:r>
          </a:p>
          <a:p>
            <a:r>
              <a:rPr lang="en-US" dirty="0" smtClean="0"/>
              <a:t>Plot 2: yearly cause of death from road </a:t>
            </a:r>
            <a:r>
              <a:rPr lang="en-US" dirty="0" err="1" smtClean="0"/>
              <a:t>inuries</a:t>
            </a:r>
            <a:endParaRPr lang="en-US" dirty="0"/>
          </a:p>
        </p:txBody>
      </p:sp>
      <p:pic>
        <p:nvPicPr>
          <p:cNvPr id="6" name="Picture 5"/>
          <p:cNvPicPr>
            <a:picLocks noChangeAspect="1"/>
          </p:cNvPicPr>
          <p:nvPr/>
        </p:nvPicPr>
        <p:blipFill>
          <a:blip r:embed="rId2"/>
          <a:stretch>
            <a:fillRect/>
          </a:stretch>
        </p:blipFill>
        <p:spPr>
          <a:xfrm>
            <a:off x="618230" y="831425"/>
            <a:ext cx="4980220" cy="3844236"/>
          </a:xfrm>
          <a:prstGeom prst="rect">
            <a:avLst/>
          </a:prstGeom>
        </p:spPr>
      </p:pic>
      <p:pic>
        <p:nvPicPr>
          <p:cNvPr id="7" name="Picture 6"/>
          <p:cNvPicPr>
            <a:picLocks noChangeAspect="1"/>
          </p:cNvPicPr>
          <p:nvPr/>
        </p:nvPicPr>
        <p:blipFill>
          <a:blip r:embed="rId3"/>
          <a:stretch>
            <a:fillRect/>
          </a:stretch>
        </p:blipFill>
        <p:spPr>
          <a:xfrm>
            <a:off x="6721632" y="831425"/>
            <a:ext cx="5062538" cy="3844236"/>
          </a:xfrm>
          <a:prstGeom prst="rect">
            <a:avLst/>
          </a:prstGeom>
        </p:spPr>
      </p:pic>
    </p:spTree>
    <p:extLst>
      <p:ext uri="{BB962C8B-B14F-4D97-AF65-F5344CB8AC3E}">
        <p14:creationId xmlns:p14="http://schemas.microsoft.com/office/powerpoint/2010/main" val="3801434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32730" y="296213"/>
            <a:ext cx="5110515" cy="425003"/>
          </a:xfrm>
        </p:spPr>
        <p:txBody>
          <a:bodyPr>
            <a:normAutofit fontScale="90000"/>
          </a:bodyPr>
          <a:lstStyle/>
          <a:p>
            <a:r>
              <a:rPr lang="en-US" sz="2000" dirty="0"/>
              <a:t>COMPARING NIGERIA VS USA DEATH RECORDS</a:t>
            </a:r>
          </a:p>
        </p:txBody>
      </p:sp>
      <p:sp>
        <p:nvSpPr>
          <p:cNvPr id="3" name="Subtitle 2"/>
          <p:cNvSpPr>
            <a:spLocks noGrp="1"/>
          </p:cNvSpPr>
          <p:nvPr>
            <p:ph type="subTitle" idx="1"/>
          </p:nvPr>
        </p:nvSpPr>
        <p:spPr>
          <a:xfrm>
            <a:off x="1361800" y="5434217"/>
            <a:ext cx="9546605" cy="747644"/>
          </a:xfrm>
        </p:spPr>
        <p:txBody>
          <a:bodyPr/>
          <a:lstStyle/>
          <a:p>
            <a:r>
              <a:rPr lang="en-US" dirty="0" smtClean="0"/>
              <a:t>Yearly Death Cause from nature Forces in USA and Nigeria. I chose to compare  causes from a developed country and developing country of different continents.</a:t>
            </a:r>
            <a:endParaRPr lang="en-US" dirty="0"/>
          </a:p>
        </p:txBody>
      </p:sp>
      <p:pic>
        <p:nvPicPr>
          <p:cNvPr id="4" name="Picture 3"/>
          <p:cNvPicPr>
            <a:picLocks noChangeAspect="1"/>
          </p:cNvPicPr>
          <p:nvPr/>
        </p:nvPicPr>
        <p:blipFill>
          <a:blip r:embed="rId2"/>
          <a:stretch>
            <a:fillRect/>
          </a:stretch>
        </p:blipFill>
        <p:spPr>
          <a:xfrm>
            <a:off x="373890" y="967727"/>
            <a:ext cx="5391150" cy="3962400"/>
          </a:xfrm>
          <a:prstGeom prst="rect">
            <a:avLst/>
          </a:prstGeom>
        </p:spPr>
      </p:pic>
      <p:pic>
        <p:nvPicPr>
          <p:cNvPr id="5" name="Picture 4"/>
          <p:cNvPicPr>
            <a:picLocks noChangeAspect="1"/>
          </p:cNvPicPr>
          <p:nvPr/>
        </p:nvPicPr>
        <p:blipFill>
          <a:blip r:embed="rId3"/>
          <a:stretch>
            <a:fillRect/>
          </a:stretch>
        </p:blipFill>
        <p:spPr>
          <a:xfrm>
            <a:off x="6013700" y="967727"/>
            <a:ext cx="5813600" cy="3962400"/>
          </a:xfrm>
          <a:prstGeom prst="rect">
            <a:avLst/>
          </a:prstGeom>
        </p:spPr>
      </p:pic>
    </p:spTree>
    <p:extLst>
      <p:ext uri="{BB962C8B-B14F-4D97-AF65-F5344CB8AC3E}">
        <p14:creationId xmlns:p14="http://schemas.microsoft.com/office/powerpoint/2010/main" val="3596361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32730" y="296213"/>
            <a:ext cx="5110515" cy="425003"/>
          </a:xfrm>
        </p:spPr>
        <p:txBody>
          <a:bodyPr>
            <a:normAutofit fontScale="90000"/>
          </a:bodyPr>
          <a:lstStyle/>
          <a:p>
            <a:r>
              <a:rPr lang="en-US" sz="2000" dirty="0"/>
              <a:t>COMPARING NIGERIA VS USA DEATH RECORDS</a:t>
            </a:r>
          </a:p>
        </p:txBody>
      </p:sp>
      <p:sp>
        <p:nvSpPr>
          <p:cNvPr id="3" name="Subtitle 2"/>
          <p:cNvSpPr>
            <a:spLocks noGrp="1"/>
          </p:cNvSpPr>
          <p:nvPr>
            <p:ph type="subTitle" idx="1"/>
          </p:nvPr>
        </p:nvSpPr>
        <p:spPr>
          <a:xfrm>
            <a:off x="1361800" y="5434217"/>
            <a:ext cx="9546605" cy="747644"/>
          </a:xfrm>
        </p:spPr>
        <p:txBody>
          <a:bodyPr/>
          <a:lstStyle/>
          <a:p>
            <a:r>
              <a:rPr lang="en-US" dirty="0" smtClean="0"/>
              <a:t>Yearly Death Cause from HIV in USA and Nigeria. I chose to compare  causes from a developed country and developing country of different continents.</a:t>
            </a:r>
            <a:endParaRPr lang="en-US" dirty="0"/>
          </a:p>
        </p:txBody>
      </p:sp>
      <p:pic>
        <p:nvPicPr>
          <p:cNvPr id="6" name="Picture 5"/>
          <p:cNvPicPr>
            <a:picLocks noChangeAspect="1"/>
          </p:cNvPicPr>
          <p:nvPr/>
        </p:nvPicPr>
        <p:blipFill>
          <a:blip r:embed="rId2"/>
          <a:stretch>
            <a:fillRect/>
          </a:stretch>
        </p:blipFill>
        <p:spPr>
          <a:xfrm>
            <a:off x="795801" y="981273"/>
            <a:ext cx="5223391" cy="3928057"/>
          </a:xfrm>
          <a:prstGeom prst="rect">
            <a:avLst/>
          </a:prstGeom>
        </p:spPr>
      </p:pic>
      <p:pic>
        <p:nvPicPr>
          <p:cNvPr id="7" name="Picture 6"/>
          <p:cNvPicPr>
            <a:picLocks noChangeAspect="1"/>
          </p:cNvPicPr>
          <p:nvPr/>
        </p:nvPicPr>
        <p:blipFill>
          <a:blip r:embed="rId3"/>
          <a:stretch>
            <a:fillRect/>
          </a:stretch>
        </p:blipFill>
        <p:spPr>
          <a:xfrm>
            <a:off x="6838291" y="948708"/>
            <a:ext cx="4981362" cy="3993189"/>
          </a:xfrm>
          <a:prstGeom prst="rect">
            <a:avLst/>
          </a:prstGeom>
        </p:spPr>
      </p:pic>
    </p:spTree>
    <p:extLst>
      <p:ext uri="{BB962C8B-B14F-4D97-AF65-F5344CB8AC3E}">
        <p14:creationId xmlns:p14="http://schemas.microsoft.com/office/powerpoint/2010/main" val="2088285943"/>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220</TotalTime>
  <Words>640</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Corbel</vt:lpstr>
      <vt:lpstr>Wingdings</vt:lpstr>
      <vt:lpstr>Wingdings 3</vt:lpstr>
      <vt:lpstr>Basis</vt:lpstr>
      <vt:lpstr>Death is inevitable. Sometime it occurs unexpectedly, other times, it stares us in the face. While many factors can cause death if not well managed, others are natural causes that one may have no or little control of.  In this analysis, I looked at records of these causes of death in 204 countries , what causes the most death in a some countries and the likely reason the country suffer from it.</vt:lpstr>
      <vt:lpstr>PowerPoint Presentation</vt:lpstr>
      <vt:lpstr>Analytics Process</vt:lpstr>
      <vt:lpstr>Discoveries</vt:lpstr>
      <vt:lpstr>PowerPoint Presentation</vt:lpstr>
      <vt:lpstr>A focus on Nigeria</vt:lpstr>
      <vt:lpstr>A focus on Nigeria</vt:lpstr>
      <vt:lpstr>COMPARING NIGERIA VS USA DEATH RECORDS</vt:lpstr>
      <vt:lpstr>COMPARING NIGERIA VS USA DEATH RECORDS</vt:lpstr>
      <vt:lpstr>Top Countries affected by HIV</vt:lpstr>
      <vt:lpstr>Lowest and highest record</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Lilian Chidinma</dc:creator>
  <cp:lastModifiedBy>Lilian Chidinma</cp:lastModifiedBy>
  <cp:revision>20</cp:revision>
  <dcterms:created xsi:type="dcterms:W3CDTF">2022-12-07T04:16:55Z</dcterms:created>
  <dcterms:modified xsi:type="dcterms:W3CDTF">2022-12-07T11:21:34Z</dcterms:modified>
</cp:coreProperties>
</file>