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5" r:id="rId6"/>
    <p:sldId id="266" r:id="rId7"/>
    <p:sldId id="263" r:id="rId8"/>
    <p:sldId id="261" r:id="rId9"/>
    <p:sldId id="267" r:id="rId10"/>
    <p:sldId id="268" r:id="rId11"/>
    <p:sldId id="270" r:id="rId12"/>
    <p:sldId id="269" r:id="rId13"/>
    <p:sldId id="25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55637B-9EA0-41BD-94A3-8C0EA2A941A6}" type="datetimeFigureOut">
              <a:rPr lang="en-US" smtClean="0"/>
              <a:t>12-Feb-23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DA909-A973-43A5-BC11-0143C33B87C5}" type="slidenum">
              <a:rPr lang="en-US" smtClean="0"/>
              <a:t>‹#›</a:t>
            </a:fld>
            <a:endParaRPr lang="en-US"/>
          </a:p>
        </p:txBody>
      </p:sp>
    </p:spTree>
    <p:extLst>
      <p:ext uri="{BB962C8B-B14F-4D97-AF65-F5344CB8AC3E}">
        <p14:creationId xmlns:p14="http://schemas.microsoft.com/office/powerpoint/2010/main" val="1463289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5637B-9EA0-41BD-94A3-8C0EA2A941A6}" type="datetimeFigureOut">
              <a:rPr lang="en-US" smtClean="0"/>
              <a:t>12-Feb-23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DA909-A973-43A5-BC11-0143C33B87C5}" type="slidenum">
              <a:rPr lang="en-US" smtClean="0"/>
              <a:t>‹#›</a:t>
            </a:fld>
            <a:endParaRPr lang="en-US"/>
          </a:p>
        </p:txBody>
      </p:sp>
    </p:spTree>
    <p:extLst>
      <p:ext uri="{BB962C8B-B14F-4D97-AF65-F5344CB8AC3E}">
        <p14:creationId xmlns:p14="http://schemas.microsoft.com/office/powerpoint/2010/main" val="1257286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5637B-9EA0-41BD-94A3-8C0EA2A941A6}" type="datetimeFigureOut">
              <a:rPr lang="en-US" smtClean="0"/>
              <a:t>12-Feb-23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DA909-A973-43A5-BC11-0143C33B87C5}" type="slidenum">
              <a:rPr lang="en-US" smtClean="0"/>
              <a:t>‹#›</a:t>
            </a:fld>
            <a:endParaRPr lang="en-US"/>
          </a:p>
        </p:txBody>
      </p:sp>
    </p:spTree>
    <p:extLst>
      <p:ext uri="{BB962C8B-B14F-4D97-AF65-F5344CB8AC3E}">
        <p14:creationId xmlns:p14="http://schemas.microsoft.com/office/powerpoint/2010/main" val="267683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5637B-9EA0-41BD-94A3-8C0EA2A941A6}" type="datetimeFigureOut">
              <a:rPr lang="en-US" smtClean="0"/>
              <a:t>12-Feb-23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DA909-A973-43A5-BC11-0143C33B87C5}" type="slidenum">
              <a:rPr lang="en-US" smtClean="0"/>
              <a:t>‹#›</a:t>
            </a:fld>
            <a:endParaRPr lang="en-US"/>
          </a:p>
        </p:txBody>
      </p:sp>
    </p:spTree>
    <p:extLst>
      <p:ext uri="{BB962C8B-B14F-4D97-AF65-F5344CB8AC3E}">
        <p14:creationId xmlns:p14="http://schemas.microsoft.com/office/powerpoint/2010/main" val="251188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5637B-9EA0-41BD-94A3-8C0EA2A941A6}" type="datetimeFigureOut">
              <a:rPr lang="en-US" smtClean="0"/>
              <a:t>12-Feb-23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DA909-A973-43A5-BC11-0143C33B87C5}" type="slidenum">
              <a:rPr lang="en-US" smtClean="0"/>
              <a:t>‹#›</a:t>
            </a:fld>
            <a:endParaRPr lang="en-US"/>
          </a:p>
        </p:txBody>
      </p:sp>
    </p:spTree>
    <p:extLst>
      <p:ext uri="{BB962C8B-B14F-4D97-AF65-F5344CB8AC3E}">
        <p14:creationId xmlns:p14="http://schemas.microsoft.com/office/powerpoint/2010/main" val="351379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55637B-9EA0-41BD-94A3-8C0EA2A941A6}" type="datetimeFigureOut">
              <a:rPr lang="en-US" smtClean="0"/>
              <a:t>12-Feb-23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DA909-A973-43A5-BC11-0143C33B87C5}" type="slidenum">
              <a:rPr lang="en-US" smtClean="0"/>
              <a:t>‹#›</a:t>
            </a:fld>
            <a:endParaRPr lang="en-US"/>
          </a:p>
        </p:txBody>
      </p:sp>
    </p:spTree>
    <p:extLst>
      <p:ext uri="{BB962C8B-B14F-4D97-AF65-F5344CB8AC3E}">
        <p14:creationId xmlns:p14="http://schemas.microsoft.com/office/powerpoint/2010/main" val="15315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55637B-9EA0-41BD-94A3-8C0EA2A941A6}" type="datetimeFigureOut">
              <a:rPr lang="en-US" smtClean="0"/>
              <a:t>12-Feb-23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0DA909-A973-43A5-BC11-0143C33B87C5}" type="slidenum">
              <a:rPr lang="en-US" smtClean="0"/>
              <a:t>‹#›</a:t>
            </a:fld>
            <a:endParaRPr lang="en-US"/>
          </a:p>
        </p:txBody>
      </p:sp>
    </p:spTree>
    <p:extLst>
      <p:ext uri="{BB962C8B-B14F-4D97-AF65-F5344CB8AC3E}">
        <p14:creationId xmlns:p14="http://schemas.microsoft.com/office/powerpoint/2010/main" val="158894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55637B-9EA0-41BD-94A3-8C0EA2A941A6}" type="datetimeFigureOut">
              <a:rPr lang="en-US" smtClean="0"/>
              <a:t>12-Feb-23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0DA909-A973-43A5-BC11-0143C33B87C5}" type="slidenum">
              <a:rPr lang="en-US" smtClean="0"/>
              <a:t>‹#›</a:t>
            </a:fld>
            <a:endParaRPr lang="en-US"/>
          </a:p>
        </p:txBody>
      </p:sp>
    </p:spTree>
    <p:extLst>
      <p:ext uri="{BB962C8B-B14F-4D97-AF65-F5344CB8AC3E}">
        <p14:creationId xmlns:p14="http://schemas.microsoft.com/office/powerpoint/2010/main" val="303053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5637B-9EA0-41BD-94A3-8C0EA2A941A6}" type="datetimeFigureOut">
              <a:rPr lang="en-US" smtClean="0"/>
              <a:t>12-Feb-23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0DA909-A973-43A5-BC11-0143C33B87C5}" type="slidenum">
              <a:rPr lang="en-US" smtClean="0"/>
              <a:t>‹#›</a:t>
            </a:fld>
            <a:endParaRPr lang="en-US"/>
          </a:p>
        </p:txBody>
      </p:sp>
    </p:spTree>
    <p:extLst>
      <p:ext uri="{BB962C8B-B14F-4D97-AF65-F5344CB8AC3E}">
        <p14:creationId xmlns:p14="http://schemas.microsoft.com/office/powerpoint/2010/main" val="89381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5637B-9EA0-41BD-94A3-8C0EA2A941A6}" type="datetimeFigureOut">
              <a:rPr lang="en-US" smtClean="0"/>
              <a:t>12-Feb-23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DA909-A973-43A5-BC11-0143C33B87C5}" type="slidenum">
              <a:rPr lang="en-US" smtClean="0"/>
              <a:t>‹#›</a:t>
            </a:fld>
            <a:endParaRPr lang="en-US"/>
          </a:p>
        </p:txBody>
      </p:sp>
    </p:spTree>
    <p:extLst>
      <p:ext uri="{BB962C8B-B14F-4D97-AF65-F5344CB8AC3E}">
        <p14:creationId xmlns:p14="http://schemas.microsoft.com/office/powerpoint/2010/main" val="190159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5637B-9EA0-41BD-94A3-8C0EA2A941A6}" type="datetimeFigureOut">
              <a:rPr lang="en-US" smtClean="0"/>
              <a:t>12-Feb-23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DA909-A973-43A5-BC11-0143C33B87C5}" type="slidenum">
              <a:rPr lang="en-US" smtClean="0"/>
              <a:t>‹#›</a:t>
            </a:fld>
            <a:endParaRPr lang="en-US"/>
          </a:p>
        </p:txBody>
      </p:sp>
    </p:spTree>
    <p:extLst>
      <p:ext uri="{BB962C8B-B14F-4D97-AF65-F5344CB8AC3E}">
        <p14:creationId xmlns:p14="http://schemas.microsoft.com/office/powerpoint/2010/main" val="274344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5637B-9EA0-41BD-94A3-8C0EA2A941A6}" type="datetimeFigureOut">
              <a:rPr lang="en-US" smtClean="0"/>
              <a:t>12-Feb-23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DA909-A973-43A5-BC11-0143C33B87C5}" type="slidenum">
              <a:rPr lang="en-US" smtClean="0"/>
              <a:t>‹#›</a:t>
            </a:fld>
            <a:endParaRPr lang="en-US"/>
          </a:p>
        </p:txBody>
      </p:sp>
    </p:spTree>
    <p:extLst>
      <p:ext uri="{BB962C8B-B14F-4D97-AF65-F5344CB8AC3E}">
        <p14:creationId xmlns:p14="http://schemas.microsoft.com/office/powerpoint/2010/main" val="1014578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75709" y="201208"/>
            <a:ext cx="6606928" cy="4966483"/>
          </a:xfrm>
          <a:prstGeom prst="rect">
            <a:avLst/>
          </a:prstGeom>
        </p:spPr>
      </p:pic>
      <p:sp>
        <p:nvSpPr>
          <p:cNvPr id="2" name="Title 1"/>
          <p:cNvSpPr>
            <a:spLocks noGrp="1"/>
          </p:cNvSpPr>
          <p:nvPr>
            <p:ph type="ctrTitle"/>
          </p:nvPr>
        </p:nvSpPr>
        <p:spPr>
          <a:xfrm>
            <a:off x="1390918" y="5487272"/>
            <a:ext cx="9144000" cy="947067"/>
          </a:xfrm>
        </p:spPr>
        <p:txBody>
          <a:bodyPr>
            <a:normAutofit fontScale="90000"/>
          </a:bodyPr>
          <a:lstStyle/>
          <a:p>
            <a:r>
              <a:rPr lang="en-US" sz="2400" dirty="0" smtClean="0">
                <a:solidFill>
                  <a:srgbClr val="002060"/>
                </a:solidFill>
                <a:latin typeface="+mn-lt"/>
              </a:rPr>
              <a:t>Chelsea Hotel Abuja, Nigeria is a multi-star </a:t>
            </a:r>
            <a:r>
              <a:rPr lang="en-US" sz="2400" dirty="0">
                <a:solidFill>
                  <a:srgbClr val="002060"/>
                </a:solidFill>
                <a:latin typeface="+mn-lt"/>
              </a:rPr>
              <a:t>best-in-class hospitality established on the 1</a:t>
            </a:r>
            <a:r>
              <a:rPr lang="en-US" sz="2400" baseline="30000" dirty="0">
                <a:solidFill>
                  <a:srgbClr val="002060"/>
                </a:solidFill>
                <a:latin typeface="+mn-lt"/>
              </a:rPr>
              <a:t>st</a:t>
            </a:r>
            <a:r>
              <a:rPr lang="en-US" sz="2400" dirty="0">
                <a:solidFill>
                  <a:srgbClr val="002060"/>
                </a:solidFill>
                <a:latin typeface="+mn-lt"/>
              </a:rPr>
              <a:t> June, 2009, situated at </a:t>
            </a:r>
            <a:r>
              <a:rPr lang="en-US" sz="2400" dirty="0" smtClean="0">
                <a:solidFill>
                  <a:srgbClr val="002060"/>
                </a:solidFill>
                <a:latin typeface="+mn-lt"/>
              </a:rPr>
              <a:t>Abuja, Nigeria. It </a:t>
            </a:r>
            <a:r>
              <a:rPr lang="en-US" sz="2400" dirty="0">
                <a:solidFill>
                  <a:srgbClr val="002060"/>
                </a:solidFill>
                <a:latin typeface="+mn-lt"/>
              </a:rPr>
              <a:t>contains 122 rooms with 8 different </a:t>
            </a:r>
            <a:r>
              <a:rPr lang="en-US" sz="2400" dirty="0" smtClean="0">
                <a:solidFill>
                  <a:srgbClr val="002060"/>
                </a:solidFill>
                <a:latin typeface="+mn-lt"/>
              </a:rPr>
              <a:t>classes. It also offers </a:t>
            </a:r>
            <a:r>
              <a:rPr lang="en-US" sz="2400" dirty="0">
                <a:solidFill>
                  <a:srgbClr val="002060"/>
                </a:solidFill>
                <a:latin typeface="+mn-lt"/>
              </a:rPr>
              <a:t>many of the amenities and </a:t>
            </a:r>
            <a:r>
              <a:rPr lang="en-US" sz="2400" dirty="0" smtClean="0">
                <a:solidFill>
                  <a:srgbClr val="002060"/>
                </a:solidFill>
                <a:latin typeface="+mn-lt"/>
              </a:rPr>
              <a:t>services.</a:t>
            </a:r>
            <a:endParaRPr lang="en-US" sz="2400" dirty="0">
              <a:solidFill>
                <a:srgbClr val="002060"/>
              </a:solidFill>
              <a:latin typeface="+mn-lt"/>
            </a:endParaRPr>
          </a:p>
        </p:txBody>
      </p:sp>
    </p:spTree>
    <p:extLst>
      <p:ext uri="{BB962C8B-B14F-4D97-AF65-F5344CB8AC3E}">
        <p14:creationId xmlns:p14="http://schemas.microsoft.com/office/powerpoint/2010/main" val="383454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63469" y="90152"/>
            <a:ext cx="628531" cy="472472"/>
          </a:xfrm>
          <a:prstGeom prst="rect">
            <a:avLst/>
          </a:prstGeom>
        </p:spPr>
      </p:pic>
      <p:sp>
        <p:nvSpPr>
          <p:cNvPr id="7" name="Title 1"/>
          <p:cNvSpPr txBox="1">
            <a:spLocks/>
          </p:cNvSpPr>
          <p:nvPr/>
        </p:nvSpPr>
        <p:spPr>
          <a:xfrm>
            <a:off x="4108360" y="195084"/>
            <a:ext cx="3653307" cy="397344"/>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smtClean="0">
                <a:solidFill>
                  <a:srgbClr val="00B0F0"/>
                </a:solidFill>
                <a:latin typeface="+mn-lt"/>
              </a:rPr>
              <a:t>ARIMA Modeling Process Continues</a:t>
            </a:r>
            <a:endParaRPr lang="en-US" sz="2800" b="1" i="1" dirty="0">
              <a:solidFill>
                <a:srgbClr val="00B0F0"/>
              </a:solidFill>
              <a:latin typeface="+mn-lt"/>
            </a:endParaRPr>
          </a:p>
        </p:txBody>
      </p:sp>
      <p:sp>
        <p:nvSpPr>
          <p:cNvPr id="14" name="Rectangle 13"/>
          <p:cNvSpPr/>
          <p:nvPr/>
        </p:nvSpPr>
        <p:spPr>
          <a:xfrm>
            <a:off x="286911" y="724992"/>
            <a:ext cx="6281313" cy="461665"/>
          </a:xfrm>
          <a:prstGeom prst="rect">
            <a:avLst/>
          </a:prstGeom>
        </p:spPr>
        <p:txBody>
          <a:bodyPr wrap="square">
            <a:spAutoFit/>
          </a:bodyPr>
          <a:lstStyle/>
          <a:p>
            <a:pPr marL="285750" indent="-285750">
              <a:buFont typeface="Wingdings" panose="05000000000000000000" pitchFamily="2" charset="2"/>
              <a:buChar char="Ø"/>
            </a:pPr>
            <a:r>
              <a:rPr lang="en-US" sz="2400" b="1" dirty="0" smtClean="0">
                <a:solidFill>
                  <a:srgbClr val="00B0F0"/>
                </a:solidFill>
              </a:rPr>
              <a:t>Plot ACF/PACF and find optimal parameters: :</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1821537987"/>
              </p:ext>
            </p:extLst>
          </p:nvPr>
        </p:nvGraphicFramePr>
        <p:xfrm>
          <a:off x="183881" y="5269171"/>
          <a:ext cx="5444187" cy="680868"/>
        </p:xfrm>
        <a:graphic>
          <a:graphicData uri="http://schemas.openxmlformats.org/drawingml/2006/table">
            <a:tbl>
              <a:tblPr firstRow="1" bandRow="1">
                <a:tableStyleId>{5C22544A-7EE6-4342-B048-85BDC9FD1C3A}</a:tableStyleId>
              </a:tblPr>
              <a:tblGrid>
                <a:gridCol w="5444187"/>
              </a:tblGrid>
              <a:tr h="680868">
                <a:tc>
                  <a:txBody>
                    <a:bodyPr/>
                    <a:lstStyle/>
                    <a:p>
                      <a:r>
                        <a:rPr lang="en-US" sz="1800" dirty="0" smtClean="0">
                          <a:latin typeface="+mn-lt"/>
                        </a:rPr>
                        <a:t>The chart shows that only few lags are outside the blue lines which shows that we can proceed with prediction</a:t>
                      </a:r>
                      <a:endParaRPr lang="en-US" dirty="0"/>
                    </a:p>
                  </a:txBody>
                  <a:tcPr/>
                </a:tc>
              </a:tr>
            </a:tbl>
          </a:graphicData>
        </a:graphic>
      </p:graphicFrame>
      <p:pic>
        <p:nvPicPr>
          <p:cNvPr id="5" name="Picture 4"/>
          <p:cNvPicPr>
            <a:picLocks noChangeAspect="1"/>
          </p:cNvPicPr>
          <p:nvPr/>
        </p:nvPicPr>
        <p:blipFill>
          <a:blip r:embed="rId3"/>
          <a:stretch>
            <a:fillRect/>
          </a:stretch>
        </p:blipFill>
        <p:spPr>
          <a:xfrm>
            <a:off x="3871003" y="1475111"/>
            <a:ext cx="7385131" cy="3794059"/>
          </a:xfrm>
          <a:prstGeom prst="rect">
            <a:avLst/>
          </a:prstGeom>
        </p:spPr>
      </p:pic>
    </p:spTree>
    <p:extLst>
      <p:ext uri="{BB962C8B-B14F-4D97-AF65-F5344CB8AC3E}">
        <p14:creationId xmlns:p14="http://schemas.microsoft.com/office/powerpoint/2010/main" val="380631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63469" y="90152"/>
            <a:ext cx="628531" cy="472472"/>
          </a:xfrm>
          <a:prstGeom prst="rect">
            <a:avLst/>
          </a:prstGeom>
        </p:spPr>
      </p:pic>
      <p:sp>
        <p:nvSpPr>
          <p:cNvPr id="7" name="Title 1"/>
          <p:cNvSpPr txBox="1">
            <a:spLocks/>
          </p:cNvSpPr>
          <p:nvPr/>
        </p:nvSpPr>
        <p:spPr>
          <a:xfrm>
            <a:off x="4108360" y="195084"/>
            <a:ext cx="3653307" cy="397344"/>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smtClean="0">
                <a:solidFill>
                  <a:srgbClr val="00B0F0"/>
                </a:solidFill>
                <a:latin typeface="+mn-lt"/>
              </a:rPr>
              <a:t>ARIMA Modeling Process Continues</a:t>
            </a:r>
            <a:endParaRPr lang="en-US" sz="2800" b="1" i="1" dirty="0">
              <a:solidFill>
                <a:srgbClr val="00B0F0"/>
              </a:solidFill>
              <a:latin typeface="+mn-lt"/>
            </a:endParaRPr>
          </a:p>
        </p:txBody>
      </p:sp>
      <p:sp>
        <p:nvSpPr>
          <p:cNvPr id="14" name="Rectangle 13"/>
          <p:cNvSpPr/>
          <p:nvPr/>
        </p:nvSpPr>
        <p:spPr>
          <a:xfrm>
            <a:off x="28671" y="494159"/>
            <a:ext cx="3641145" cy="461665"/>
          </a:xfrm>
          <a:prstGeom prst="rect">
            <a:avLst/>
          </a:prstGeom>
        </p:spPr>
        <p:txBody>
          <a:bodyPr wrap="square">
            <a:spAutoFit/>
          </a:bodyPr>
          <a:lstStyle/>
          <a:p>
            <a:pPr marL="285750" indent="-285750">
              <a:buFont typeface="Wingdings" panose="05000000000000000000" pitchFamily="2" charset="2"/>
              <a:buChar char="Ø"/>
            </a:pPr>
            <a:r>
              <a:rPr lang="en-US" sz="2400" b="1" dirty="0" smtClean="0">
                <a:solidFill>
                  <a:srgbClr val="00B0F0"/>
                </a:solidFill>
              </a:rPr>
              <a:t>Build the ARIMA model :</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2700300975"/>
              </p:ext>
            </p:extLst>
          </p:nvPr>
        </p:nvGraphicFramePr>
        <p:xfrm>
          <a:off x="3830473" y="724992"/>
          <a:ext cx="4661434" cy="1463040"/>
        </p:xfrm>
        <a:graphic>
          <a:graphicData uri="http://schemas.openxmlformats.org/drawingml/2006/table">
            <a:tbl>
              <a:tblPr firstRow="1" bandRow="1">
                <a:tableStyleId>{5C22544A-7EE6-4342-B048-85BDC9FD1C3A}</a:tableStyleId>
              </a:tblPr>
              <a:tblGrid>
                <a:gridCol w="4661434"/>
              </a:tblGrid>
              <a:tr h="902697">
                <a:tc>
                  <a:txBody>
                    <a:bodyPr/>
                    <a:lstStyle/>
                    <a:p>
                      <a:r>
                        <a:rPr lang="en-US" sz="1800" dirty="0" smtClean="0">
                          <a:latin typeface="+mn-lt"/>
                        </a:rPr>
                        <a:t>We build the ARIMA model</a:t>
                      </a:r>
                      <a:r>
                        <a:rPr lang="en-US" sz="1800" baseline="0" dirty="0" smtClean="0">
                          <a:latin typeface="+mn-lt"/>
                        </a:rPr>
                        <a:t> using “auto ARIMA” function. This gave us the best ARIMA Model to be </a:t>
                      </a:r>
                      <a:r>
                        <a:rPr lang="en-US" dirty="0" smtClean="0"/>
                        <a:t>Best model: ARIMA(5,0,0)</a:t>
                      </a:r>
                      <a:r>
                        <a:rPr lang="en-US" baseline="0" dirty="0" smtClean="0"/>
                        <a:t> with minimum AKAIKE INFORMATION CRITERIA (AIC) value of 102.818</a:t>
                      </a:r>
                      <a:endParaRPr lang="en-US" dirty="0" smtClean="0"/>
                    </a:p>
                  </a:txBody>
                  <a:tcPr/>
                </a:tc>
              </a:tr>
            </a:tbl>
          </a:graphicData>
        </a:graphic>
      </p:graphicFrame>
      <p:sp>
        <p:nvSpPr>
          <p:cNvPr id="8" name="Rectangle 7"/>
          <p:cNvSpPr/>
          <p:nvPr/>
        </p:nvSpPr>
        <p:spPr>
          <a:xfrm>
            <a:off x="3461716" y="2276071"/>
            <a:ext cx="5398949" cy="2585323"/>
          </a:xfrm>
          <a:prstGeom prst="rect">
            <a:avLst/>
          </a:prstGeom>
        </p:spPr>
        <p:txBody>
          <a:bodyPr wrap="square">
            <a:spAutoFit/>
          </a:bodyPr>
          <a:lstStyle/>
          <a:p>
            <a:r>
              <a:rPr lang="pt-BR" dirty="0" smtClean="0"/>
              <a:t>arima(x = diff_rm, order = c(5, 0, 0))</a:t>
            </a:r>
          </a:p>
          <a:p>
            <a:endParaRPr lang="pt-BR" dirty="0" smtClean="0"/>
          </a:p>
          <a:p>
            <a:r>
              <a:rPr lang="pt-BR" dirty="0" smtClean="0"/>
              <a:t>Coefficients:</a:t>
            </a:r>
          </a:p>
          <a:p>
            <a:r>
              <a:rPr lang="pt-BR" dirty="0" smtClean="0"/>
              <a:t>          ar1      ar2      ar3      ar4     ar5  intercept</a:t>
            </a:r>
          </a:p>
          <a:p>
            <a:r>
              <a:rPr lang="pt-BR" dirty="0" smtClean="0"/>
              <a:t>      -0.0647  -0.2220  -0.0706  -0.1004  0.0235    -0.0013</a:t>
            </a:r>
          </a:p>
          <a:p>
            <a:r>
              <a:rPr lang="pt-BR" dirty="0" smtClean="0"/>
              <a:t>s.e.   0.0968   0.0963   0.0988   0.0963  0.0964     0.0224</a:t>
            </a:r>
          </a:p>
          <a:p>
            <a:endParaRPr lang="pt-BR" dirty="0" smtClean="0"/>
          </a:p>
          <a:p>
            <a:r>
              <a:rPr lang="pt-BR" dirty="0" smtClean="0"/>
              <a:t>sigma^2 estimated as 0.1086:  log likelihood = -33.11,  aic = 80.21</a:t>
            </a:r>
            <a:endParaRPr lang="en-US" dirty="0"/>
          </a:p>
        </p:txBody>
      </p:sp>
      <p:sp>
        <p:nvSpPr>
          <p:cNvPr id="9" name="Rectangle 8"/>
          <p:cNvSpPr/>
          <p:nvPr/>
        </p:nvSpPr>
        <p:spPr>
          <a:xfrm>
            <a:off x="171719" y="4617150"/>
            <a:ext cx="3099515" cy="1754326"/>
          </a:xfrm>
          <a:prstGeom prst="rect">
            <a:avLst/>
          </a:prstGeom>
        </p:spPr>
        <p:txBody>
          <a:bodyPr wrap="square">
            <a:spAutoFit/>
          </a:bodyPr>
          <a:lstStyle/>
          <a:p>
            <a:r>
              <a:rPr lang="en-US" b="1" dirty="0" smtClean="0">
                <a:solidFill>
                  <a:srgbClr val="00B0F0"/>
                </a:solidFill>
              </a:rPr>
              <a:t>Checking model 5,0,0 gave us the intercept of 0.02 and AIC of 80.21. PACF residual shows a better chart with normal lags. The histogram shows, it is normally distributed </a:t>
            </a:r>
            <a:endParaRPr lang="en-US" b="1" dirty="0" smtClean="0">
              <a:solidFill>
                <a:srgbClr val="00B0F0"/>
              </a:solidFill>
            </a:endParaRPr>
          </a:p>
        </p:txBody>
      </p:sp>
      <p:pic>
        <p:nvPicPr>
          <p:cNvPr id="2" name="Picture 1"/>
          <p:cNvPicPr>
            <a:picLocks noChangeAspect="1"/>
          </p:cNvPicPr>
          <p:nvPr/>
        </p:nvPicPr>
        <p:blipFill>
          <a:blip r:embed="rId3"/>
          <a:stretch>
            <a:fillRect/>
          </a:stretch>
        </p:blipFill>
        <p:spPr>
          <a:xfrm>
            <a:off x="9002331" y="1456512"/>
            <a:ext cx="3115097" cy="1921651"/>
          </a:xfrm>
          <a:prstGeom prst="rect">
            <a:avLst/>
          </a:prstGeom>
        </p:spPr>
      </p:pic>
      <p:pic>
        <p:nvPicPr>
          <p:cNvPr id="3" name="Picture 2"/>
          <p:cNvPicPr>
            <a:picLocks noChangeAspect="1"/>
          </p:cNvPicPr>
          <p:nvPr/>
        </p:nvPicPr>
        <p:blipFill>
          <a:blip r:embed="rId4"/>
          <a:stretch>
            <a:fillRect/>
          </a:stretch>
        </p:blipFill>
        <p:spPr>
          <a:xfrm>
            <a:off x="8347719" y="4499848"/>
            <a:ext cx="3769709" cy="2325470"/>
          </a:xfrm>
          <a:prstGeom prst="rect">
            <a:avLst/>
          </a:prstGeom>
        </p:spPr>
      </p:pic>
    </p:spTree>
    <p:extLst>
      <p:ext uri="{BB962C8B-B14F-4D97-AF65-F5344CB8AC3E}">
        <p14:creationId xmlns:p14="http://schemas.microsoft.com/office/powerpoint/2010/main" val="2154033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63469" y="90152"/>
            <a:ext cx="628531" cy="472472"/>
          </a:xfrm>
          <a:prstGeom prst="rect">
            <a:avLst/>
          </a:prstGeom>
        </p:spPr>
      </p:pic>
      <p:sp>
        <p:nvSpPr>
          <p:cNvPr id="7" name="Title 1"/>
          <p:cNvSpPr txBox="1">
            <a:spLocks/>
          </p:cNvSpPr>
          <p:nvPr/>
        </p:nvSpPr>
        <p:spPr>
          <a:xfrm>
            <a:off x="4108360" y="195084"/>
            <a:ext cx="3653307" cy="397344"/>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smtClean="0">
                <a:solidFill>
                  <a:srgbClr val="00B0F0"/>
                </a:solidFill>
                <a:latin typeface="+mn-lt"/>
              </a:rPr>
              <a:t>ARIMA Modeling Process Continues</a:t>
            </a:r>
            <a:endParaRPr lang="en-US" sz="2800" b="1" i="1" dirty="0">
              <a:solidFill>
                <a:srgbClr val="00B0F0"/>
              </a:solidFill>
              <a:latin typeface="+mn-lt"/>
            </a:endParaRPr>
          </a:p>
        </p:txBody>
      </p:sp>
      <p:sp>
        <p:nvSpPr>
          <p:cNvPr id="14" name="Rectangle 13"/>
          <p:cNvSpPr/>
          <p:nvPr/>
        </p:nvSpPr>
        <p:spPr>
          <a:xfrm>
            <a:off x="286912" y="724992"/>
            <a:ext cx="2739624" cy="461665"/>
          </a:xfrm>
          <a:prstGeom prst="rect">
            <a:avLst/>
          </a:prstGeom>
        </p:spPr>
        <p:txBody>
          <a:bodyPr wrap="square">
            <a:spAutoFit/>
          </a:bodyPr>
          <a:lstStyle/>
          <a:p>
            <a:pPr marL="285750" indent="-285750">
              <a:buFont typeface="Wingdings" panose="05000000000000000000" pitchFamily="2" charset="2"/>
              <a:buChar char="Ø"/>
            </a:pPr>
            <a:r>
              <a:rPr lang="en-US" sz="2400" b="1" dirty="0" smtClean="0">
                <a:solidFill>
                  <a:srgbClr val="00B0F0"/>
                </a:solidFill>
              </a:rPr>
              <a:t>Make prediction:</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1369167201"/>
              </p:ext>
            </p:extLst>
          </p:nvPr>
        </p:nvGraphicFramePr>
        <p:xfrm>
          <a:off x="286912" y="1623293"/>
          <a:ext cx="5006298" cy="1188720"/>
        </p:xfrm>
        <a:graphic>
          <a:graphicData uri="http://schemas.openxmlformats.org/drawingml/2006/table">
            <a:tbl>
              <a:tblPr firstRow="1" bandRow="1">
                <a:tableStyleId>{5C22544A-7EE6-4342-B048-85BDC9FD1C3A}</a:tableStyleId>
              </a:tblPr>
              <a:tblGrid>
                <a:gridCol w="5006298"/>
              </a:tblGrid>
              <a:tr h="902697">
                <a:tc>
                  <a:txBody>
                    <a:bodyPr/>
                    <a:lstStyle/>
                    <a:p>
                      <a:r>
                        <a:rPr lang="en-US" sz="1800" dirty="0" smtClean="0">
                          <a:latin typeface="+mn-lt"/>
                        </a:rPr>
                        <a:t>We forecasted</a:t>
                      </a:r>
                      <a:r>
                        <a:rPr lang="en-US" sz="1800" baseline="0" dirty="0" smtClean="0">
                          <a:latin typeface="+mn-lt"/>
                        </a:rPr>
                        <a:t> to 2026 with 95% significant level at lover and upper bounds. the above chart shows the lower and higher limit confidence level around the grey area</a:t>
                      </a:r>
                      <a:endParaRPr lang="en-US" dirty="0" smtClean="0"/>
                    </a:p>
                  </a:txBody>
                  <a:tcPr/>
                </a:tc>
              </a:tr>
            </a:tbl>
          </a:graphicData>
        </a:graphic>
      </p:graphicFrame>
      <p:sp>
        <p:nvSpPr>
          <p:cNvPr id="13" name="Rectangle 12"/>
          <p:cNvSpPr/>
          <p:nvPr/>
        </p:nvSpPr>
        <p:spPr>
          <a:xfrm>
            <a:off x="5935013" y="393756"/>
            <a:ext cx="4988417" cy="2769989"/>
          </a:xfrm>
          <a:prstGeom prst="rect">
            <a:avLst/>
          </a:prstGeom>
        </p:spPr>
        <p:txBody>
          <a:bodyPr wrap="square">
            <a:spAutoFit/>
          </a:bodyPr>
          <a:lstStyle/>
          <a:p>
            <a:endParaRPr lang="en-US" dirty="0" smtClean="0"/>
          </a:p>
          <a:p>
            <a:r>
              <a:rPr lang="en-US" dirty="0" smtClean="0"/>
              <a:t> </a:t>
            </a:r>
          </a:p>
          <a:p>
            <a:r>
              <a:rPr lang="en-US" sz="1200" dirty="0" smtClean="0"/>
              <a:t>                       Point Forecast &lt;</a:t>
            </a:r>
            <a:r>
              <a:rPr lang="en-US" sz="1200" dirty="0" err="1" smtClean="0"/>
              <a:t>dbl</a:t>
            </a:r>
            <a:r>
              <a:rPr lang="en-US" sz="1200" dirty="0" smtClean="0"/>
              <a:t>&gt;                 Lo 95&lt;</a:t>
            </a:r>
            <a:r>
              <a:rPr lang="en-US" sz="1200" dirty="0" err="1" smtClean="0"/>
              <a:t>dbl</a:t>
            </a:r>
            <a:r>
              <a:rPr lang="en-US" sz="1200" dirty="0" smtClean="0"/>
              <a:t>&gt;         Hi 95 &lt;</a:t>
            </a:r>
            <a:r>
              <a:rPr lang="en-US" sz="1200" dirty="0" err="1" smtClean="0"/>
              <a:t>dbl</a:t>
            </a:r>
            <a:r>
              <a:rPr lang="en-US" sz="1200" dirty="0" smtClean="0"/>
              <a:t>&gt;</a:t>
            </a:r>
          </a:p>
          <a:p>
            <a:r>
              <a:rPr lang="en-US" sz="1200" dirty="0" smtClean="0"/>
              <a:t>Jan 2022	-0.0566156289	-0.7024174	0.5891862	</a:t>
            </a:r>
          </a:p>
          <a:p>
            <a:r>
              <a:rPr lang="en-US" sz="1200" dirty="0" smtClean="0"/>
              <a:t>Feb 2022	-0.0272909160	-0.6744433	0.6198615	</a:t>
            </a:r>
          </a:p>
          <a:p>
            <a:r>
              <a:rPr lang="en-US" sz="1200" dirty="0" smtClean="0"/>
              <a:t>Mar 2022	0.0116801734	                          -0.6505816	0.6739420	</a:t>
            </a:r>
          </a:p>
          <a:p>
            <a:r>
              <a:rPr lang="en-US" sz="1200" dirty="0" smtClean="0"/>
              <a:t>Apr 2022	0.0296637649   	-0.6331571	0.6924846	</a:t>
            </a:r>
          </a:p>
          <a:p>
            <a:r>
              <a:rPr lang="en-US" sz="1200" dirty="0" smtClean="0"/>
              <a:t>May 2022	-0.0026110141	-0.6660613	0.6608393	</a:t>
            </a:r>
          </a:p>
          <a:p>
            <a:r>
              <a:rPr lang="en-US" sz="1200" dirty="0" smtClean="0"/>
              <a:t>Jun 2022	-0.0076300357	-0.6721225	0.6568624	</a:t>
            </a:r>
          </a:p>
          <a:p>
            <a:r>
              <a:rPr lang="en-US" sz="1200" dirty="0" smtClean="0"/>
              <a:t>Jul 2022	-0.0046338777	-0.6693998	0.6601321	</a:t>
            </a:r>
          </a:p>
          <a:p>
            <a:r>
              <a:rPr lang="en-US" sz="1200" dirty="0" smtClean="0"/>
              <a:t>Aug 2022	-0.0023251391	-0.6671395	0.6624892	</a:t>
            </a:r>
          </a:p>
          <a:p>
            <a:r>
              <a:rPr lang="en-US" sz="1200" dirty="0" smtClean="0"/>
              <a:t>Sep 2022	0.0008769050 	-0.6639500	0.6657038	</a:t>
            </a:r>
          </a:p>
          <a:p>
            <a:r>
              <a:rPr lang="en-US" sz="1200" dirty="0" smtClean="0"/>
              <a:t>Oct 2022	-0.0003083313	-0.6651456	0.6645289</a:t>
            </a:r>
            <a:r>
              <a:rPr lang="en-US" dirty="0" smtClean="0"/>
              <a:t>	</a:t>
            </a:r>
            <a:endParaRPr lang="en-US" dirty="0"/>
          </a:p>
        </p:txBody>
      </p:sp>
      <p:pic>
        <p:nvPicPr>
          <p:cNvPr id="15" name="Picture 14"/>
          <p:cNvPicPr>
            <a:picLocks noChangeAspect="1"/>
          </p:cNvPicPr>
          <p:nvPr/>
        </p:nvPicPr>
        <p:blipFill>
          <a:blip r:embed="rId3"/>
          <a:stretch>
            <a:fillRect/>
          </a:stretch>
        </p:blipFill>
        <p:spPr>
          <a:xfrm>
            <a:off x="7183045" y="3362417"/>
            <a:ext cx="4694689" cy="2896075"/>
          </a:xfrm>
          <a:prstGeom prst="rect">
            <a:avLst/>
          </a:prstGeom>
        </p:spPr>
      </p:pic>
      <p:sp>
        <p:nvSpPr>
          <p:cNvPr id="17" name="Rectangle 16"/>
          <p:cNvSpPr/>
          <p:nvPr/>
        </p:nvSpPr>
        <p:spPr>
          <a:xfrm>
            <a:off x="286912" y="3142367"/>
            <a:ext cx="4338161" cy="646331"/>
          </a:xfrm>
          <a:prstGeom prst="rect">
            <a:avLst/>
          </a:prstGeom>
        </p:spPr>
        <p:txBody>
          <a:bodyPr wrap="square">
            <a:spAutoFit/>
          </a:bodyPr>
          <a:lstStyle/>
          <a:p>
            <a:r>
              <a:rPr lang="en-US" dirty="0">
                <a:solidFill>
                  <a:srgbClr val="00B0F0"/>
                </a:solidFill>
              </a:rPr>
              <a:t>T</a:t>
            </a:r>
            <a:r>
              <a:rPr lang="en-US" dirty="0" smtClean="0">
                <a:solidFill>
                  <a:srgbClr val="00B0F0"/>
                </a:solidFill>
              </a:rPr>
              <a:t>o validate this forecasting we used  the box test to confirm which shows normal p-value</a:t>
            </a:r>
            <a:endParaRPr lang="en-US" dirty="0">
              <a:solidFill>
                <a:srgbClr val="00B0F0"/>
              </a:solidFill>
            </a:endParaRPr>
          </a:p>
        </p:txBody>
      </p:sp>
      <p:sp>
        <p:nvSpPr>
          <p:cNvPr id="18" name="Rectangle 17"/>
          <p:cNvSpPr/>
          <p:nvPr/>
        </p:nvSpPr>
        <p:spPr>
          <a:xfrm>
            <a:off x="508354" y="3894472"/>
            <a:ext cx="4563414" cy="1200329"/>
          </a:xfrm>
          <a:prstGeom prst="rect">
            <a:avLst/>
          </a:prstGeom>
        </p:spPr>
        <p:txBody>
          <a:bodyPr wrap="square">
            <a:spAutoFit/>
          </a:bodyPr>
          <a:lstStyle/>
          <a:p>
            <a:r>
              <a:rPr lang="en-US" dirty="0" smtClean="0"/>
              <a:t>Box-</a:t>
            </a:r>
            <a:r>
              <a:rPr lang="en-US" dirty="0" err="1" smtClean="0"/>
              <a:t>Ljung</a:t>
            </a:r>
            <a:r>
              <a:rPr lang="en-US" dirty="0" smtClean="0"/>
              <a:t> test</a:t>
            </a:r>
          </a:p>
          <a:p>
            <a:endParaRPr lang="en-US" dirty="0" smtClean="0"/>
          </a:p>
          <a:p>
            <a:r>
              <a:rPr lang="en-US" dirty="0" smtClean="0"/>
              <a:t>data:  </a:t>
            </a:r>
            <a:r>
              <a:rPr lang="en-US" dirty="0" err="1" smtClean="0"/>
              <a:t>rm_forecast$resid</a:t>
            </a:r>
            <a:endParaRPr lang="en-US" dirty="0" smtClean="0"/>
          </a:p>
          <a:p>
            <a:r>
              <a:rPr lang="en-US" dirty="0" smtClean="0"/>
              <a:t>X-squared = 0.63624, </a:t>
            </a:r>
            <a:r>
              <a:rPr lang="en-US" dirty="0" err="1" smtClean="0"/>
              <a:t>df</a:t>
            </a:r>
            <a:r>
              <a:rPr lang="en-US" dirty="0" smtClean="0"/>
              <a:t> = 5, p-value = 0.9863</a:t>
            </a:r>
            <a:endParaRPr lang="en-US" dirty="0"/>
          </a:p>
        </p:txBody>
      </p:sp>
      <p:sp>
        <p:nvSpPr>
          <p:cNvPr id="19" name="Rectangle 18"/>
          <p:cNvSpPr/>
          <p:nvPr/>
        </p:nvSpPr>
        <p:spPr>
          <a:xfrm>
            <a:off x="94444" y="5388162"/>
            <a:ext cx="7667223" cy="1200329"/>
          </a:xfrm>
          <a:prstGeom prst="rect">
            <a:avLst/>
          </a:prstGeom>
        </p:spPr>
        <p:txBody>
          <a:bodyPr wrap="square">
            <a:spAutoFit/>
          </a:bodyPr>
          <a:lstStyle/>
          <a:p>
            <a:r>
              <a:rPr lang="en-US" dirty="0" smtClean="0"/>
              <a:t> ME      RMSE       MAE      MPE     MAPE      MASE</a:t>
            </a:r>
          </a:p>
          <a:p>
            <a:r>
              <a:rPr lang="en-US" dirty="0" smtClean="0"/>
              <a:t>Training set 0.000238127 0.3294968 0.2148934 82.25436 117.6539 0.7085973</a:t>
            </a:r>
          </a:p>
          <a:p>
            <a:r>
              <a:rPr lang="en-US" dirty="0" smtClean="0"/>
              <a:t>                     ACF1</a:t>
            </a:r>
          </a:p>
          <a:p>
            <a:r>
              <a:rPr lang="en-US" dirty="0" smtClean="0"/>
              <a:t>Training set 0.0004163456</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965735995"/>
              </p:ext>
            </p:extLst>
          </p:nvPr>
        </p:nvGraphicFramePr>
        <p:xfrm>
          <a:off x="4758381" y="5403724"/>
          <a:ext cx="1636339" cy="370840"/>
        </p:xfrm>
        <a:graphic>
          <a:graphicData uri="http://schemas.openxmlformats.org/drawingml/2006/table">
            <a:tbl>
              <a:tblPr firstRow="1" bandRow="1">
                <a:tableStyleId>{5C22544A-7EE6-4342-B048-85BDC9FD1C3A}</a:tableStyleId>
              </a:tblPr>
              <a:tblGrid>
                <a:gridCol w="1636339"/>
              </a:tblGrid>
              <a:tr h="370840">
                <a:tc>
                  <a:txBody>
                    <a:bodyPr/>
                    <a:lstStyle/>
                    <a:p>
                      <a:r>
                        <a:rPr lang="en-US" dirty="0" smtClean="0"/>
                        <a:t>Accuracy Level</a:t>
                      </a:r>
                      <a:endParaRPr lang="en-US" dirty="0"/>
                    </a:p>
                  </a:txBody>
                  <a:tcPr/>
                </a:tc>
              </a:tr>
            </a:tbl>
          </a:graphicData>
        </a:graphic>
      </p:graphicFrame>
    </p:spTree>
    <p:extLst>
      <p:ext uri="{BB962C8B-B14F-4D97-AF65-F5344CB8AC3E}">
        <p14:creationId xmlns:p14="http://schemas.microsoft.com/office/powerpoint/2010/main" val="161582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89" y="145246"/>
            <a:ext cx="2021983" cy="487496"/>
          </a:xfrm>
        </p:spPr>
        <p:txBody>
          <a:bodyPr>
            <a:normAutofit/>
          </a:bodyPr>
          <a:lstStyle/>
          <a:p>
            <a:r>
              <a:rPr lang="en-US" sz="2800" b="1" i="1" dirty="0" smtClean="0">
                <a:solidFill>
                  <a:srgbClr val="00B0F0"/>
                </a:solidFill>
                <a:latin typeface="+mn-lt"/>
              </a:rPr>
              <a:t>Challenges</a:t>
            </a:r>
            <a:endParaRPr lang="en-US" sz="2800" b="1" i="1" dirty="0">
              <a:solidFill>
                <a:srgbClr val="00B0F0"/>
              </a:solidFill>
              <a:latin typeface="+mn-lt"/>
            </a:endParaRPr>
          </a:p>
        </p:txBody>
      </p:sp>
      <p:sp>
        <p:nvSpPr>
          <p:cNvPr id="3" name="Subtitle 2"/>
          <p:cNvSpPr>
            <a:spLocks noGrp="1"/>
          </p:cNvSpPr>
          <p:nvPr>
            <p:ph type="subTitle" idx="1"/>
          </p:nvPr>
        </p:nvSpPr>
        <p:spPr>
          <a:xfrm>
            <a:off x="0" y="658738"/>
            <a:ext cx="5422005" cy="976942"/>
          </a:xfrm>
        </p:spPr>
        <p:txBody>
          <a:bodyPr>
            <a:normAutofit fontScale="85000" lnSpcReduction="20000"/>
          </a:bodyPr>
          <a:lstStyle/>
          <a:p>
            <a:r>
              <a:rPr lang="en-US" dirty="0" smtClean="0">
                <a:solidFill>
                  <a:srgbClr val="C00000"/>
                </a:solidFill>
              </a:rPr>
              <a:t>The challenge encountered was getting the data as it is not a public data. It took a while to convince the management of Chelsea Hotel the purpose of my request and my intension.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1572270"/>
              </p:ext>
            </p:extLst>
          </p:nvPr>
        </p:nvGraphicFramePr>
        <p:xfrm>
          <a:off x="128789" y="3382476"/>
          <a:ext cx="1921815" cy="518160"/>
        </p:xfrm>
        <a:graphic>
          <a:graphicData uri="http://schemas.openxmlformats.org/drawingml/2006/table">
            <a:tbl>
              <a:tblPr firstRow="1" bandRow="1">
                <a:tableStyleId>{5C22544A-7EE6-4342-B048-85BDC9FD1C3A}</a:tableStyleId>
              </a:tblPr>
              <a:tblGrid>
                <a:gridCol w="1921815"/>
              </a:tblGrid>
              <a:tr h="370840">
                <a:tc>
                  <a:txBody>
                    <a:bodyPr/>
                    <a:lstStyle/>
                    <a:p>
                      <a:r>
                        <a:rPr lang="en-US" sz="2800" dirty="0" smtClean="0"/>
                        <a:t>Conclusion</a:t>
                      </a:r>
                      <a:endParaRPr lang="en-US" sz="28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12325866"/>
              </p:ext>
            </p:extLst>
          </p:nvPr>
        </p:nvGraphicFramePr>
        <p:xfrm>
          <a:off x="10025486" y="1376600"/>
          <a:ext cx="1921815" cy="518160"/>
        </p:xfrm>
        <a:graphic>
          <a:graphicData uri="http://schemas.openxmlformats.org/drawingml/2006/table">
            <a:tbl>
              <a:tblPr firstRow="1" bandRow="1">
                <a:tableStyleId>{5C22544A-7EE6-4342-B048-85BDC9FD1C3A}</a:tableStyleId>
              </a:tblPr>
              <a:tblGrid>
                <a:gridCol w="1921815"/>
              </a:tblGrid>
              <a:tr h="389420">
                <a:tc>
                  <a:txBody>
                    <a:bodyPr/>
                    <a:lstStyle/>
                    <a:p>
                      <a:r>
                        <a:rPr lang="en-US" sz="2800" dirty="0" smtClean="0"/>
                        <a:t>Suggestion</a:t>
                      </a:r>
                      <a:endParaRPr lang="en-US" sz="2800" dirty="0"/>
                    </a:p>
                  </a:txBody>
                  <a:tcPr/>
                </a:tc>
              </a:tr>
            </a:tbl>
          </a:graphicData>
        </a:graphic>
      </p:graphicFrame>
      <p:sp>
        <p:nvSpPr>
          <p:cNvPr id="7" name="Rectangle 6"/>
          <p:cNvSpPr/>
          <p:nvPr/>
        </p:nvSpPr>
        <p:spPr>
          <a:xfrm>
            <a:off x="6834387" y="2084620"/>
            <a:ext cx="5151550" cy="1631216"/>
          </a:xfrm>
          <a:prstGeom prst="rect">
            <a:avLst/>
          </a:prstGeom>
        </p:spPr>
        <p:txBody>
          <a:bodyPr wrap="square">
            <a:spAutoFit/>
          </a:bodyPr>
          <a:lstStyle/>
          <a:p>
            <a:r>
              <a:rPr lang="en-US" sz="2000" dirty="0" smtClean="0">
                <a:solidFill>
                  <a:schemeClr val="accent6">
                    <a:lumMod val="50000"/>
                  </a:schemeClr>
                </a:solidFill>
                <a:effectLst/>
                <a:ea typeface="Calibri" panose="020F0502020204030204" pitchFamily="34" charset="0"/>
              </a:rPr>
              <a:t>Hoteliers should aim for high occupancy rates in order to get the most out of their structure and optimize revenue. Factors such as promotions and events, targeting the right markets and guest experience with a fair quality-price ratio.</a:t>
            </a:r>
            <a:endParaRPr lang="en-US" sz="2000" dirty="0">
              <a:solidFill>
                <a:schemeClr val="accent6">
                  <a:lumMod val="50000"/>
                </a:schemeClr>
              </a:solidFill>
            </a:endParaRPr>
          </a:p>
        </p:txBody>
      </p:sp>
      <p:sp>
        <p:nvSpPr>
          <p:cNvPr id="8" name="Rectangle 7"/>
          <p:cNvSpPr/>
          <p:nvPr/>
        </p:nvSpPr>
        <p:spPr>
          <a:xfrm>
            <a:off x="682578" y="4038980"/>
            <a:ext cx="11075831" cy="2585323"/>
          </a:xfrm>
          <a:prstGeom prst="rect">
            <a:avLst/>
          </a:prstGeom>
        </p:spPr>
        <p:txBody>
          <a:bodyPr wrap="square">
            <a:spAutoFit/>
          </a:bodyPr>
          <a:lstStyle/>
          <a:p>
            <a:pPr algn="just">
              <a:lnSpc>
                <a:spcPct val="150000"/>
              </a:lnSpc>
              <a:spcAft>
                <a:spcPts val="960"/>
              </a:spcAft>
            </a:pPr>
            <a:r>
              <a:rPr lang="en-US" b="1" dirty="0" smtClean="0">
                <a:solidFill>
                  <a:srgbClr val="FF0000"/>
                </a:solidFill>
                <a:effectLst/>
                <a:ea typeface="Calibri" panose="020F0502020204030204" pitchFamily="34" charset="0"/>
                <a:cs typeface="Times New Roman" panose="02020603050405020304" pitchFamily="18" charset="0"/>
              </a:rPr>
              <a:t>The majority of researchers have conducted extensive research on forecasting room occupancy and attendance in hotels in various countries using various approaches. The rates are by definition noisy, non-stationary, and deterministically chaotic. Many economic, political, and psychological factors influence room occupancy and attendance rate in Hotels, some of these factors identified in this study include quality of effective service delivery, finance, competition, tourism and infrastructure. Forecasting room occupancy rates is not a simple task because of these unstable factors. Wrong adjustments which has an adverse effect on the decision making process. </a:t>
            </a:r>
            <a:endParaRPr lang="en-US" b="1" dirty="0">
              <a:solidFill>
                <a:srgbClr val="FF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250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89711415"/>
              </p:ext>
            </p:extLst>
          </p:nvPr>
        </p:nvGraphicFramePr>
        <p:xfrm>
          <a:off x="3888836" y="5318044"/>
          <a:ext cx="3671064" cy="1005840"/>
        </p:xfrm>
        <a:graphic>
          <a:graphicData uri="http://schemas.openxmlformats.org/drawingml/2006/table">
            <a:tbl>
              <a:tblPr firstRow="1" bandRow="1">
                <a:tableStyleId>{5C22544A-7EE6-4342-B048-85BDC9FD1C3A}</a:tableStyleId>
              </a:tblPr>
              <a:tblGrid>
                <a:gridCol w="3671064"/>
              </a:tblGrid>
              <a:tr h="0">
                <a:tc>
                  <a:txBody>
                    <a:bodyPr/>
                    <a:lstStyle/>
                    <a:p>
                      <a:r>
                        <a:rPr lang="en-US" sz="6000" dirty="0" smtClean="0">
                          <a:solidFill>
                            <a:srgbClr val="C00000"/>
                          </a:solidFill>
                        </a:rPr>
                        <a:t>Thank You</a:t>
                      </a:r>
                      <a:endParaRPr lang="en-US" sz="6000" dirty="0">
                        <a:solidFill>
                          <a:srgbClr val="C00000"/>
                        </a:solidFill>
                      </a:endParaRPr>
                    </a:p>
                  </a:txBody>
                  <a:tcPr/>
                </a:tc>
              </a:tr>
            </a:tbl>
          </a:graphicData>
        </a:graphic>
      </p:graphicFrame>
      <p:pic>
        <p:nvPicPr>
          <p:cNvPr id="8" name="Picture 7"/>
          <p:cNvPicPr>
            <a:picLocks noChangeAspect="1"/>
          </p:cNvPicPr>
          <p:nvPr/>
        </p:nvPicPr>
        <p:blipFill>
          <a:blip r:embed="rId2"/>
          <a:stretch>
            <a:fillRect/>
          </a:stretch>
        </p:blipFill>
        <p:spPr>
          <a:xfrm>
            <a:off x="3347922" y="703759"/>
            <a:ext cx="5061982" cy="3784205"/>
          </a:xfrm>
          <a:prstGeom prst="rect">
            <a:avLst/>
          </a:prstGeom>
        </p:spPr>
      </p:pic>
    </p:spTree>
    <p:extLst>
      <p:ext uri="{BB962C8B-B14F-4D97-AF65-F5344CB8AC3E}">
        <p14:creationId xmlns:p14="http://schemas.microsoft.com/office/powerpoint/2010/main" val="2493789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63469" y="90152"/>
            <a:ext cx="628531" cy="472472"/>
          </a:xfrm>
          <a:prstGeom prst="rect">
            <a:avLst/>
          </a:prstGeom>
        </p:spPr>
      </p:pic>
      <p:sp>
        <p:nvSpPr>
          <p:cNvPr id="2" name="Title 1"/>
          <p:cNvSpPr>
            <a:spLocks noGrp="1"/>
          </p:cNvSpPr>
          <p:nvPr>
            <p:ph type="ctrTitle"/>
          </p:nvPr>
        </p:nvSpPr>
        <p:spPr>
          <a:xfrm>
            <a:off x="1867437" y="397929"/>
            <a:ext cx="9131121" cy="6329460"/>
          </a:xfrm>
        </p:spPr>
        <p:txBody>
          <a:bodyPr>
            <a:noAutofit/>
          </a:bodyPr>
          <a:lstStyle/>
          <a:p>
            <a:r>
              <a:rPr lang="en-US" sz="3200" b="1" i="1" dirty="0" smtClean="0">
                <a:solidFill>
                  <a:srgbClr val="FF0000"/>
                </a:solidFill>
                <a:latin typeface="+mn-lt"/>
              </a:rPr>
              <a:t>Forecasting</a:t>
            </a:r>
            <a:br>
              <a:rPr lang="en-US" sz="3200" b="1" i="1" dirty="0" smtClean="0">
                <a:solidFill>
                  <a:srgbClr val="FF0000"/>
                </a:solidFill>
                <a:latin typeface="+mn-lt"/>
              </a:rPr>
            </a:br>
            <a:r>
              <a:rPr lang="en-US" sz="3200" b="1" i="1" dirty="0" smtClean="0">
                <a:solidFill>
                  <a:srgbClr val="FF0000"/>
                </a:solidFill>
                <a:latin typeface="+mn-lt"/>
              </a:rPr>
              <a:t/>
            </a:r>
            <a:br>
              <a:rPr lang="en-US" sz="3200" b="1" i="1" dirty="0" smtClean="0">
                <a:solidFill>
                  <a:srgbClr val="FF0000"/>
                </a:solidFill>
                <a:latin typeface="+mn-lt"/>
              </a:rPr>
            </a:br>
            <a:r>
              <a:rPr lang="en-US" sz="3200" b="1" i="1" dirty="0" smtClean="0">
                <a:solidFill>
                  <a:srgbClr val="00B0F0"/>
                </a:solidFill>
                <a:latin typeface="+mn-lt"/>
              </a:rPr>
              <a:t> </a:t>
            </a:r>
            <a:r>
              <a:rPr lang="en-US" sz="3200" b="1" i="1" dirty="0" smtClean="0">
                <a:solidFill>
                  <a:srgbClr val="00B0F0"/>
                </a:solidFill>
                <a:latin typeface="+mn-lt"/>
              </a:rPr>
              <a:t>The</a:t>
            </a:r>
            <a:r>
              <a:rPr lang="en-US" sz="3200" b="1" i="1" dirty="0" smtClean="0">
                <a:solidFill>
                  <a:srgbClr val="FF0000"/>
                </a:solidFill>
                <a:latin typeface="+mn-lt"/>
              </a:rPr>
              <a:t/>
            </a:r>
            <a:br>
              <a:rPr lang="en-US" sz="3200" b="1" i="1" dirty="0" smtClean="0">
                <a:solidFill>
                  <a:srgbClr val="FF0000"/>
                </a:solidFill>
                <a:latin typeface="+mn-lt"/>
              </a:rPr>
            </a:br>
            <a:r>
              <a:rPr lang="en-US" sz="3200" b="1" i="1" dirty="0" smtClean="0">
                <a:solidFill>
                  <a:srgbClr val="FF0000"/>
                </a:solidFill>
                <a:latin typeface="+mn-lt"/>
              </a:rPr>
              <a:t/>
            </a:r>
            <a:br>
              <a:rPr lang="en-US" sz="3200" b="1" i="1" dirty="0" smtClean="0">
                <a:solidFill>
                  <a:srgbClr val="FF0000"/>
                </a:solidFill>
                <a:latin typeface="+mn-lt"/>
              </a:rPr>
            </a:br>
            <a:r>
              <a:rPr lang="en-US" sz="3200" b="1" i="1" dirty="0" smtClean="0">
                <a:solidFill>
                  <a:srgbClr val="FF0000"/>
                </a:solidFill>
                <a:latin typeface="+mn-lt"/>
              </a:rPr>
              <a:t> </a:t>
            </a:r>
            <a:r>
              <a:rPr lang="en-US" sz="3200" b="1" i="1" dirty="0" smtClean="0">
                <a:solidFill>
                  <a:srgbClr val="FF0000"/>
                </a:solidFill>
                <a:latin typeface="+mn-lt"/>
              </a:rPr>
              <a:t>Monthly Room Occupancy</a:t>
            </a:r>
            <a:br>
              <a:rPr lang="en-US" sz="3200" b="1" i="1" dirty="0" smtClean="0">
                <a:solidFill>
                  <a:srgbClr val="FF0000"/>
                </a:solidFill>
                <a:latin typeface="+mn-lt"/>
              </a:rPr>
            </a:br>
            <a:r>
              <a:rPr lang="en-US" sz="3200" b="1" i="1" dirty="0" smtClean="0">
                <a:solidFill>
                  <a:srgbClr val="FF0000"/>
                </a:solidFill>
                <a:latin typeface="+mn-lt"/>
              </a:rPr>
              <a:t/>
            </a:r>
            <a:br>
              <a:rPr lang="en-US" sz="3200" b="1" i="1" dirty="0" smtClean="0">
                <a:solidFill>
                  <a:srgbClr val="FF0000"/>
                </a:solidFill>
                <a:latin typeface="+mn-lt"/>
              </a:rPr>
            </a:br>
            <a:r>
              <a:rPr lang="en-US" sz="3200" b="1" i="1" dirty="0" smtClean="0">
                <a:solidFill>
                  <a:srgbClr val="00B0F0"/>
                </a:solidFill>
                <a:latin typeface="+mn-lt"/>
              </a:rPr>
              <a:t> of </a:t>
            </a:r>
            <a:r>
              <a:rPr lang="en-US" sz="3200" b="1" i="1" dirty="0" smtClean="0">
                <a:solidFill>
                  <a:srgbClr val="FF0000"/>
                </a:solidFill>
                <a:latin typeface="+mn-lt"/>
              </a:rPr>
              <a:t/>
            </a:r>
            <a:br>
              <a:rPr lang="en-US" sz="3200" b="1" i="1" dirty="0" smtClean="0">
                <a:solidFill>
                  <a:srgbClr val="FF0000"/>
                </a:solidFill>
                <a:latin typeface="+mn-lt"/>
              </a:rPr>
            </a:br>
            <a:r>
              <a:rPr lang="en-US" sz="3200" b="1" i="1" dirty="0" smtClean="0">
                <a:solidFill>
                  <a:srgbClr val="FF0000"/>
                </a:solidFill>
                <a:latin typeface="+mn-lt"/>
              </a:rPr>
              <a:t/>
            </a:r>
            <a:br>
              <a:rPr lang="en-US" sz="3200" b="1" i="1" dirty="0" smtClean="0">
                <a:solidFill>
                  <a:srgbClr val="FF0000"/>
                </a:solidFill>
                <a:latin typeface="+mn-lt"/>
              </a:rPr>
            </a:br>
            <a:r>
              <a:rPr lang="en-US" sz="3200" b="1" i="1" dirty="0" smtClean="0">
                <a:solidFill>
                  <a:srgbClr val="FF0000"/>
                </a:solidFill>
                <a:latin typeface="+mn-lt"/>
              </a:rPr>
              <a:t>Chelsea Hotel </a:t>
            </a:r>
            <a:br>
              <a:rPr lang="en-US" sz="3200" b="1" i="1" dirty="0" smtClean="0">
                <a:solidFill>
                  <a:srgbClr val="FF0000"/>
                </a:solidFill>
                <a:latin typeface="+mn-lt"/>
              </a:rPr>
            </a:br>
            <a:r>
              <a:rPr lang="en-US" sz="3200" b="1" i="1" dirty="0" smtClean="0">
                <a:solidFill>
                  <a:srgbClr val="FF0000"/>
                </a:solidFill>
                <a:latin typeface="+mn-lt"/>
              </a:rPr>
              <a:t/>
            </a:r>
            <a:br>
              <a:rPr lang="en-US" sz="3200" b="1" i="1" dirty="0" smtClean="0">
                <a:solidFill>
                  <a:srgbClr val="FF0000"/>
                </a:solidFill>
                <a:latin typeface="+mn-lt"/>
              </a:rPr>
            </a:br>
            <a:r>
              <a:rPr lang="en-US" sz="3200" b="1" i="1" dirty="0" smtClean="0">
                <a:solidFill>
                  <a:srgbClr val="00B0F0"/>
                </a:solidFill>
                <a:latin typeface="+mn-lt"/>
              </a:rPr>
              <a:t>Using </a:t>
            </a:r>
            <a:r>
              <a:rPr lang="en-US" sz="3200" b="1" i="1" dirty="0" smtClean="0">
                <a:solidFill>
                  <a:srgbClr val="FF0000"/>
                </a:solidFill>
                <a:latin typeface="+mn-lt"/>
              </a:rPr>
              <a:t/>
            </a:r>
            <a:br>
              <a:rPr lang="en-US" sz="3200" b="1" i="1" dirty="0" smtClean="0">
                <a:solidFill>
                  <a:srgbClr val="FF0000"/>
                </a:solidFill>
                <a:latin typeface="+mn-lt"/>
              </a:rPr>
            </a:br>
            <a:r>
              <a:rPr lang="en-US" sz="3200" b="1" i="1" dirty="0" smtClean="0">
                <a:solidFill>
                  <a:srgbClr val="FF0000"/>
                </a:solidFill>
                <a:latin typeface="+mn-lt"/>
              </a:rPr>
              <a:t/>
            </a:r>
            <a:br>
              <a:rPr lang="en-US" sz="3200" b="1" i="1" dirty="0" smtClean="0">
                <a:solidFill>
                  <a:srgbClr val="FF0000"/>
                </a:solidFill>
                <a:latin typeface="+mn-lt"/>
              </a:rPr>
            </a:br>
            <a:r>
              <a:rPr lang="en-US" sz="3200" b="1" i="1" dirty="0" smtClean="0">
                <a:solidFill>
                  <a:srgbClr val="FF0000"/>
                </a:solidFill>
                <a:latin typeface="+mn-lt"/>
              </a:rPr>
              <a:t>Autoregressive Integrated Moving Average </a:t>
            </a:r>
            <a:br>
              <a:rPr lang="en-US" sz="3200" b="1" i="1" dirty="0" smtClean="0">
                <a:solidFill>
                  <a:srgbClr val="FF0000"/>
                </a:solidFill>
                <a:latin typeface="+mn-lt"/>
              </a:rPr>
            </a:br>
            <a:r>
              <a:rPr lang="en-US" sz="3200" b="1" i="1" dirty="0" smtClean="0">
                <a:solidFill>
                  <a:srgbClr val="FF0000"/>
                </a:solidFill>
                <a:latin typeface="+mn-lt"/>
              </a:rPr>
              <a:t>(ARIMA)</a:t>
            </a:r>
            <a:endParaRPr lang="en-US" sz="3200" b="1" i="1" dirty="0">
              <a:solidFill>
                <a:srgbClr val="FF0000"/>
              </a:solidFill>
              <a:latin typeface="+mn-lt"/>
            </a:endParaRPr>
          </a:p>
        </p:txBody>
      </p:sp>
      <p:sp>
        <p:nvSpPr>
          <p:cNvPr id="5" name="Rectangle 4"/>
          <p:cNvSpPr/>
          <p:nvPr/>
        </p:nvSpPr>
        <p:spPr>
          <a:xfrm>
            <a:off x="0" y="6158002"/>
            <a:ext cx="1652789" cy="569387"/>
          </a:xfrm>
          <a:prstGeom prst="rect">
            <a:avLst/>
          </a:prstGeom>
        </p:spPr>
        <p:txBody>
          <a:bodyPr wrap="square">
            <a:spAutoFit/>
          </a:bodyPr>
          <a:lstStyle/>
          <a:p>
            <a:r>
              <a:rPr lang="en-US" sz="2000" b="1" dirty="0" smtClean="0">
                <a:solidFill>
                  <a:srgbClr val="00B050"/>
                </a:solidFill>
                <a:latin typeface="Calibri" panose="020F0502020204030204" pitchFamily="34" charset="0"/>
                <a:cs typeface="Calibri" panose="020F0502020204030204" pitchFamily="34" charset="0"/>
              </a:rPr>
              <a:t>Lilian Nwafor</a:t>
            </a:r>
          </a:p>
          <a:p>
            <a:pPr algn="ctr"/>
            <a:r>
              <a:rPr lang="en-US" sz="1100" b="1" dirty="0" smtClean="0">
                <a:solidFill>
                  <a:srgbClr val="FF0000"/>
                </a:solidFill>
              </a:rPr>
              <a:t>Data</a:t>
            </a:r>
            <a:r>
              <a:rPr lang="en-US" sz="1100" b="1" baseline="0" dirty="0" smtClean="0">
                <a:solidFill>
                  <a:srgbClr val="FF0000"/>
                </a:solidFill>
              </a:rPr>
              <a:t> Analyst</a:t>
            </a:r>
            <a:endParaRPr lang="en-US" sz="1100" b="1" dirty="0">
              <a:solidFill>
                <a:srgbClr val="FF0000"/>
              </a:solidFill>
            </a:endParaRPr>
          </a:p>
        </p:txBody>
      </p:sp>
      <p:sp>
        <p:nvSpPr>
          <p:cNvPr id="6" name="Rectangle 5"/>
          <p:cNvSpPr/>
          <p:nvPr/>
        </p:nvSpPr>
        <p:spPr>
          <a:xfrm>
            <a:off x="176013" y="90152"/>
            <a:ext cx="1691424" cy="307777"/>
          </a:xfrm>
          <a:prstGeom prst="rect">
            <a:avLst/>
          </a:prstGeom>
        </p:spPr>
        <p:txBody>
          <a:bodyPr wrap="square">
            <a:spAutoFit/>
          </a:bodyPr>
          <a:lstStyle/>
          <a:p>
            <a:pPr lvl="0" defTabSz="914400"/>
            <a:r>
              <a:rPr lang="en-US" sz="1400" b="1" dirty="0" smtClean="0">
                <a:solidFill>
                  <a:srgbClr val="FF0000"/>
                </a:solidFill>
                <a:latin typeface="Calibri" panose="020F0502020204030204" pitchFamily="34" charset="0"/>
                <a:cs typeface="Calibri" panose="020F0502020204030204" pitchFamily="34" charset="0"/>
              </a:rPr>
              <a:t>12</a:t>
            </a:r>
            <a:r>
              <a:rPr lang="en-US" sz="1400" b="1" baseline="30000" dirty="0" smtClean="0">
                <a:solidFill>
                  <a:srgbClr val="FF0000"/>
                </a:solidFill>
                <a:latin typeface="Calibri" panose="020F0502020204030204" pitchFamily="34" charset="0"/>
                <a:cs typeface="Calibri" panose="020F0502020204030204" pitchFamily="34" charset="0"/>
              </a:rPr>
              <a:t>th</a:t>
            </a:r>
            <a:r>
              <a:rPr lang="en-US" sz="1400" b="1" dirty="0" smtClean="0">
                <a:solidFill>
                  <a:srgbClr val="FF0000"/>
                </a:solidFill>
                <a:latin typeface="Calibri" panose="020F0502020204030204" pitchFamily="34" charset="0"/>
                <a:cs typeface="Calibri" panose="020F0502020204030204" pitchFamily="34" charset="0"/>
              </a:rPr>
              <a:t> February, 2023</a:t>
            </a:r>
            <a:endParaRPr lang="en-US" sz="14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757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63469" y="90152"/>
            <a:ext cx="628531" cy="47247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094123939"/>
              </p:ext>
            </p:extLst>
          </p:nvPr>
        </p:nvGraphicFramePr>
        <p:xfrm>
          <a:off x="474372" y="1429556"/>
          <a:ext cx="11217498" cy="4919729"/>
        </p:xfrm>
        <a:graphic>
          <a:graphicData uri="http://schemas.openxmlformats.org/drawingml/2006/table">
            <a:tbl>
              <a:tblPr firstRow="1" bandRow="1">
                <a:tableStyleId>{5C22544A-7EE6-4342-B048-85BDC9FD1C3A}</a:tableStyleId>
              </a:tblPr>
              <a:tblGrid>
                <a:gridCol w="11217498"/>
              </a:tblGrid>
              <a:tr h="4919729">
                <a:tc>
                  <a:txBody>
                    <a:bodyPr/>
                    <a:lstStyle/>
                    <a:p>
                      <a:pPr lvl="0" algn="l">
                        <a:lnSpc>
                          <a:spcPct val="120000"/>
                        </a:lnSpc>
                        <a:spcBef>
                          <a:spcPts val="0"/>
                        </a:spcBef>
                        <a:buSzPts val="2000"/>
                      </a:pPr>
                      <a:r>
                        <a:rPr lang="en-US" sz="3200" b="1" dirty="0" smtClean="0">
                          <a:solidFill>
                            <a:schemeClr val="tx1"/>
                          </a:solidFill>
                          <a:latin typeface="Calibri" panose="020F0502020204030204" pitchFamily="34" charset="0"/>
                          <a:cs typeface="Calibri" panose="020F0502020204030204" pitchFamily="34" charset="0"/>
                        </a:rPr>
                        <a:t>Data Collection: </a:t>
                      </a:r>
                    </a:p>
                    <a:p>
                      <a:r>
                        <a:rPr lang="en-US" sz="2400" dirty="0" smtClean="0">
                          <a:solidFill>
                            <a:schemeClr val="bg1"/>
                          </a:solidFill>
                          <a:latin typeface="Calibri" panose="020F0502020204030204" pitchFamily="34" charset="0"/>
                          <a:cs typeface="Calibri" panose="020F0502020204030204" pitchFamily="34" charset="0"/>
                        </a:rPr>
                        <a:t>The data was collected from </a:t>
                      </a:r>
                      <a:r>
                        <a:rPr lang="en-US" sz="2400" dirty="0" smtClean="0">
                          <a:solidFill>
                            <a:schemeClr val="bg1"/>
                          </a:solidFill>
                          <a:latin typeface="Calibri" panose="020F0502020204030204" pitchFamily="34" charset="0"/>
                          <a:cs typeface="Calibri" panose="020F0502020204030204" pitchFamily="34" charset="0"/>
                        </a:rPr>
                        <a:t>Chelsea Hotel Abuja, Nigeria.</a:t>
                      </a:r>
                      <a:endParaRPr lang="en-US" sz="2400" dirty="0" smtClean="0">
                        <a:solidFill>
                          <a:schemeClr val="tx1"/>
                        </a:solidFill>
                        <a:latin typeface="Calibri" panose="020F0502020204030204" pitchFamily="34" charset="0"/>
                        <a:cs typeface="Calibri" panose="020F0502020204030204" pitchFamily="34" charset="0"/>
                      </a:endParaRPr>
                    </a:p>
                    <a:p>
                      <a:pPr lvl="0" algn="l">
                        <a:lnSpc>
                          <a:spcPct val="120000"/>
                        </a:lnSpc>
                        <a:spcBef>
                          <a:spcPts val="0"/>
                        </a:spcBef>
                        <a:buSzPts val="2000"/>
                      </a:pPr>
                      <a:r>
                        <a:rPr lang="en-US" sz="3200" b="1" dirty="0" smtClean="0">
                          <a:solidFill>
                            <a:schemeClr val="tx1"/>
                          </a:solidFill>
                          <a:latin typeface="Calibri" panose="020F0502020204030204" pitchFamily="34" charset="0"/>
                          <a:cs typeface="Calibri" panose="020F0502020204030204" pitchFamily="34" charset="0"/>
                        </a:rPr>
                        <a:t>Tools Used:</a:t>
                      </a:r>
                      <a:r>
                        <a:rPr lang="en-US" sz="3200" b="1" dirty="0" smtClean="0">
                          <a:solidFill>
                            <a:schemeClr val="bg1"/>
                          </a:solidFill>
                          <a:latin typeface="Calibri" panose="020F0502020204030204" pitchFamily="34" charset="0"/>
                          <a:cs typeface="Calibri" panose="020F0502020204030204" pitchFamily="34" charset="0"/>
                        </a:rPr>
                        <a:t/>
                      </a:r>
                      <a:br>
                        <a:rPr lang="en-US" sz="3200" b="1" dirty="0" smtClean="0">
                          <a:solidFill>
                            <a:schemeClr val="bg1"/>
                          </a:solidFill>
                          <a:latin typeface="Calibri" panose="020F0502020204030204" pitchFamily="34" charset="0"/>
                          <a:cs typeface="Calibri" panose="020F0502020204030204" pitchFamily="34" charset="0"/>
                        </a:rPr>
                      </a:br>
                      <a:r>
                        <a:rPr lang="en-US" sz="2400" dirty="0" smtClean="0">
                          <a:solidFill>
                            <a:schemeClr val="bg1"/>
                          </a:solidFill>
                          <a:latin typeface="Calibri" panose="020F0502020204030204" pitchFamily="34" charset="0"/>
                          <a:cs typeface="Calibri" panose="020F0502020204030204" pitchFamily="34" charset="0"/>
                        </a:rPr>
                        <a:t>R Programming</a:t>
                      </a:r>
                      <a:r>
                        <a:rPr lang="en-US" sz="2400" baseline="0" dirty="0" smtClean="0">
                          <a:solidFill>
                            <a:schemeClr val="bg1"/>
                          </a:solidFill>
                          <a:latin typeface="Calibri" panose="020F0502020204030204" pitchFamily="34" charset="0"/>
                          <a:cs typeface="Calibri" panose="020F0502020204030204" pitchFamily="34" charset="0"/>
                        </a:rPr>
                        <a:t> Language </a:t>
                      </a:r>
                      <a:r>
                        <a:rPr lang="en-US" sz="2400" dirty="0" smtClean="0">
                          <a:solidFill>
                            <a:schemeClr val="bg1"/>
                          </a:solidFill>
                          <a:latin typeface="Calibri" panose="020F0502020204030204" pitchFamily="34" charset="0"/>
                          <a:cs typeface="Calibri" panose="020F0502020204030204" pitchFamily="34" charset="0"/>
                        </a:rPr>
                        <a:t>with </a:t>
                      </a:r>
                      <a:r>
                        <a:rPr lang="en-US" sz="2400" dirty="0" err="1" smtClean="0">
                          <a:solidFill>
                            <a:schemeClr val="bg1"/>
                          </a:solidFill>
                          <a:latin typeface="Calibri" panose="020F0502020204030204" pitchFamily="34" charset="0"/>
                          <a:cs typeface="Calibri" panose="020F0502020204030204" pitchFamily="34" charset="0"/>
                        </a:rPr>
                        <a:t>readr</a:t>
                      </a:r>
                      <a:r>
                        <a:rPr lang="en-US" sz="2400" dirty="0" smtClean="0">
                          <a:solidFill>
                            <a:schemeClr val="bg1"/>
                          </a:solidFill>
                          <a:latin typeface="Calibri" panose="020F0502020204030204" pitchFamily="34" charset="0"/>
                          <a:cs typeface="Calibri" panose="020F0502020204030204" pitchFamily="34" charset="0"/>
                        </a:rPr>
                        <a:t>,</a:t>
                      </a:r>
                      <a:r>
                        <a:rPr lang="en-US" sz="2400" baseline="0" dirty="0" smtClean="0">
                          <a:solidFill>
                            <a:schemeClr val="bg1"/>
                          </a:solidFill>
                          <a:latin typeface="Calibri" panose="020F0502020204030204" pitchFamily="34" charset="0"/>
                          <a:cs typeface="Calibri" panose="020F0502020204030204" pitchFamily="34" charset="0"/>
                        </a:rPr>
                        <a:t> </a:t>
                      </a:r>
                      <a:r>
                        <a:rPr lang="en-US" sz="2400" dirty="0" err="1" smtClean="0">
                          <a:solidFill>
                            <a:schemeClr val="bg1"/>
                          </a:solidFill>
                          <a:latin typeface="Calibri" panose="020F0502020204030204" pitchFamily="34" charset="0"/>
                          <a:cs typeface="Calibri" panose="020F0502020204030204" pitchFamily="34" charset="0"/>
                        </a:rPr>
                        <a:t>dplyr</a:t>
                      </a:r>
                      <a:r>
                        <a:rPr lang="en-US" sz="2400" dirty="0" smtClean="0">
                          <a:solidFill>
                            <a:schemeClr val="bg1"/>
                          </a:solidFill>
                          <a:latin typeface="Calibri" panose="020F0502020204030204" pitchFamily="34" charset="0"/>
                          <a:cs typeface="Calibri" panose="020F0502020204030204" pitchFamily="34" charset="0"/>
                        </a:rPr>
                        <a:t> </a:t>
                      </a:r>
                      <a:r>
                        <a:rPr lang="en-US" sz="2400" dirty="0" smtClean="0">
                          <a:solidFill>
                            <a:schemeClr val="bg1"/>
                          </a:solidFill>
                          <a:latin typeface="Calibri" panose="020F0502020204030204" pitchFamily="34" charset="0"/>
                          <a:cs typeface="Calibri" panose="020F0502020204030204" pitchFamily="34" charset="0"/>
                        </a:rPr>
                        <a:t>,</a:t>
                      </a:r>
                      <a:r>
                        <a:rPr lang="en-US" sz="2400" baseline="0" dirty="0" smtClean="0">
                          <a:solidFill>
                            <a:schemeClr val="bg1"/>
                          </a:solidFill>
                          <a:latin typeface="Calibri" panose="020F0502020204030204" pitchFamily="34" charset="0"/>
                          <a:cs typeface="Calibri" panose="020F0502020204030204" pitchFamily="34" charset="0"/>
                        </a:rPr>
                        <a:t> </a:t>
                      </a:r>
                      <a:r>
                        <a:rPr lang="en-US" sz="2400" baseline="0" dirty="0" err="1" smtClean="0">
                          <a:solidFill>
                            <a:schemeClr val="bg1"/>
                          </a:solidFill>
                          <a:latin typeface="Calibri" panose="020F0502020204030204" pitchFamily="34" charset="0"/>
                          <a:cs typeface="Calibri" panose="020F0502020204030204" pitchFamily="34" charset="0"/>
                        </a:rPr>
                        <a:t>tseries</a:t>
                      </a:r>
                      <a:r>
                        <a:rPr lang="en-US" sz="2400" baseline="0" dirty="0" smtClean="0">
                          <a:solidFill>
                            <a:schemeClr val="bg1"/>
                          </a:solidFill>
                          <a:latin typeface="Calibri" panose="020F0502020204030204" pitchFamily="34" charset="0"/>
                          <a:cs typeface="Calibri" panose="020F0502020204030204" pitchFamily="34" charset="0"/>
                        </a:rPr>
                        <a:t>, forecast libraries.</a:t>
                      </a:r>
                      <a:endParaRPr lang="en-US" sz="2400" dirty="0" smtClean="0">
                        <a:solidFill>
                          <a:schemeClr val="bg1"/>
                        </a:solidFill>
                        <a:latin typeface="Calibri" panose="020F0502020204030204" pitchFamily="34" charset="0"/>
                        <a:cs typeface="Calibri" panose="020F0502020204030204" pitchFamily="34" charset="0"/>
                      </a:endParaRPr>
                    </a:p>
                    <a:p>
                      <a:pPr lvl="0" algn="l">
                        <a:lnSpc>
                          <a:spcPct val="120000"/>
                        </a:lnSpc>
                        <a:spcBef>
                          <a:spcPts val="0"/>
                        </a:spcBef>
                        <a:buSzPts val="2000"/>
                      </a:pPr>
                      <a:r>
                        <a:rPr lang="en-US" sz="3200" b="1" dirty="0" smtClean="0">
                          <a:solidFill>
                            <a:schemeClr val="tx1"/>
                          </a:solidFill>
                          <a:latin typeface="Calibri" panose="020F0502020204030204" pitchFamily="34" charset="0"/>
                          <a:cs typeface="Calibri" panose="020F0502020204030204" pitchFamily="34" charset="0"/>
                        </a:rPr>
                        <a:t>Data</a:t>
                      </a:r>
                      <a:r>
                        <a:rPr lang="en-US" sz="3200" b="1" baseline="0" dirty="0" smtClean="0">
                          <a:solidFill>
                            <a:schemeClr val="tx1"/>
                          </a:solidFill>
                          <a:latin typeface="Calibri" panose="020F0502020204030204" pitchFamily="34" charset="0"/>
                          <a:cs typeface="Calibri" panose="020F0502020204030204" pitchFamily="34" charset="0"/>
                        </a:rPr>
                        <a:t> Cleaning and Wrangling</a:t>
                      </a:r>
                      <a:r>
                        <a:rPr lang="en-US" sz="3200" b="1" dirty="0" smtClean="0">
                          <a:solidFill>
                            <a:schemeClr val="tx1"/>
                          </a:solidFill>
                          <a:latin typeface="Calibri" panose="020F0502020204030204" pitchFamily="34" charset="0"/>
                          <a:cs typeface="Calibri" panose="020F0502020204030204" pitchFamily="34" charset="0"/>
                        </a:rPr>
                        <a:t>: </a:t>
                      </a:r>
                    </a:p>
                    <a:p>
                      <a:pPr lvl="0" algn="l">
                        <a:lnSpc>
                          <a:spcPct val="120000"/>
                        </a:lnSpc>
                        <a:spcBef>
                          <a:spcPts val="0"/>
                        </a:spcBef>
                        <a:buSzPts val="2000"/>
                      </a:pPr>
                      <a:r>
                        <a:rPr lang="en-US" sz="2400" dirty="0" smtClean="0">
                          <a:solidFill>
                            <a:schemeClr val="bg1"/>
                          </a:solidFill>
                          <a:latin typeface="Calibri" panose="020F0502020204030204" pitchFamily="34" charset="0"/>
                          <a:cs typeface="Calibri" panose="020F0502020204030204" pitchFamily="34" charset="0"/>
                        </a:rPr>
                        <a:t>The</a:t>
                      </a:r>
                      <a:r>
                        <a:rPr lang="en-US" sz="2400" baseline="0" dirty="0" smtClean="0">
                          <a:solidFill>
                            <a:schemeClr val="bg1"/>
                          </a:solidFill>
                          <a:latin typeface="Calibri" panose="020F0502020204030204" pitchFamily="34" charset="0"/>
                          <a:cs typeface="Calibri" panose="020F0502020204030204" pitchFamily="34" charset="0"/>
                        </a:rPr>
                        <a:t> data collected was total daily occupancy from 2013 to 2021. then the data was merged into monthly data which resulted to 108 months. </a:t>
                      </a:r>
                      <a:r>
                        <a:rPr lang="en-US" sz="2400" dirty="0" smtClean="0">
                          <a:solidFill>
                            <a:schemeClr val="bg1"/>
                          </a:solidFill>
                          <a:latin typeface="Calibri" panose="020F0502020204030204" pitchFamily="34" charset="0"/>
                          <a:cs typeface="Calibri" panose="020F0502020204030204" pitchFamily="34" charset="0"/>
                        </a:rPr>
                        <a:t>The </a:t>
                      </a:r>
                      <a:r>
                        <a:rPr lang="en-US" sz="2400" dirty="0" smtClean="0">
                          <a:solidFill>
                            <a:schemeClr val="bg1"/>
                          </a:solidFill>
                          <a:latin typeface="Calibri" panose="020F0502020204030204" pitchFamily="34" charset="0"/>
                          <a:cs typeface="Calibri" panose="020F0502020204030204" pitchFamily="34" charset="0"/>
                        </a:rPr>
                        <a:t>datasets contained </a:t>
                      </a:r>
                      <a:r>
                        <a:rPr lang="en-US" sz="2400" dirty="0" smtClean="0">
                          <a:solidFill>
                            <a:schemeClr val="bg1"/>
                          </a:solidFill>
                          <a:latin typeface="Calibri" panose="020F0502020204030204" pitchFamily="34" charset="0"/>
                          <a:cs typeface="Calibri" panose="020F0502020204030204" pitchFamily="34" charset="0"/>
                        </a:rPr>
                        <a:t>108 </a:t>
                      </a:r>
                      <a:r>
                        <a:rPr lang="en-US" sz="2400" dirty="0" smtClean="0">
                          <a:solidFill>
                            <a:schemeClr val="bg1"/>
                          </a:solidFill>
                          <a:latin typeface="Calibri" panose="020F0502020204030204" pitchFamily="34" charset="0"/>
                          <a:cs typeface="Calibri" panose="020F0502020204030204" pitchFamily="34" charset="0"/>
                        </a:rPr>
                        <a:t>rows </a:t>
                      </a:r>
                      <a:r>
                        <a:rPr lang="en-US" sz="2400" dirty="0" smtClean="0">
                          <a:solidFill>
                            <a:schemeClr val="bg1"/>
                          </a:solidFill>
                          <a:latin typeface="Calibri" panose="020F0502020204030204" pitchFamily="34" charset="0"/>
                          <a:cs typeface="Calibri" panose="020F0502020204030204" pitchFamily="34" charset="0"/>
                        </a:rPr>
                        <a:t>and 2 columns, which are the date column</a:t>
                      </a:r>
                      <a:r>
                        <a:rPr lang="en-US" sz="2400" baseline="0" dirty="0" smtClean="0">
                          <a:solidFill>
                            <a:schemeClr val="bg1"/>
                          </a:solidFill>
                          <a:latin typeface="Calibri" panose="020F0502020204030204" pitchFamily="34" charset="0"/>
                          <a:cs typeface="Calibri" panose="020F0502020204030204" pitchFamily="34" charset="0"/>
                        </a:rPr>
                        <a:t> and total occupancy column.</a:t>
                      </a:r>
                    </a:p>
                    <a:p>
                      <a:pPr lvl="0" algn="l">
                        <a:lnSpc>
                          <a:spcPct val="120000"/>
                        </a:lnSpc>
                        <a:spcBef>
                          <a:spcPts val="0"/>
                        </a:spcBef>
                        <a:buSzPts val="2000"/>
                      </a:pPr>
                      <a:endParaRPr lang="en-US" sz="2400" baseline="0" dirty="0" smtClean="0">
                        <a:solidFill>
                          <a:schemeClr val="bg1"/>
                        </a:solidFill>
                        <a:latin typeface="Calibri" panose="020F0502020204030204" pitchFamily="34" charset="0"/>
                        <a:cs typeface="Calibri" panose="020F0502020204030204" pitchFamily="34" charset="0"/>
                      </a:endParaRPr>
                    </a:p>
                    <a:p>
                      <a:pPr lvl="0" algn="l">
                        <a:lnSpc>
                          <a:spcPct val="120000"/>
                        </a:lnSpc>
                        <a:spcBef>
                          <a:spcPts val="0"/>
                        </a:spcBef>
                        <a:buSzPts val="2000"/>
                      </a:pPr>
                      <a:r>
                        <a:rPr lang="en-US" sz="2400" baseline="0" dirty="0" smtClean="0">
                          <a:solidFill>
                            <a:schemeClr val="bg1"/>
                          </a:solidFill>
                          <a:latin typeface="Calibri" panose="020F0502020204030204" pitchFamily="34" charset="0"/>
                          <a:cs typeface="Calibri" panose="020F0502020204030204" pitchFamily="34" charset="0"/>
                        </a:rPr>
                        <a:t>The datatype was changed from “</a:t>
                      </a:r>
                      <a:r>
                        <a:rPr lang="en-US" sz="2400" baseline="0" dirty="0" err="1" smtClean="0">
                          <a:solidFill>
                            <a:schemeClr val="bg1"/>
                          </a:solidFill>
                          <a:latin typeface="Calibri" panose="020F0502020204030204" pitchFamily="34" charset="0"/>
                          <a:cs typeface="Calibri" panose="020F0502020204030204" pitchFamily="34" charset="0"/>
                        </a:rPr>
                        <a:t>dataframe</a:t>
                      </a:r>
                      <a:r>
                        <a:rPr lang="en-US" sz="2400" baseline="0" dirty="0" smtClean="0">
                          <a:solidFill>
                            <a:schemeClr val="bg1"/>
                          </a:solidFill>
                          <a:latin typeface="Calibri" panose="020F0502020204030204" pitchFamily="34" charset="0"/>
                          <a:cs typeface="Calibri" panose="020F0502020204030204" pitchFamily="34" charset="0"/>
                        </a:rPr>
                        <a:t>” to “</a:t>
                      </a:r>
                      <a:r>
                        <a:rPr lang="en-US" sz="2400" baseline="0" dirty="0" err="1" smtClean="0">
                          <a:solidFill>
                            <a:schemeClr val="bg1"/>
                          </a:solidFill>
                          <a:latin typeface="Calibri" panose="020F0502020204030204" pitchFamily="34" charset="0"/>
                          <a:cs typeface="Calibri" panose="020F0502020204030204" pitchFamily="34" charset="0"/>
                        </a:rPr>
                        <a:t>ts</a:t>
                      </a:r>
                      <a:r>
                        <a:rPr lang="en-US" sz="2400" baseline="0" dirty="0" smtClean="0">
                          <a:solidFill>
                            <a:schemeClr val="bg1"/>
                          </a:solidFill>
                          <a:latin typeface="Calibri" panose="020F0502020204030204" pitchFamily="34" charset="0"/>
                          <a:cs typeface="Calibri" panose="020F0502020204030204" pitchFamily="34" charset="0"/>
                        </a:rPr>
                        <a:t>” datatype for time series analysis.</a:t>
                      </a:r>
                      <a:endParaRPr lang="en-US" sz="2400" dirty="0" smtClean="0">
                        <a:solidFill>
                          <a:schemeClr val="bg1"/>
                        </a:solidFill>
                        <a:latin typeface="Calibri" panose="020F0502020204030204" pitchFamily="34" charset="0"/>
                        <a:cs typeface="Calibri" panose="020F0502020204030204" pitchFamily="34"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76339185"/>
              </p:ext>
            </p:extLst>
          </p:nvPr>
        </p:nvGraphicFramePr>
        <p:xfrm>
          <a:off x="3693374" y="197599"/>
          <a:ext cx="3969555" cy="518160"/>
        </p:xfrm>
        <a:graphic>
          <a:graphicData uri="http://schemas.openxmlformats.org/drawingml/2006/table">
            <a:tbl>
              <a:tblPr firstRow="1" bandRow="1">
                <a:tableStyleId>{5C22544A-7EE6-4342-B048-85BDC9FD1C3A}</a:tableStyleId>
              </a:tblPr>
              <a:tblGrid>
                <a:gridCol w="3969555"/>
              </a:tblGrid>
              <a:tr h="370840">
                <a:tc>
                  <a:txBody>
                    <a:bodyPr/>
                    <a:lstStyle/>
                    <a:p>
                      <a:r>
                        <a:rPr lang="en-US" sz="2800" dirty="0" smtClean="0"/>
                        <a:t>Data Exploratory  process</a:t>
                      </a:r>
                      <a:endParaRPr lang="en-US" sz="2800" dirty="0"/>
                    </a:p>
                  </a:txBody>
                  <a:tcPr/>
                </a:tc>
              </a:tr>
            </a:tbl>
          </a:graphicData>
        </a:graphic>
      </p:graphicFrame>
    </p:spTree>
    <p:extLst>
      <p:ext uri="{BB962C8B-B14F-4D97-AF65-F5344CB8AC3E}">
        <p14:creationId xmlns:p14="http://schemas.microsoft.com/office/powerpoint/2010/main" val="303765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63469" y="90152"/>
            <a:ext cx="628531" cy="472472"/>
          </a:xfrm>
          <a:prstGeom prst="rect">
            <a:avLst/>
          </a:prstGeom>
        </p:spPr>
      </p:pic>
      <p:sp>
        <p:nvSpPr>
          <p:cNvPr id="2" name="Title 1"/>
          <p:cNvSpPr>
            <a:spLocks noGrp="1"/>
          </p:cNvSpPr>
          <p:nvPr>
            <p:ph type="ctrTitle"/>
          </p:nvPr>
        </p:nvSpPr>
        <p:spPr>
          <a:xfrm>
            <a:off x="476519" y="965916"/>
            <a:ext cx="10934163" cy="4378816"/>
          </a:xfrm>
        </p:spPr>
        <p:txBody>
          <a:bodyPr>
            <a:noAutofit/>
          </a:bodyPr>
          <a:lstStyle/>
          <a:p>
            <a:pPr algn="l"/>
            <a:r>
              <a:rPr lang="en-US" sz="2000" dirty="0">
                <a:solidFill>
                  <a:srgbClr val="FF0000"/>
                </a:solidFill>
                <a:latin typeface="+mn-lt"/>
              </a:rPr>
              <a:t>Time series data analysis means analyzing the </a:t>
            </a:r>
            <a:r>
              <a:rPr lang="en-US" sz="2000" dirty="0" smtClean="0">
                <a:solidFill>
                  <a:srgbClr val="FF0000"/>
                </a:solidFill>
                <a:latin typeface="+mn-lt"/>
              </a:rPr>
              <a:t>available sequential </a:t>
            </a:r>
            <a:r>
              <a:rPr lang="en-US" sz="2000" dirty="0">
                <a:solidFill>
                  <a:srgbClr val="FF0000"/>
                </a:solidFill>
                <a:latin typeface="+mn-lt"/>
              </a:rPr>
              <a:t>data to find out the pattern or trend </a:t>
            </a:r>
            <a:r>
              <a:rPr lang="en-US" sz="2000" dirty="0" smtClean="0">
                <a:solidFill>
                  <a:srgbClr val="FF0000"/>
                </a:solidFill>
                <a:latin typeface="+mn-lt"/>
              </a:rPr>
              <a:t>and to </a:t>
            </a:r>
            <a:r>
              <a:rPr lang="en-US" sz="2000" dirty="0">
                <a:solidFill>
                  <a:srgbClr val="FF0000"/>
                </a:solidFill>
                <a:latin typeface="+mn-lt"/>
              </a:rPr>
              <a:t>predict some future values which will, in turn, </a:t>
            </a:r>
            <a:r>
              <a:rPr lang="en-US" sz="2000" dirty="0" smtClean="0">
                <a:solidFill>
                  <a:srgbClr val="FF0000"/>
                </a:solidFill>
                <a:latin typeface="+mn-lt"/>
              </a:rPr>
              <a:t>be effective </a:t>
            </a:r>
            <a:r>
              <a:rPr lang="en-US" sz="2000" dirty="0">
                <a:solidFill>
                  <a:srgbClr val="FF0000"/>
                </a:solidFill>
                <a:latin typeface="+mn-lt"/>
              </a:rPr>
              <a:t>and optimize business decisions.</a:t>
            </a:r>
            <a:br>
              <a:rPr lang="en-US" sz="2000" dirty="0">
                <a:solidFill>
                  <a:srgbClr val="FF0000"/>
                </a:solidFill>
                <a:latin typeface="+mn-lt"/>
              </a:rPr>
            </a:br>
            <a:r>
              <a:rPr lang="en-US" sz="2000" dirty="0" smtClean="0">
                <a:solidFill>
                  <a:srgbClr val="FF0000"/>
                </a:solidFill>
                <a:latin typeface="+mn-lt"/>
              </a:rPr>
              <a:t>The </a:t>
            </a:r>
            <a:r>
              <a:rPr lang="en-US" sz="2000" dirty="0">
                <a:solidFill>
                  <a:srgbClr val="FF0000"/>
                </a:solidFill>
                <a:latin typeface="+mn-lt"/>
              </a:rPr>
              <a:t>time series data is visualized and analyzed to find out mainly three things, trend, seasonality, and heteroscedasticity. </a:t>
            </a:r>
            <a:r>
              <a:rPr lang="en-US" sz="2000" dirty="0">
                <a:latin typeface="+mn-lt"/>
              </a:rPr>
              <a:t/>
            </a:r>
            <a:br>
              <a:rPr lang="en-US" sz="2000" dirty="0">
                <a:latin typeface="+mn-lt"/>
              </a:rPr>
            </a:br>
            <a:r>
              <a:rPr lang="en-US" sz="2000" dirty="0">
                <a:latin typeface="+mn-lt"/>
              </a:rPr>
              <a:t> </a:t>
            </a:r>
            <a:br>
              <a:rPr lang="en-US" sz="2000" dirty="0">
                <a:latin typeface="+mn-lt"/>
              </a:rPr>
            </a:br>
            <a:r>
              <a:rPr lang="en-US" sz="2000" b="1" dirty="0">
                <a:solidFill>
                  <a:srgbClr val="FF0000"/>
                </a:solidFill>
                <a:latin typeface="+mn-lt"/>
              </a:rPr>
              <a:t>Trend</a:t>
            </a:r>
            <a:r>
              <a:rPr lang="en-US" sz="2000" dirty="0">
                <a:solidFill>
                  <a:srgbClr val="FF0000"/>
                </a:solidFill>
                <a:latin typeface="+mn-lt"/>
              </a:rPr>
              <a:t>: </a:t>
            </a:r>
            <a:r>
              <a:rPr lang="en-US" sz="2000" dirty="0">
                <a:solidFill>
                  <a:srgbClr val="002060"/>
                </a:solidFill>
                <a:latin typeface="+mn-lt"/>
              </a:rPr>
              <a:t>It can be defined as the observation of increasing or decreasing pattern over a period</a:t>
            </a:r>
            <a:r>
              <a:rPr lang="en-US" sz="2000" dirty="0">
                <a:latin typeface="+mn-lt"/>
              </a:rPr>
              <a:t>. </a:t>
            </a:r>
            <a:br>
              <a:rPr lang="en-US" sz="2000" dirty="0">
                <a:latin typeface="+mn-lt"/>
              </a:rPr>
            </a:br>
            <a:r>
              <a:rPr lang="en-US" sz="2000" dirty="0">
                <a:latin typeface="+mn-lt"/>
              </a:rPr>
              <a:t> </a:t>
            </a:r>
            <a:br>
              <a:rPr lang="en-US" sz="2000" dirty="0">
                <a:latin typeface="+mn-lt"/>
              </a:rPr>
            </a:br>
            <a:r>
              <a:rPr lang="en-US" sz="2000" b="1" dirty="0">
                <a:solidFill>
                  <a:srgbClr val="FF0000"/>
                </a:solidFill>
                <a:latin typeface="+mn-lt"/>
              </a:rPr>
              <a:t>Seasonality</a:t>
            </a:r>
            <a:r>
              <a:rPr lang="en-US" sz="2000" dirty="0">
                <a:solidFill>
                  <a:srgbClr val="FF0000"/>
                </a:solidFill>
                <a:latin typeface="+mn-lt"/>
              </a:rPr>
              <a:t>: </a:t>
            </a:r>
            <a:r>
              <a:rPr lang="en-US" sz="2000" dirty="0">
                <a:solidFill>
                  <a:srgbClr val="002060"/>
                </a:solidFill>
                <a:latin typeface="+mn-lt"/>
              </a:rPr>
              <a:t>It refers to a cyclic happening of events. A pattern which repeats itself after a period.</a:t>
            </a:r>
            <a:br>
              <a:rPr lang="en-US" sz="2000" dirty="0">
                <a:solidFill>
                  <a:srgbClr val="002060"/>
                </a:solidFill>
                <a:latin typeface="+mn-lt"/>
              </a:rPr>
            </a:br>
            <a:r>
              <a:rPr lang="en-US" sz="2000" dirty="0">
                <a:latin typeface="+mn-lt"/>
              </a:rPr>
              <a:t> </a:t>
            </a:r>
            <a:br>
              <a:rPr lang="en-US" sz="2000" dirty="0">
                <a:latin typeface="+mn-lt"/>
              </a:rPr>
            </a:br>
            <a:r>
              <a:rPr lang="en-US" sz="2000" b="1" dirty="0">
                <a:solidFill>
                  <a:srgbClr val="FF0000"/>
                </a:solidFill>
                <a:latin typeface="+mn-lt"/>
              </a:rPr>
              <a:t>Heteroscedasticity</a:t>
            </a:r>
            <a:r>
              <a:rPr lang="en-US" sz="2000" dirty="0">
                <a:solidFill>
                  <a:srgbClr val="FF0000"/>
                </a:solidFill>
                <a:latin typeface="+mn-lt"/>
              </a:rPr>
              <a:t>: </a:t>
            </a:r>
            <a:r>
              <a:rPr lang="en-US" sz="2000" dirty="0">
                <a:solidFill>
                  <a:srgbClr val="002060"/>
                </a:solidFill>
                <a:latin typeface="+mn-lt"/>
              </a:rPr>
              <a:t>It is also known as level; it is defined as the non-constant variance from the mean calculated at different time periods</a:t>
            </a:r>
            <a:r>
              <a:rPr lang="en-US" sz="2000" dirty="0" smtClean="0">
                <a:solidFill>
                  <a:srgbClr val="002060"/>
                </a:solidFill>
                <a:latin typeface="+mn-lt"/>
              </a:rPr>
              <a:t>. The property of having equal statistical variances.</a:t>
            </a:r>
            <a:r>
              <a:rPr lang="en-US" sz="2000" dirty="0">
                <a:solidFill>
                  <a:srgbClr val="002060"/>
                </a:solidFill>
                <a:latin typeface="+mn-lt"/>
              </a:rPr>
              <a:t/>
            </a:r>
            <a:br>
              <a:rPr lang="en-US" sz="2000" dirty="0">
                <a:solidFill>
                  <a:srgbClr val="002060"/>
                </a:solidFill>
                <a:latin typeface="+mn-lt"/>
              </a:rPr>
            </a:br>
            <a:r>
              <a:rPr lang="en-US" sz="2000" dirty="0">
                <a:solidFill>
                  <a:srgbClr val="002060"/>
                </a:solidFill>
                <a:latin typeface="+mn-lt"/>
              </a:rPr>
              <a:t> </a:t>
            </a:r>
            <a:br>
              <a:rPr lang="en-US" sz="2000" dirty="0">
                <a:solidFill>
                  <a:srgbClr val="002060"/>
                </a:solidFill>
                <a:latin typeface="+mn-lt"/>
              </a:rPr>
            </a:br>
            <a:r>
              <a:rPr lang="en-US" sz="2000" dirty="0">
                <a:solidFill>
                  <a:srgbClr val="002060"/>
                </a:solidFill>
                <a:latin typeface="+mn-lt"/>
              </a:rPr>
              <a:t>Few methods do not perform well in forecasting if the data is seasonal, and few do not perform well with trends in the data. Hence trends, seasonality and heteroscedasticity must be considered to select the best statistical method in forecasting. </a:t>
            </a:r>
          </a:p>
        </p:txBody>
      </p:sp>
      <p:sp>
        <p:nvSpPr>
          <p:cNvPr id="7" name="Title 1"/>
          <p:cNvSpPr txBox="1">
            <a:spLocks/>
          </p:cNvSpPr>
          <p:nvPr/>
        </p:nvSpPr>
        <p:spPr>
          <a:xfrm>
            <a:off x="3953814" y="115910"/>
            <a:ext cx="3825025" cy="4874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smtClean="0">
                <a:solidFill>
                  <a:srgbClr val="00B0F0"/>
                </a:solidFill>
                <a:latin typeface="+mn-lt"/>
              </a:rPr>
              <a:t>A Snippet of Time Series</a:t>
            </a:r>
            <a:endParaRPr lang="en-US" sz="2800" b="1" i="1" dirty="0">
              <a:solidFill>
                <a:srgbClr val="00B0F0"/>
              </a:solidFill>
              <a:latin typeface="+mn-lt"/>
            </a:endParaRPr>
          </a:p>
        </p:txBody>
      </p:sp>
    </p:spTree>
    <p:extLst>
      <p:ext uri="{BB962C8B-B14F-4D97-AF65-F5344CB8AC3E}">
        <p14:creationId xmlns:p14="http://schemas.microsoft.com/office/powerpoint/2010/main" val="401164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63469" y="90152"/>
            <a:ext cx="628531" cy="472472"/>
          </a:xfrm>
          <a:prstGeom prst="rect">
            <a:avLst/>
          </a:prstGeom>
        </p:spPr>
      </p:pic>
      <p:sp>
        <p:nvSpPr>
          <p:cNvPr id="2" name="Title 1"/>
          <p:cNvSpPr>
            <a:spLocks noGrp="1"/>
          </p:cNvSpPr>
          <p:nvPr>
            <p:ph type="ctrTitle"/>
          </p:nvPr>
        </p:nvSpPr>
        <p:spPr>
          <a:xfrm>
            <a:off x="456351" y="625208"/>
            <a:ext cx="11138466" cy="6127693"/>
          </a:xfrm>
        </p:spPr>
        <p:txBody>
          <a:bodyPr>
            <a:noAutofit/>
          </a:bodyPr>
          <a:lstStyle/>
          <a:p>
            <a:pPr algn="l"/>
            <a:r>
              <a:rPr lang="en-US" sz="2000" dirty="0">
                <a:solidFill>
                  <a:srgbClr val="C00000"/>
                </a:solidFill>
                <a:latin typeface="+mn-lt"/>
              </a:rPr>
              <a:t>Autoregressive Integrated Moving Average </a:t>
            </a:r>
            <a:r>
              <a:rPr lang="en-US" sz="2000" dirty="0" smtClean="0">
                <a:solidFill>
                  <a:srgbClr val="C00000"/>
                </a:solidFill>
                <a:latin typeface="+mn-lt"/>
              </a:rPr>
              <a:t>(ARIMA) is a statistical analysis model that uses Time Series Data to predict future events where it assumes that the future outcome will be similar to the past events.</a:t>
            </a:r>
            <a:r>
              <a:rPr lang="en-US" sz="2000" dirty="0" smtClean="0">
                <a:solidFill>
                  <a:srgbClr val="FF0000"/>
                </a:solidFill>
                <a:latin typeface="+mn-lt"/>
              </a:rPr>
              <a:t/>
            </a:r>
            <a:br>
              <a:rPr lang="en-US" sz="2000" dirty="0" smtClean="0">
                <a:solidFill>
                  <a:srgbClr val="FF0000"/>
                </a:solidFill>
                <a:latin typeface="+mn-lt"/>
              </a:rPr>
            </a:br>
            <a:r>
              <a:rPr lang="en-US" sz="2000" dirty="0" smtClean="0">
                <a:solidFill>
                  <a:srgbClr val="FF0000"/>
                </a:solidFill>
                <a:latin typeface="+mn-lt"/>
              </a:rPr>
              <a:t/>
            </a:r>
            <a:br>
              <a:rPr lang="en-US" sz="2000" dirty="0" smtClean="0">
                <a:solidFill>
                  <a:srgbClr val="FF0000"/>
                </a:solidFill>
                <a:latin typeface="+mn-lt"/>
              </a:rPr>
            </a:br>
            <a:r>
              <a:rPr lang="en-US" sz="2000" dirty="0" smtClean="0">
                <a:solidFill>
                  <a:srgbClr val="002060"/>
                </a:solidFill>
                <a:latin typeface="+mn-lt"/>
              </a:rPr>
              <a:t>The </a:t>
            </a:r>
            <a:r>
              <a:rPr lang="en-US" sz="2000" dirty="0">
                <a:solidFill>
                  <a:srgbClr val="002060"/>
                </a:solidFill>
                <a:latin typeface="+mn-lt"/>
              </a:rPr>
              <a:t>model can also be separated into these 3 parts </a:t>
            </a:r>
            <a:r>
              <a:rPr lang="en-US" sz="2000" dirty="0" smtClean="0">
                <a:solidFill>
                  <a:srgbClr val="002060"/>
                </a:solidFill>
                <a:latin typeface="+mn-lt"/>
              </a:rPr>
              <a:t>:</a:t>
            </a:r>
            <a:br>
              <a:rPr lang="en-US" sz="2000" dirty="0" smtClean="0">
                <a:solidFill>
                  <a:srgbClr val="002060"/>
                </a:solidFill>
                <a:latin typeface="+mn-lt"/>
              </a:rPr>
            </a:br>
            <a:r>
              <a:rPr lang="en-US" sz="2000" dirty="0">
                <a:latin typeface="+mn-lt"/>
              </a:rPr>
              <a:t/>
            </a:r>
            <a:br>
              <a:rPr lang="en-US" sz="2000" dirty="0">
                <a:latin typeface="+mn-lt"/>
              </a:rPr>
            </a:br>
            <a:r>
              <a:rPr lang="en-US" sz="2000" dirty="0">
                <a:solidFill>
                  <a:srgbClr val="C00000"/>
                </a:solidFill>
                <a:latin typeface="+mn-lt"/>
              </a:rPr>
              <a:t>AR </a:t>
            </a:r>
            <a:r>
              <a:rPr lang="en-US" sz="2000" dirty="0" smtClean="0">
                <a:solidFill>
                  <a:srgbClr val="C00000"/>
                </a:solidFill>
                <a:latin typeface="+mn-lt"/>
              </a:rPr>
              <a:t>(</a:t>
            </a:r>
            <a:r>
              <a:rPr lang="en-US" sz="2000" dirty="0" err="1" smtClean="0">
                <a:solidFill>
                  <a:srgbClr val="C00000"/>
                </a:solidFill>
                <a:latin typeface="+mn-lt"/>
              </a:rPr>
              <a:t>Autoregression</a:t>
            </a:r>
            <a:r>
              <a:rPr lang="en-US" sz="2000" dirty="0" smtClean="0">
                <a:solidFill>
                  <a:srgbClr val="C00000"/>
                </a:solidFill>
                <a:latin typeface="+mn-lt"/>
              </a:rPr>
              <a:t>) </a:t>
            </a:r>
            <a:r>
              <a:rPr lang="en-US" sz="2000" dirty="0">
                <a:solidFill>
                  <a:srgbClr val="C00000"/>
                </a:solidFill>
                <a:latin typeface="+mn-lt"/>
              </a:rPr>
              <a:t>: </a:t>
            </a:r>
            <a:r>
              <a:rPr lang="en-US" sz="2000" dirty="0" smtClean="0">
                <a:solidFill>
                  <a:srgbClr val="002060"/>
                </a:solidFill>
                <a:latin typeface="+mn-lt"/>
              </a:rPr>
              <a:t>This is the </a:t>
            </a:r>
            <a:r>
              <a:rPr lang="en-US" sz="2000" dirty="0" smtClean="0">
                <a:solidFill>
                  <a:srgbClr val="002060"/>
                </a:solidFill>
                <a:latin typeface="+mn-lt"/>
              </a:rPr>
              <a:t>lags of the differenced series. </a:t>
            </a:r>
            <a:r>
              <a:rPr lang="en-US" sz="2000" dirty="0" smtClean="0">
                <a:solidFill>
                  <a:srgbClr val="002060"/>
                </a:solidFill>
                <a:latin typeface="+mn-lt"/>
              </a:rPr>
              <a:t>Model </a:t>
            </a:r>
            <a:r>
              <a:rPr lang="en-US" sz="2000" dirty="0">
                <a:solidFill>
                  <a:srgbClr val="002060"/>
                </a:solidFill>
                <a:latin typeface="+mn-lt"/>
              </a:rPr>
              <a:t>that regresses past time series to predict the present or future values of the series</a:t>
            </a:r>
            <a:r>
              <a:rPr lang="en-US" sz="2000" dirty="0" smtClean="0">
                <a:solidFill>
                  <a:srgbClr val="002060"/>
                </a:solidFill>
                <a:latin typeface="+mn-lt"/>
              </a:rPr>
              <a:t>. </a:t>
            </a:r>
            <a:r>
              <a:rPr lang="en-IN" sz="2000" dirty="0">
                <a:solidFill>
                  <a:srgbClr val="002060"/>
                </a:solidFill>
                <a:latin typeface="+mn-lt"/>
              </a:rPr>
              <a:t>Model that depends only on one lag in the past is called as AR model of order </a:t>
            </a:r>
            <a:r>
              <a:rPr lang="en-IN" sz="2000" dirty="0" smtClean="0">
                <a:solidFill>
                  <a:srgbClr val="002060"/>
                </a:solidFill>
                <a:latin typeface="+mn-lt"/>
              </a:rPr>
              <a:t>one. Autoregressive </a:t>
            </a:r>
            <a:r>
              <a:rPr lang="en-IN" sz="2000" dirty="0">
                <a:solidFill>
                  <a:srgbClr val="002060"/>
                </a:solidFill>
                <a:latin typeface="+mn-lt"/>
              </a:rPr>
              <a:t>models are also known as long memory models as they must keep the memory of all the lags until its initial start </a:t>
            </a:r>
            <a:r>
              <a:rPr lang="en-IN" sz="2000" dirty="0" smtClean="0">
                <a:solidFill>
                  <a:srgbClr val="002060"/>
                </a:solidFill>
                <a:latin typeface="+mn-lt"/>
              </a:rPr>
              <a:t>point. </a:t>
            </a:r>
            <a:r>
              <a:rPr lang="en-US" sz="2000" dirty="0" smtClean="0">
                <a:solidFill>
                  <a:srgbClr val="002060"/>
                </a:solidFill>
                <a:latin typeface="+mn-lt"/>
              </a:rPr>
              <a:t/>
            </a:r>
            <a:br>
              <a:rPr lang="en-US" sz="2000" dirty="0" smtClean="0">
                <a:solidFill>
                  <a:srgbClr val="002060"/>
                </a:solidFill>
                <a:latin typeface="+mn-lt"/>
              </a:rPr>
            </a:br>
            <a:r>
              <a:rPr lang="en-US" sz="2000" dirty="0" smtClean="0">
                <a:solidFill>
                  <a:srgbClr val="002060"/>
                </a:solidFill>
                <a:latin typeface="+mn-lt"/>
              </a:rPr>
              <a:t/>
            </a:r>
            <a:br>
              <a:rPr lang="en-US" sz="2000" dirty="0" smtClean="0">
                <a:solidFill>
                  <a:srgbClr val="002060"/>
                </a:solidFill>
                <a:latin typeface="+mn-lt"/>
              </a:rPr>
            </a:br>
            <a:r>
              <a:rPr lang="en-US" sz="2000" dirty="0" smtClean="0">
                <a:solidFill>
                  <a:srgbClr val="002060"/>
                </a:solidFill>
                <a:latin typeface="+mn-lt"/>
              </a:rPr>
              <a:t>AR(1) shows</a:t>
            </a:r>
            <a:br>
              <a:rPr lang="en-US" sz="2000" dirty="0" smtClean="0">
                <a:solidFill>
                  <a:srgbClr val="002060"/>
                </a:solidFill>
                <a:latin typeface="+mn-lt"/>
              </a:rPr>
            </a:br>
            <a:r>
              <a:rPr lang="en-US" sz="2000" dirty="0" smtClean="0">
                <a:solidFill>
                  <a:srgbClr val="002060"/>
                </a:solidFill>
                <a:latin typeface="+mn-lt"/>
              </a:rPr>
              <a:t/>
            </a:r>
            <a:br>
              <a:rPr lang="en-US" sz="2000" dirty="0" smtClean="0">
                <a:solidFill>
                  <a:srgbClr val="002060"/>
                </a:solidFill>
                <a:latin typeface="+mn-lt"/>
              </a:rPr>
            </a:br>
            <a:r>
              <a:rPr lang="en-US" sz="2000" dirty="0" smtClean="0">
                <a:solidFill>
                  <a:srgbClr val="002060"/>
                </a:solidFill>
                <a:latin typeface="+mn-lt"/>
              </a:rPr>
              <a:t>    = the target</a:t>
            </a:r>
            <a:br>
              <a:rPr lang="en-US" sz="2000" dirty="0" smtClean="0">
                <a:solidFill>
                  <a:srgbClr val="002060"/>
                </a:solidFill>
                <a:latin typeface="+mn-lt"/>
              </a:rPr>
            </a:br>
            <a:r>
              <a:rPr lang="en-US" sz="2000" dirty="0" smtClean="0">
                <a:solidFill>
                  <a:srgbClr val="002060"/>
                </a:solidFill>
                <a:latin typeface="+mn-lt"/>
              </a:rPr>
              <a:t>    = intercept</a:t>
            </a:r>
            <a:br>
              <a:rPr lang="en-US" sz="2000" dirty="0" smtClean="0">
                <a:solidFill>
                  <a:srgbClr val="002060"/>
                </a:solidFill>
                <a:latin typeface="+mn-lt"/>
              </a:rPr>
            </a:br>
            <a:r>
              <a:rPr lang="en-US" sz="2000" dirty="0" smtClean="0">
                <a:solidFill>
                  <a:srgbClr val="002060"/>
                </a:solidFill>
                <a:latin typeface="+mn-lt"/>
              </a:rPr>
              <a:t>     = Coefficients</a:t>
            </a:r>
            <a:r>
              <a:rPr lang="en-US" sz="2000" dirty="0">
                <a:solidFill>
                  <a:srgbClr val="002060"/>
                </a:solidFill>
                <a:latin typeface="+mn-lt"/>
              </a:rPr>
              <a:t/>
            </a:r>
            <a:br>
              <a:rPr lang="en-US" sz="2000" dirty="0">
                <a:solidFill>
                  <a:srgbClr val="002060"/>
                </a:solidFill>
                <a:latin typeface="+mn-lt"/>
              </a:rPr>
            </a:br>
            <a:r>
              <a:rPr lang="en-US" sz="2000" dirty="0" smtClean="0">
                <a:solidFill>
                  <a:srgbClr val="002060"/>
                </a:solidFill>
                <a:latin typeface="+mn-lt"/>
              </a:rPr>
              <a:t>     = Lagged Target</a:t>
            </a:r>
            <a:br>
              <a:rPr lang="en-US" sz="2000" dirty="0" smtClean="0">
                <a:solidFill>
                  <a:srgbClr val="002060"/>
                </a:solidFill>
                <a:latin typeface="+mn-lt"/>
              </a:rPr>
            </a:br>
            <a:r>
              <a:rPr lang="en-US" sz="2000" dirty="0" smtClean="0">
                <a:solidFill>
                  <a:srgbClr val="002060"/>
                </a:solidFill>
                <a:latin typeface="+mn-lt"/>
              </a:rPr>
              <a:t>     = error</a:t>
            </a:r>
            <a:r>
              <a:rPr lang="en-US" sz="2000" dirty="0">
                <a:solidFill>
                  <a:srgbClr val="002060"/>
                </a:solidFill>
                <a:latin typeface="+mn-lt"/>
              </a:rPr>
              <a:t/>
            </a:r>
            <a:br>
              <a:rPr lang="en-US" sz="2000" dirty="0">
                <a:solidFill>
                  <a:srgbClr val="002060"/>
                </a:solidFill>
                <a:latin typeface="+mn-lt"/>
              </a:rPr>
            </a:br>
            <a:r>
              <a:rPr lang="en-US" sz="2000" dirty="0" smtClean="0">
                <a:solidFill>
                  <a:srgbClr val="002060"/>
                </a:solidFill>
                <a:latin typeface="+mn-lt"/>
              </a:rPr>
              <a:t/>
            </a:r>
            <a:br>
              <a:rPr lang="en-US" sz="2000" dirty="0" smtClean="0">
                <a:solidFill>
                  <a:srgbClr val="002060"/>
                </a:solidFill>
                <a:latin typeface="+mn-lt"/>
              </a:rPr>
            </a:br>
            <a:r>
              <a:rPr lang="en-US" sz="2000" dirty="0" smtClean="0">
                <a:solidFill>
                  <a:srgbClr val="C00000"/>
                </a:solidFill>
                <a:latin typeface="+mn-lt"/>
              </a:rPr>
              <a:t>MA (Moving Average) </a:t>
            </a:r>
            <a:r>
              <a:rPr lang="en-US" sz="2000" dirty="0">
                <a:solidFill>
                  <a:srgbClr val="002060"/>
                </a:solidFill>
                <a:latin typeface="+mn-lt"/>
              </a:rPr>
              <a:t>: </a:t>
            </a:r>
            <a:r>
              <a:rPr lang="en-US" sz="2000" dirty="0" smtClean="0">
                <a:solidFill>
                  <a:srgbClr val="002060"/>
                </a:solidFill>
                <a:latin typeface="+mn-lt"/>
              </a:rPr>
              <a:t>The moving average model forecasts a series based on the past error in the series called error lags. </a:t>
            </a:r>
            <a:br>
              <a:rPr lang="en-US" sz="2000" dirty="0" smtClean="0">
                <a:solidFill>
                  <a:srgbClr val="002060"/>
                </a:solidFill>
                <a:latin typeface="+mn-lt"/>
              </a:rPr>
            </a:br>
            <a:r>
              <a:rPr lang="en-US" sz="2000" dirty="0" smtClean="0">
                <a:solidFill>
                  <a:srgbClr val="002060"/>
                </a:solidFill>
                <a:latin typeface="+mn-lt"/>
              </a:rPr>
              <a:t/>
            </a:r>
            <a:br>
              <a:rPr lang="en-US" sz="2000" dirty="0" smtClean="0">
                <a:solidFill>
                  <a:srgbClr val="002060"/>
                </a:solidFill>
                <a:latin typeface="+mn-lt"/>
              </a:rPr>
            </a:br>
            <a:endParaRPr lang="en-US" sz="2000" dirty="0">
              <a:solidFill>
                <a:srgbClr val="002060"/>
              </a:solidFill>
              <a:latin typeface="+mn-lt"/>
            </a:endParaRPr>
          </a:p>
        </p:txBody>
      </p:sp>
      <p:sp>
        <p:nvSpPr>
          <p:cNvPr id="7" name="Title 1"/>
          <p:cNvSpPr txBox="1">
            <a:spLocks/>
          </p:cNvSpPr>
          <p:nvPr/>
        </p:nvSpPr>
        <p:spPr>
          <a:xfrm>
            <a:off x="4301545" y="103031"/>
            <a:ext cx="2472744" cy="4874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smtClean="0">
                <a:solidFill>
                  <a:srgbClr val="00B0F0"/>
                </a:solidFill>
                <a:latin typeface="+mn-lt"/>
              </a:rPr>
              <a:t>ARIMA Model</a:t>
            </a:r>
            <a:endParaRPr lang="en-US" sz="2800" b="1" i="1" dirty="0">
              <a:solidFill>
                <a:srgbClr val="00B0F0"/>
              </a:solidFill>
              <a:latin typeface="+mn-lt"/>
            </a:endParaRPr>
          </a:p>
        </p:txBody>
      </p:sp>
      <p:pic>
        <p:nvPicPr>
          <p:cNvPr id="3" name="Picture 2"/>
          <p:cNvPicPr>
            <a:picLocks noChangeAspect="1"/>
          </p:cNvPicPr>
          <p:nvPr/>
        </p:nvPicPr>
        <p:blipFill>
          <a:blip r:embed="rId3"/>
          <a:stretch>
            <a:fillRect/>
          </a:stretch>
        </p:blipFill>
        <p:spPr>
          <a:xfrm>
            <a:off x="2855180" y="3817254"/>
            <a:ext cx="2079221" cy="279559"/>
          </a:xfrm>
          <a:prstGeom prst="rect">
            <a:avLst/>
          </a:prstGeom>
        </p:spPr>
      </p:pic>
      <p:pic>
        <p:nvPicPr>
          <p:cNvPr id="11" name="Picture 10"/>
          <p:cNvPicPr>
            <a:picLocks noChangeAspect="1"/>
          </p:cNvPicPr>
          <p:nvPr/>
        </p:nvPicPr>
        <p:blipFill>
          <a:blip r:embed="rId4"/>
          <a:stretch>
            <a:fillRect/>
          </a:stretch>
        </p:blipFill>
        <p:spPr>
          <a:xfrm>
            <a:off x="540698" y="3913670"/>
            <a:ext cx="179204" cy="238938"/>
          </a:xfrm>
          <a:prstGeom prst="rect">
            <a:avLst/>
          </a:prstGeom>
        </p:spPr>
      </p:pic>
      <p:pic>
        <p:nvPicPr>
          <p:cNvPr id="12" name="Picture 11"/>
          <p:cNvPicPr>
            <a:picLocks noChangeAspect="1"/>
          </p:cNvPicPr>
          <p:nvPr/>
        </p:nvPicPr>
        <p:blipFill>
          <a:blip r:embed="rId5"/>
          <a:stretch>
            <a:fillRect/>
          </a:stretch>
        </p:blipFill>
        <p:spPr>
          <a:xfrm>
            <a:off x="464998" y="4106966"/>
            <a:ext cx="281060" cy="433771"/>
          </a:xfrm>
          <a:prstGeom prst="rect">
            <a:avLst/>
          </a:prstGeom>
        </p:spPr>
      </p:pic>
      <p:pic>
        <p:nvPicPr>
          <p:cNvPr id="13" name="Picture 12"/>
          <p:cNvPicPr>
            <a:picLocks noChangeAspect="1"/>
          </p:cNvPicPr>
          <p:nvPr/>
        </p:nvPicPr>
        <p:blipFill>
          <a:blip r:embed="rId6"/>
          <a:stretch>
            <a:fillRect/>
          </a:stretch>
        </p:blipFill>
        <p:spPr>
          <a:xfrm>
            <a:off x="540698" y="4540737"/>
            <a:ext cx="180193" cy="288308"/>
          </a:xfrm>
          <a:prstGeom prst="rect">
            <a:avLst/>
          </a:prstGeom>
        </p:spPr>
      </p:pic>
      <p:pic>
        <p:nvPicPr>
          <p:cNvPr id="14" name="Picture 13"/>
          <p:cNvPicPr>
            <a:picLocks noChangeAspect="1"/>
          </p:cNvPicPr>
          <p:nvPr/>
        </p:nvPicPr>
        <p:blipFill>
          <a:blip r:embed="rId7"/>
          <a:stretch>
            <a:fillRect/>
          </a:stretch>
        </p:blipFill>
        <p:spPr>
          <a:xfrm>
            <a:off x="458351" y="4796603"/>
            <a:ext cx="294354" cy="263049"/>
          </a:xfrm>
          <a:prstGeom prst="rect">
            <a:avLst/>
          </a:prstGeom>
        </p:spPr>
      </p:pic>
      <p:pic>
        <p:nvPicPr>
          <p:cNvPr id="15" name="Picture 14"/>
          <p:cNvPicPr>
            <a:picLocks noChangeAspect="1"/>
          </p:cNvPicPr>
          <p:nvPr/>
        </p:nvPicPr>
        <p:blipFill>
          <a:blip r:embed="rId8"/>
          <a:stretch>
            <a:fillRect/>
          </a:stretch>
        </p:blipFill>
        <p:spPr>
          <a:xfrm>
            <a:off x="490166" y="5040327"/>
            <a:ext cx="230725" cy="307633"/>
          </a:xfrm>
          <a:prstGeom prst="rect">
            <a:avLst/>
          </a:prstGeom>
        </p:spPr>
      </p:pic>
      <p:pic>
        <p:nvPicPr>
          <p:cNvPr id="16" name="Picture 15"/>
          <p:cNvPicPr>
            <a:picLocks noChangeAspect="1"/>
          </p:cNvPicPr>
          <p:nvPr/>
        </p:nvPicPr>
        <p:blipFill>
          <a:blip r:embed="rId9"/>
          <a:stretch>
            <a:fillRect/>
          </a:stretch>
        </p:blipFill>
        <p:spPr>
          <a:xfrm>
            <a:off x="4393488" y="6199039"/>
            <a:ext cx="2430078" cy="326733"/>
          </a:xfrm>
          <a:prstGeom prst="rect">
            <a:avLst/>
          </a:prstGeom>
        </p:spPr>
      </p:pic>
    </p:spTree>
    <p:extLst>
      <p:ext uri="{BB962C8B-B14F-4D97-AF65-F5344CB8AC3E}">
        <p14:creationId xmlns:p14="http://schemas.microsoft.com/office/powerpoint/2010/main" val="284012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63469" y="90152"/>
            <a:ext cx="628531" cy="472472"/>
          </a:xfrm>
          <a:prstGeom prst="rect">
            <a:avLst/>
          </a:prstGeom>
        </p:spPr>
      </p:pic>
      <p:sp>
        <p:nvSpPr>
          <p:cNvPr id="2" name="Title 1"/>
          <p:cNvSpPr>
            <a:spLocks noGrp="1"/>
          </p:cNvSpPr>
          <p:nvPr>
            <p:ph type="ctrTitle"/>
          </p:nvPr>
        </p:nvSpPr>
        <p:spPr>
          <a:xfrm>
            <a:off x="425003" y="1094703"/>
            <a:ext cx="11138466" cy="2382591"/>
          </a:xfrm>
        </p:spPr>
        <p:txBody>
          <a:bodyPr>
            <a:noAutofit/>
          </a:bodyPr>
          <a:lstStyle/>
          <a:p>
            <a:pPr algn="l"/>
            <a:r>
              <a:rPr lang="en-US" sz="2000" dirty="0" smtClean="0">
                <a:solidFill>
                  <a:srgbClr val="002060"/>
                </a:solidFill>
                <a:latin typeface="+mn-lt"/>
              </a:rPr>
              <a:t/>
            </a:r>
            <a:br>
              <a:rPr lang="en-US" sz="2000" dirty="0" smtClean="0">
                <a:solidFill>
                  <a:srgbClr val="002060"/>
                </a:solidFill>
                <a:latin typeface="+mn-lt"/>
              </a:rPr>
            </a:br>
            <a:r>
              <a:rPr lang="en-US" sz="2000" dirty="0">
                <a:solidFill>
                  <a:srgbClr val="002060"/>
                </a:solidFill>
                <a:latin typeface="+mn-lt"/>
              </a:rPr>
              <a:t/>
            </a:r>
            <a:br>
              <a:rPr lang="en-US" sz="2000" dirty="0">
                <a:solidFill>
                  <a:srgbClr val="002060"/>
                </a:solidFill>
                <a:latin typeface="+mn-lt"/>
              </a:rPr>
            </a:br>
            <a:r>
              <a:rPr lang="en-US" sz="2000" dirty="0">
                <a:solidFill>
                  <a:srgbClr val="C00000"/>
                </a:solidFill>
                <a:latin typeface="+mn-lt"/>
              </a:rPr>
              <a:t>I </a:t>
            </a:r>
            <a:r>
              <a:rPr lang="en-US" sz="2000" dirty="0" smtClean="0">
                <a:solidFill>
                  <a:srgbClr val="C00000"/>
                </a:solidFill>
                <a:latin typeface="+mn-lt"/>
              </a:rPr>
              <a:t>(Integrated) </a:t>
            </a:r>
            <a:r>
              <a:rPr lang="en-US" sz="2000" dirty="0">
                <a:solidFill>
                  <a:srgbClr val="C00000"/>
                </a:solidFill>
                <a:latin typeface="+mn-lt"/>
              </a:rPr>
              <a:t>: </a:t>
            </a:r>
            <a:r>
              <a:rPr lang="en-US" sz="2000" dirty="0">
                <a:solidFill>
                  <a:srgbClr val="002060"/>
                </a:solidFill>
                <a:latin typeface="+mn-lt"/>
              </a:rPr>
              <a:t>T</a:t>
            </a:r>
            <a:r>
              <a:rPr lang="en-US" sz="2000" dirty="0" smtClean="0">
                <a:solidFill>
                  <a:srgbClr val="002060"/>
                </a:solidFill>
                <a:latin typeface="+mn-lt"/>
              </a:rPr>
              <a:t>he number of difference used to make the time series stationary. </a:t>
            </a:r>
            <a:r>
              <a:rPr lang="en-US" sz="2000" dirty="0" smtClean="0">
                <a:solidFill>
                  <a:srgbClr val="002060"/>
                </a:solidFill>
                <a:latin typeface="+mn-lt"/>
              </a:rPr>
              <a:t>Also </a:t>
            </a:r>
            <a:r>
              <a:rPr lang="en-US" sz="2000" dirty="0">
                <a:solidFill>
                  <a:srgbClr val="002060"/>
                </a:solidFill>
                <a:latin typeface="+mn-lt"/>
              </a:rPr>
              <a:t>known as differencing, whereas It converts the non-stationary into a stationary time-series data</a:t>
            </a:r>
            <a:r>
              <a:rPr lang="en-US" sz="2000" dirty="0" smtClean="0">
                <a:solidFill>
                  <a:srgbClr val="002060"/>
                </a:solidFill>
                <a:latin typeface="+mn-lt"/>
              </a:rPr>
              <a:t>.</a:t>
            </a:r>
            <a:br>
              <a:rPr lang="en-US" sz="2000" dirty="0" smtClean="0">
                <a:solidFill>
                  <a:srgbClr val="002060"/>
                </a:solidFill>
                <a:latin typeface="+mn-lt"/>
              </a:rPr>
            </a:br>
            <a:r>
              <a:rPr lang="en-US" sz="2000" dirty="0" smtClean="0">
                <a:solidFill>
                  <a:srgbClr val="002060"/>
                </a:solidFill>
                <a:latin typeface="+mn-lt"/>
              </a:rPr>
              <a:t/>
            </a:r>
            <a:br>
              <a:rPr lang="en-US" sz="2000" dirty="0" smtClean="0">
                <a:solidFill>
                  <a:srgbClr val="002060"/>
                </a:solidFill>
                <a:latin typeface="+mn-lt"/>
              </a:rPr>
            </a:br>
            <a:r>
              <a:rPr lang="en-US" sz="2000" dirty="0" smtClean="0">
                <a:solidFill>
                  <a:srgbClr val="C00000"/>
                </a:solidFill>
                <a:latin typeface="+mn-lt"/>
              </a:rPr>
              <a:t>ARIMA </a:t>
            </a:r>
            <a:r>
              <a:rPr lang="en-US" sz="2000" dirty="0">
                <a:solidFill>
                  <a:srgbClr val="C00000"/>
                </a:solidFill>
                <a:latin typeface="+mn-lt"/>
              </a:rPr>
              <a:t>model is generally denoted as </a:t>
            </a:r>
            <a:r>
              <a:rPr lang="en-US" sz="2000" dirty="0" smtClean="0">
                <a:solidFill>
                  <a:srgbClr val="C00000"/>
                </a:solidFill>
                <a:latin typeface="+mn-lt"/>
              </a:rPr>
              <a:t>ARIMA (</a:t>
            </a:r>
            <a:r>
              <a:rPr lang="en-US" sz="2000" dirty="0">
                <a:solidFill>
                  <a:srgbClr val="C00000"/>
                </a:solidFill>
                <a:latin typeface="+mn-lt"/>
              </a:rPr>
              <a:t>p, d, q) and parameter p, d, q are defined as follow</a:t>
            </a:r>
            <a:r>
              <a:rPr lang="en-US" sz="2000" dirty="0" smtClean="0">
                <a:solidFill>
                  <a:srgbClr val="C00000"/>
                </a:solidFill>
                <a:latin typeface="+mn-lt"/>
              </a:rPr>
              <a:t>:</a:t>
            </a:r>
            <a:br>
              <a:rPr lang="en-US" sz="2000" dirty="0" smtClean="0">
                <a:solidFill>
                  <a:srgbClr val="C00000"/>
                </a:solidFill>
                <a:latin typeface="+mn-lt"/>
              </a:rPr>
            </a:br>
            <a:r>
              <a:rPr lang="en-US" sz="2000" dirty="0">
                <a:solidFill>
                  <a:srgbClr val="C00000"/>
                </a:solidFill>
                <a:latin typeface="+mn-lt"/>
              </a:rPr>
              <a:t/>
            </a:r>
            <a:br>
              <a:rPr lang="en-US" sz="2000" dirty="0">
                <a:solidFill>
                  <a:srgbClr val="C00000"/>
                </a:solidFill>
                <a:latin typeface="+mn-lt"/>
              </a:rPr>
            </a:br>
            <a:r>
              <a:rPr lang="en-US" sz="2000" dirty="0">
                <a:solidFill>
                  <a:srgbClr val="C00000"/>
                </a:solidFill>
                <a:latin typeface="+mn-lt"/>
              </a:rPr>
              <a:t>p: </a:t>
            </a:r>
            <a:r>
              <a:rPr lang="en-US" sz="2000" dirty="0">
                <a:solidFill>
                  <a:srgbClr val="002060"/>
                </a:solidFill>
                <a:latin typeface="+mn-lt"/>
              </a:rPr>
              <a:t>the lag order or the number of time lag of autoregressive model AR(p</a:t>
            </a:r>
            <a:r>
              <a:rPr lang="en-US" sz="2000" dirty="0" smtClean="0">
                <a:solidFill>
                  <a:srgbClr val="002060"/>
                </a:solidFill>
                <a:latin typeface="+mn-lt"/>
              </a:rPr>
              <a:t>)</a:t>
            </a:r>
            <a:br>
              <a:rPr lang="en-US" sz="2000" dirty="0" smtClean="0">
                <a:solidFill>
                  <a:srgbClr val="002060"/>
                </a:solidFill>
                <a:latin typeface="+mn-lt"/>
              </a:rPr>
            </a:br>
            <a:r>
              <a:rPr lang="en-US" sz="2000" dirty="0" smtClean="0">
                <a:solidFill>
                  <a:srgbClr val="C00000"/>
                </a:solidFill>
                <a:latin typeface="+mn-lt"/>
              </a:rPr>
              <a:t>d</a:t>
            </a:r>
            <a:r>
              <a:rPr lang="en-US" sz="2000" dirty="0">
                <a:solidFill>
                  <a:srgbClr val="C00000"/>
                </a:solidFill>
                <a:latin typeface="+mn-lt"/>
              </a:rPr>
              <a:t>: </a:t>
            </a:r>
            <a:r>
              <a:rPr lang="en-US" sz="2000" dirty="0">
                <a:solidFill>
                  <a:srgbClr val="002060"/>
                </a:solidFill>
                <a:latin typeface="+mn-lt"/>
              </a:rPr>
              <a:t>degree of differencing or the number of times the data have had subtracted with past </a:t>
            </a:r>
            <a:r>
              <a:rPr lang="en-US" sz="2000" dirty="0" smtClean="0">
                <a:solidFill>
                  <a:srgbClr val="002060"/>
                </a:solidFill>
                <a:latin typeface="+mn-lt"/>
              </a:rPr>
              <a:t>value</a:t>
            </a:r>
            <a:br>
              <a:rPr lang="en-US" sz="2000" dirty="0" smtClean="0">
                <a:solidFill>
                  <a:srgbClr val="002060"/>
                </a:solidFill>
                <a:latin typeface="+mn-lt"/>
              </a:rPr>
            </a:br>
            <a:r>
              <a:rPr lang="en-US" sz="2000" dirty="0" smtClean="0">
                <a:solidFill>
                  <a:srgbClr val="C00000"/>
                </a:solidFill>
                <a:latin typeface="+mn-lt"/>
              </a:rPr>
              <a:t>q</a:t>
            </a:r>
            <a:r>
              <a:rPr lang="en-US" sz="2000" dirty="0">
                <a:solidFill>
                  <a:srgbClr val="C00000"/>
                </a:solidFill>
                <a:latin typeface="+mn-lt"/>
              </a:rPr>
              <a:t>: </a:t>
            </a:r>
            <a:r>
              <a:rPr lang="en-US" sz="2000" dirty="0">
                <a:solidFill>
                  <a:srgbClr val="002060"/>
                </a:solidFill>
                <a:latin typeface="+mn-lt"/>
              </a:rPr>
              <a:t>the order of moving average model MA(q</a:t>
            </a:r>
            <a:r>
              <a:rPr lang="en-US" sz="2000" dirty="0" smtClean="0">
                <a:solidFill>
                  <a:srgbClr val="002060"/>
                </a:solidFill>
                <a:latin typeface="+mn-lt"/>
              </a:rPr>
              <a:t>)</a:t>
            </a:r>
            <a:endParaRPr lang="en-US" sz="2000" dirty="0">
              <a:solidFill>
                <a:srgbClr val="002060"/>
              </a:solidFill>
              <a:latin typeface="+mn-lt"/>
            </a:endParaRPr>
          </a:p>
        </p:txBody>
      </p:sp>
      <p:sp>
        <p:nvSpPr>
          <p:cNvPr id="7" name="Title 1"/>
          <p:cNvSpPr txBox="1">
            <a:spLocks/>
          </p:cNvSpPr>
          <p:nvPr/>
        </p:nvSpPr>
        <p:spPr>
          <a:xfrm>
            <a:off x="4301545" y="103031"/>
            <a:ext cx="2614410" cy="34773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smtClean="0">
                <a:solidFill>
                  <a:srgbClr val="00B0F0"/>
                </a:solidFill>
                <a:latin typeface="+mn-lt"/>
              </a:rPr>
              <a:t>ARIMA Model Continues</a:t>
            </a:r>
            <a:endParaRPr lang="en-US" sz="2800" b="1" i="1" dirty="0">
              <a:solidFill>
                <a:srgbClr val="00B0F0"/>
              </a:solidFill>
              <a:latin typeface="+mn-lt"/>
            </a:endParaRPr>
          </a:p>
        </p:txBody>
      </p:sp>
    </p:spTree>
    <p:extLst>
      <p:ext uri="{BB962C8B-B14F-4D97-AF65-F5344CB8AC3E}">
        <p14:creationId xmlns:p14="http://schemas.microsoft.com/office/powerpoint/2010/main" val="183992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63469" y="90152"/>
            <a:ext cx="628531" cy="472472"/>
          </a:xfrm>
          <a:prstGeom prst="rect">
            <a:avLst/>
          </a:prstGeom>
        </p:spPr>
      </p:pic>
      <p:sp>
        <p:nvSpPr>
          <p:cNvPr id="2" name="Title 1"/>
          <p:cNvSpPr>
            <a:spLocks noGrp="1"/>
          </p:cNvSpPr>
          <p:nvPr>
            <p:ph type="ctrTitle"/>
          </p:nvPr>
        </p:nvSpPr>
        <p:spPr>
          <a:xfrm>
            <a:off x="1210615" y="1378040"/>
            <a:ext cx="9762185" cy="4071622"/>
          </a:xfrm>
        </p:spPr>
        <p:txBody>
          <a:bodyPr>
            <a:noAutofit/>
          </a:bodyPr>
          <a:lstStyle/>
          <a:p>
            <a:pPr lvl="1" fontAlgn="base"/>
            <a:r>
              <a:rPr lang="en-US" sz="1600" b="1" dirty="0" smtClean="0">
                <a:solidFill>
                  <a:srgbClr val="00B0F0"/>
                </a:solidFill>
              </a:rPr>
              <a:t>Visualize </a:t>
            </a:r>
            <a:r>
              <a:rPr lang="en-US" sz="1600" b="1" dirty="0">
                <a:solidFill>
                  <a:srgbClr val="00B0F0"/>
                </a:solidFill>
              </a:rPr>
              <a:t>the time </a:t>
            </a:r>
            <a:r>
              <a:rPr lang="en-US" sz="1600" b="1" dirty="0" smtClean="0">
                <a:solidFill>
                  <a:srgbClr val="00B0F0"/>
                </a:solidFill>
              </a:rPr>
              <a:t>series: </a:t>
            </a:r>
            <a:r>
              <a:rPr lang="en-US" sz="1400" dirty="0">
                <a:solidFill>
                  <a:srgbClr val="C00000"/>
                </a:solidFill>
              </a:rPr>
              <a:t>Plot the data and identify any unusual </a:t>
            </a:r>
            <a:r>
              <a:rPr lang="en-US" sz="1400" dirty="0" smtClean="0">
                <a:solidFill>
                  <a:srgbClr val="C00000"/>
                </a:solidFill>
              </a:rPr>
              <a:t>observations.</a:t>
            </a:r>
            <a:r>
              <a:rPr lang="en-US" sz="1400" dirty="0">
                <a:solidFill>
                  <a:srgbClr val="C00000"/>
                </a:solidFill>
              </a:rPr>
              <a:t/>
            </a:r>
            <a:br>
              <a:rPr lang="en-US" sz="1400" dirty="0">
                <a:solidFill>
                  <a:srgbClr val="C00000"/>
                </a:solidFill>
              </a:rPr>
            </a:br>
            <a:r>
              <a:rPr lang="en-US" sz="1400" dirty="0" smtClean="0">
                <a:solidFill>
                  <a:srgbClr val="C00000"/>
                </a:solidFill>
              </a:rPr>
              <a:t/>
            </a:r>
            <a:br>
              <a:rPr lang="en-US" sz="1400" dirty="0" smtClean="0">
                <a:solidFill>
                  <a:srgbClr val="C00000"/>
                </a:solidFill>
              </a:rPr>
            </a:br>
            <a:r>
              <a:rPr lang="en-US" sz="1600" b="1" dirty="0" err="1" smtClean="0">
                <a:solidFill>
                  <a:srgbClr val="00B0F0"/>
                </a:solidFill>
              </a:rPr>
              <a:t>Stationarize</a:t>
            </a:r>
            <a:r>
              <a:rPr lang="en-US" sz="1600" b="1" dirty="0" smtClean="0">
                <a:solidFill>
                  <a:srgbClr val="00B0F0"/>
                </a:solidFill>
              </a:rPr>
              <a:t> </a:t>
            </a:r>
            <a:r>
              <a:rPr lang="en-US" sz="1600" b="1" dirty="0">
                <a:solidFill>
                  <a:srgbClr val="00B0F0"/>
                </a:solidFill>
              </a:rPr>
              <a:t>the time </a:t>
            </a:r>
            <a:r>
              <a:rPr lang="en-US" sz="1600" b="1" dirty="0" smtClean="0">
                <a:solidFill>
                  <a:srgbClr val="00B0F0"/>
                </a:solidFill>
              </a:rPr>
              <a:t>series: </a:t>
            </a:r>
            <a:r>
              <a:rPr lang="en-IN" sz="1400" dirty="0">
                <a:solidFill>
                  <a:srgbClr val="C00000"/>
                </a:solidFill>
              </a:rPr>
              <a:t>Stationarity alludes to an irregular process that creates a time-series which has mean, and distribution to be constant through time. </a:t>
            </a:r>
            <a:r>
              <a:rPr lang="en-US" sz="1400" dirty="0" smtClean="0">
                <a:solidFill>
                  <a:srgbClr val="C00000"/>
                </a:solidFill>
              </a:rPr>
              <a:t>The </a:t>
            </a:r>
            <a:r>
              <a:rPr lang="en-US" sz="1400" dirty="0">
                <a:solidFill>
                  <a:srgbClr val="C00000"/>
                </a:solidFill>
              </a:rPr>
              <a:t>reason why we want it to be stationery is because it allows us to assume that past behavior will predict current behavior </a:t>
            </a:r>
            <a:r>
              <a:rPr lang="en-US" sz="1400" dirty="0" err="1">
                <a:solidFill>
                  <a:srgbClr val="C00000"/>
                </a:solidFill>
              </a:rPr>
              <a:t>i.e</a:t>
            </a:r>
            <a:r>
              <a:rPr lang="en-US" sz="1400" dirty="0">
                <a:solidFill>
                  <a:srgbClr val="C00000"/>
                </a:solidFill>
              </a:rPr>
              <a:t> knowing what happened in the past gives us a better idea of </a:t>
            </a:r>
            <a:r>
              <a:rPr lang="en-US" sz="1400" dirty="0" smtClean="0">
                <a:solidFill>
                  <a:srgbClr val="C00000"/>
                </a:solidFill>
              </a:rPr>
              <a:t>what </a:t>
            </a:r>
            <a:r>
              <a:rPr lang="en-US" sz="1400" dirty="0">
                <a:solidFill>
                  <a:srgbClr val="C00000"/>
                </a:solidFill>
              </a:rPr>
              <a:t>will happen in the </a:t>
            </a:r>
            <a:r>
              <a:rPr lang="en-US" sz="1400" dirty="0" smtClean="0">
                <a:solidFill>
                  <a:srgbClr val="C00000"/>
                </a:solidFill>
              </a:rPr>
              <a:t>future. </a:t>
            </a:r>
            <a:r>
              <a:rPr lang="en-US" sz="1400" dirty="0">
                <a:solidFill>
                  <a:srgbClr val="C00000"/>
                </a:solidFill>
              </a:rPr>
              <a:t/>
            </a:r>
            <a:br>
              <a:rPr lang="en-US" sz="1400" dirty="0">
                <a:solidFill>
                  <a:srgbClr val="C00000"/>
                </a:solidFill>
              </a:rPr>
            </a:br>
            <a:r>
              <a:rPr lang="en-US" sz="1400" dirty="0" smtClean="0">
                <a:solidFill>
                  <a:srgbClr val="C00000"/>
                </a:solidFill>
              </a:rPr>
              <a:t>If </a:t>
            </a:r>
            <a:r>
              <a:rPr lang="en-US" sz="1400" dirty="0">
                <a:solidFill>
                  <a:srgbClr val="C00000"/>
                </a:solidFill>
              </a:rPr>
              <a:t>the data are non-stationary, take first differences of the data until the data are stationary</a:t>
            </a:r>
            <a:r>
              <a:rPr lang="en-US" sz="1400" dirty="0" smtClean="0">
                <a:solidFill>
                  <a:srgbClr val="C00000"/>
                </a:solidFill>
              </a:rPr>
              <a:t>. (</a:t>
            </a:r>
            <a:r>
              <a:rPr lang="en-IN" sz="1400" b="1" i="1" dirty="0" smtClean="0">
                <a:solidFill>
                  <a:srgbClr val="C00000"/>
                </a:solidFill>
              </a:rPr>
              <a:t>Differencing: </a:t>
            </a:r>
            <a:r>
              <a:rPr lang="en-IN" sz="1400" dirty="0" smtClean="0">
                <a:solidFill>
                  <a:srgbClr val="C00000"/>
                </a:solidFill>
              </a:rPr>
              <a:t>is </a:t>
            </a:r>
            <a:r>
              <a:rPr lang="en-IN" sz="1400" dirty="0">
                <a:solidFill>
                  <a:srgbClr val="C00000"/>
                </a:solidFill>
              </a:rPr>
              <a:t>used to make trending and seasonal data stationary. Subtraction between current observation and previous observation is the process of differencing. It helps in making the mean </a:t>
            </a:r>
            <a:r>
              <a:rPr lang="en-IN" sz="1400" dirty="0" smtClean="0">
                <a:solidFill>
                  <a:srgbClr val="C00000"/>
                </a:solidFill>
              </a:rPr>
              <a:t>constant) </a:t>
            </a:r>
            <a:r>
              <a:rPr lang="en-US" sz="1400" dirty="0" smtClean="0">
                <a:solidFill>
                  <a:srgbClr val="C00000"/>
                </a:solidFill>
              </a:rPr>
              <a:t/>
            </a:r>
            <a:br>
              <a:rPr lang="en-US" sz="1400" dirty="0" smtClean="0">
                <a:solidFill>
                  <a:srgbClr val="C00000"/>
                </a:solidFill>
              </a:rPr>
            </a:br>
            <a:r>
              <a:rPr lang="en-US" sz="1400" dirty="0">
                <a:solidFill>
                  <a:srgbClr val="C00000"/>
                </a:solidFill>
              </a:rPr>
              <a:t/>
            </a:r>
            <a:br>
              <a:rPr lang="en-US" sz="1400" dirty="0">
                <a:solidFill>
                  <a:srgbClr val="C00000"/>
                </a:solidFill>
              </a:rPr>
            </a:br>
            <a:r>
              <a:rPr lang="en-US" sz="1600" b="1" dirty="0">
                <a:solidFill>
                  <a:srgbClr val="00B0F0"/>
                </a:solidFill>
              </a:rPr>
              <a:t>Plot </a:t>
            </a:r>
            <a:r>
              <a:rPr lang="en-US" sz="1600" b="1" dirty="0" smtClean="0">
                <a:solidFill>
                  <a:srgbClr val="00B0F0"/>
                </a:solidFill>
              </a:rPr>
              <a:t>ACF/PACF </a:t>
            </a:r>
            <a:r>
              <a:rPr lang="en-US" sz="1600" b="1" dirty="0">
                <a:solidFill>
                  <a:srgbClr val="00B0F0"/>
                </a:solidFill>
              </a:rPr>
              <a:t>and find optimal </a:t>
            </a:r>
            <a:r>
              <a:rPr lang="en-US" sz="1600" b="1" dirty="0" smtClean="0">
                <a:solidFill>
                  <a:srgbClr val="00B0F0"/>
                </a:solidFill>
              </a:rPr>
              <a:t>parameters: </a:t>
            </a:r>
            <a:r>
              <a:rPr lang="en-US" sz="1400" dirty="0" smtClean="0">
                <a:solidFill>
                  <a:srgbClr val="C00000"/>
                </a:solidFill>
              </a:rPr>
              <a:t>Examine the ACF/PACF: Is an ARIMA(p,d,0</a:t>
            </a:r>
            <a:r>
              <a:rPr lang="en-US" sz="1400" dirty="0">
                <a:solidFill>
                  <a:srgbClr val="C00000"/>
                </a:solidFill>
              </a:rPr>
              <a:t>) or ARIMA(0,d,q) model appropriate?</a:t>
            </a:r>
            <a:br>
              <a:rPr lang="en-US" sz="1400" dirty="0">
                <a:solidFill>
                  <a:srgbClr val="C00000"/>
                </a:solidFill>
              </a:rPr>
            </a:br>
            <a:r>
              <a:rPr lang="en-US" sz="1400" dirty="0">
                <a:solidFill>
                  <a:srgbClr val="C00000"/>
                </a:solidFill>
              </a:rPr>
              <a:t/>
            </a:r>
            <a:br>
              <a:rPr lang="en-US" sz="1400" dirty="0">
                <a:solidFill>
                  <a:srgbClr val="C00000"/>
                </a:solidFill>
              </a:rPr>
            </a:br>
            <a:r>
              <a:rPr lang="en-US" sz="1600" b="1" dirty="0">
                <a:solidFill>
                  <a:srgbClr val="00B0F0"/>
                </a:solidFill>
              </a:rPr>
              <a:t>Build the ARIMA </a:t>
            </a:r>
            <a:r>
              <a:rPr lang="en-US" sz="1600" b="1" dirty="0" smtClean="0">
                <a:solidFill>
                  <a:srgbClr val="00B0F0"/>
                </a:solidFill>
              </a:rPr>
              <a:t>model: </a:t>
            </a:r>
            <a:r>
              <a:rPr lang="en-US" sz="1400" dirty="0">
                <a:solidFill>
                  <a:srgbClr val="C00000"/>
                </a:solidFill>
              </a:rPr>
              <a:t>Try your chosen model(s), and use the </a:t>
            </a:r>
            <a:r>
              <a:rPr lang="en-US" sz="1400" dirty="0" err="1" smtClean="0">
                <a:solidFill>
                  <a:srgbClr val="C00000"/>
                </a:solidFill>
              </a:rPr>
              <a:t>Akaike</a:t>
            </a:r>
            <a:r>
              <a:rPr lang="en-US" sz="1400" dirty="0" smtClean="0">
                <a:solidFill>
                  <a:srgbClr val="C00000"/>
                </a:solidFill>
              </a:rPr>
              <a:t> Information Criterion (AIC) </a:t>
            </a:r>
            <a:r>
              <a:rPr lang="en-US" sz="1400" dirty="0">
                <a:solidFill>
                  <a:srgbClr val="C00000"/>
                </a:solidFill>
              </a:rPr>
              <a:t>to search for a better </a:t>
            </a:r>
            <a:r>
              <a:rPr lang="en-US" sz="1400" dirty="0" smtClean="0">
                <a:solidFill>
                  <a:srgbClr val="C00000"/>
                </a:solidFill>
              </a:rPr>
              <a:t>model. Check </a:t>
            </a:r>
            <a:r>
              <a:rPr lang="en-US" sz="1400" dirty="0">
                <a:solidFill>
                  <a:srgbClr val="C00000"/>
                </a:solidFill>
              </a:rPr>
              <a:t>the residuals from your chosen model by plotting the ACF of the residuals, </a:t>
            </a:r>
            <a:r>
              <a:rPr lang="en-US" sz="1400" dirty="0" smtClean="0">
                <a:solidFill>
                  <a:srgbClr val="C00000"/>
                </a:solidFill>
              </a:rPr>
              <a:t>If </a:t>
            </a:r>
            <a:r>
              <a:rPr lang="en-US" sz="1400" dirty="0">
                <a:solidFill>
                  <a:srgbClr val="C00000"/>
                </a:solidFill>
              </a:rPr>
              <a:t>they do not look like white noise, try a modified model</a:t>
            </a:r>
            <a:r>
              <a:rPr lang="en-US" sz="1400" dirty="0" smtClean="0">
                <a:solidFill>
                  <a:srgbClr val="C00000"/>
                </a:solidFill>
              </a:rPr>
              <a:t>.</a:t>
            </a:r>
            <a:br>
              <a:rPr lang="en-US" sz="1400" dirty="0" smtClean="0">
                <a:solidFill>
                  <a:srgbClr val="C00000"/>
                </a:solidFill>
              </a:rPr>
            </a:br>
            <a:r>
              <a:rPr lang="en-US" sz="1400" dirty="0">
                <a:solidFill>
                  <a:srgbClr val="C00000"/>
                </a:solidFill>
              </a:rPr>
              <a:t/>
            </a:r>
            <a:br>
              <a:rPr lang="en-US" sz="1400" dirty="0">
                <a:solidFill>
                  <a:srgbClr val="C00000"/>
                </a:solidFill>
              </a:rPr>
            </a:br>
            <a:r>
              <a:rPr lang="en-US" sz="1600" b="1" dirty="0">
                <a:solidFill>
                  <a:srgbClr val="00B0F0"/>
                </a:solidFill>
              </a:rPr>
              <a:t>Make </a:t>
            </a:r>
            <a:r>
              <a:rPr lang="en-US" sz="1600" b="1" dirty="0" smtClean="0">
                <a:solidFill>
                  <a:srgbClr val="00B0F0"/>
                </a:solidFill>
              </a:rPr>
              <a:t>predictions: </a:t>
            </a:r>
            <a:r>
              <a:rPr lang="en-US" sz="1600" dirty="0" smtClean="0">
                <a:solidFill>
                  <a:srgbClr val="C00000"/>
                </a:solidFill>
                <a:latin typeface="+mn-lt"/>
              </a:rPr>
              <a:t>Once </a:t>
            </a:r>
            <a:r>
              <a:rPr lang="en-US" sz="1600" dirty="0">
                <a:solidFill>
                  <a:srgbClr val="C00000"/>
                </a:solidFill>
                <a:latin typeface="+mn-lt"/>
              </a:rPr>
              <a:t>the residuals look like white noise, calculate forecasts.</a:t>
            </a:r>
          </a:p>
        </p:txBody>
      </p:sp>
      <p:sp>
        <p:nvSpPr>
          <p:cNvPr id="7" name="Title 1"/>
          <p:cNvSpPr txBox="1">
            <a:spLocks/>
          </p:cNvSpPr>
          <p:nvPr/>
        </p:nvSpPr>
        <p:spPr>
          <a:xfrm>
            <a:off x="3953814" y="115910"/>
            <a:ext cx="3825025" cy="48749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smtClean="0">
                <a:solidFill>
                  <a:srgbClr val="00B0F0"/>
                </a:solidFill>
                <a:latin typeface="+mn-lt"/>
              </a:rPr>
              <a:t>ARIMA Modeling Process</a:t>
            </a:r>
            <a:endParaRPr lang="en-US" sz="2800" b="1" i="1" dirty="0">
              <a:solidFill>
                <a:srgbClr val="00B0F0"/>
              </a:solidFill>
              <a:latin typeface="+mn-lt"/>
            </a:endParaRPr>
          </a:p>
        </p:txBody>
      </p:sp>
    </p:spTree>
    <p:extLst>
      <p:ext uri="{BB962C8B-B14F-4D97-AF65-F5344CB8AC3E}">
        <p14:creationId xmlns:p14="http://schemas.microsoft.com/office/powerpoint/2010/main" val="320030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63469" y="90152"/>
            <a:ext cx="628531" cy="472472"/>
          </a:xfrm>
          <a:prstGeom prst="rect">
            <a:avLst/>
          </a:prstGeom>
        </p:spPr>
      </p:pic>
      <p:sp>
        <p:nvSpPr>
          <p:cNvPr id="7" name="Title 1"/>
          <p:cNvSpPr txBox="1">
            <a:spLocks/>
          </p:cNvSpPr>
          <p:nvPr/>
        </p:nvSpPr>
        <p:spPr>
          <a:xfrm>
            <a:off x="4108360" y="195084"/>
            <a:ext cx="3653307" cy="397344"/>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smtClean="0">
                <a:solidFill>
                  <a:srgbClr val="00B0F0"/>
                </a:solidFill>
                <a:latin typeface="+mn-lt"/>
              </a:rPr>
              <a:t>ARIMA Modeling Process Continues</a:t>
            </a:r>
            <a:endParaRPr lang="en-US" sz="2800" b="1" i="1" dirty="0">
              <a:solidFill>
                <a:srgbClr val="00B0F0"/>
              </a:solidFill>
              <a:latin typeface="+mn-lt"/>
            </a:endParaRPr>
          </a:p>
        </p:txBody>
      </p:sp>
      <p:sp>
        <p:nvSpPr>
          <p:cNvPr id="14" name="Rectangle 13"/>
          <p:cNvSpPr/>
          <p:nvPr/>
        </p:nvSpPr>
        <p:spPr>
          <a:xfrm>
            <a:off x="286912" y="724992"/>
            <a:ext cx="3559692" cy="461665"/>
          </a:xfrm>
          <a:prstGeom prst="rect">
            <a:avLst/>
          </a:prstGeom>
        </p:spPr>
        <p:txBody>
          <a:bodyPr wrap="none">
            <a:spAutoFit/>
          </a:bodyPr>
          <a:lstStyle/>
          <a:p>
            <a:pPr marL="285750" indent="-285750">
              <a:buFont typeface="Wingdings" panose="05000000000000000000" pitchFamily="2" charset="2"/>
              <a:buChar char="Ø"/>
            </a:pPr>
            <a:r>
              <a:rPr lang="en-US" sz="2400" b="1" dirty="0" smtClean="0">
                <a:solidFill>
                  <a:srgbClr val="00B0F0"/>
                </a:solidFill>
              </a:rPr>
              <a:t>Visualize the time series</a:t>
            </a:r>
            <a:endParaRPr lang="en-US" sz="2400" dirty="0"/>
          </a:p>
        </p:txBody>
      </p:sp>
      <p:pic>
        <p:nvPicPr>
          <p:cNvPr id="15" name="Picture 14"/>
          <p:cNvPicPr>
            <a:picLocks noChangeAspect="1"/>
          </p:cNvPicPr>
          <p:nvPr/>
        </p:nvPicPr>
        <p:blipFill>
          <a:blip r:embed="rId3"/>
          <a:stretch>
            <a:fillRect/>
          </a:stretch>
        </p:blipFill>
        <p:spPr>
          <a:xfrm>
            <a:off x="4108360" y="729544"/>
            <a:ext cx="5866667" cy="3619048"/>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2473032715"/>
              </p:ext>
            </p:extLst>
          </p:nvPr>
        </p:nvGraphicFramePr>
        <p:xfrm>
          <a:off x="286912" y="4485709"/>
          <a:ext cx="5882068" cy="1706880"/>
        </p:xfrm>
        <a:graphic>
          <a:graphicData uri="http://schemas.openxmlformats.org/drawingml/2006/table">
            <a:tbl>
              <a:tblPr firstRow="1" bandRow="1">
                <a:tableStyleId>{5C22544A-7EE6-4342-B048-85BDC9FD1C3A}</a:tableStyleId>
              </a:tblPr>
              <a:tblGrid>
                <a:gridCol w="5882068"/>
              </a:tblGrid>
              <a:tr h="1258268">
                <a:tc>
                  <a:txBody>
                    <a:bodyPr/>
                    <a:lstStyle/>
                    <a:p>
                      <a:r>
                        <a:rPr lang="en-US" sz="1800" dirty="0" smtClean="0">
                          <a:latin typeface="+mn-lt"/>
                        </a:rPr>
                        <a:t>The chart shows the data is not stationary. We also performed </a:t>
                      </a:r>
                      <a:r>
                        <a:rPr lang="en-US" sz="1800" dirty="0" err="1" smtClean="0">
                          <a:latin typeface="+mn-lt"/>
                        </a:rPr>
                        <a:t>Argumented</a:t>
                      </a:r>
                      <a:r>
                        <a:rPr lang="en-US" sz="1800" baseline="0" dirty="0" smtClean="0">
                          <a:latin typeface="+mn-lt"/>
                        </a:rPr>
                        <a:t> Dickey </a:t>
                      </a:r>
                      <a:r>
                        <a:rPr lang="en-US" sz="1800" baseline="0" dirty="0" err="1" smtClean="0">
                          <a:latin typeface="+mn-lt"/>
                        </a:rPr>
                        <a:t>Fulller</a:t>
                      </a:r>
                      <a:r>
                        <a:rPr lang="en-US" sz="1800" baseline="0" dirty="0" smtClean="0">
                          <a:latin typeface="+mn-lt"/>
                        </a:rPr>
                        <a:t> test to be sure of the stationarity, which shows that the p-value is greater than 0.05. S</a:t>
                      </a:r>
                      <a:r>
                        <a:rPr lang="en-US" sz="1800" dirty="0" smtClean="0">
                          <a:latin typeface="+mn-lt"/>
                        </a:rPr>
                        <a:t>o we take the log of the data to make it stationary   </a:t>
                      </a:r>
                      <a:r>
                        <a:rPr lang="en-US" sz="1600" dirty="0" smtClean="0"/>
                        <a:t>						</a:t>
                      </a:r>
                      <a:br>
                        <a:rPr lang="en-US" sz="1600" dirty="0" smtClean="0"/>
                      </a:br>
                      <a:endParaRPr lang="en-US" dirty="0"/>
                    </a:p>
                  </a:txBody>
                  <a:tcPr/>
                </a:tc>
              </a:tr>
            </a:tbl>
          </a:graphicData>
        </a:graphic>
      </p:graphicFrame>
      <p:sp>
        <p:nvSpPr>
          <p:cNvPr id="17" name="Rectangle 16"/>
          <p:cNvSpPr/>
          <p:nvPr/>
        </p:nvSpPr>
        <p:spPr>
          <a:xfrm>
            <a:off x="6290427" y="4679424"/>
            <a:ext cx="5493742" cy="1754326"/>
          </a:xfrm>
          <a:prstGeom prst="rect">
            <a:avLst/>
          </a:prstGeom>
        </p:spPr>
        <p:txBody>
          <a:bodyPr wrap="square">
            <a:spAutoFit/>
          </a:bodyPr>
          <a:lstStyle/>
          <a:p>
            <a:endParaRPr lang="en-US" dirty="0" smtClean="0"/>
          </a:p>
          <a:p>
            <a:r>
              <a:rPr lang="en-US" dirty="0" smtClean="0"/>
              <a:t>	Augmented Dickey-Fuller Test</a:t>
            </a:r>
          </a:p>
          <a:p>
            <a:endParaRPr lang="en-US" dirty="0" smtClean="0"/>
          </a:p>
          <a:p>
            <a:r>
              <a:rPr lang="en-US" dirty="0" smtClean="0"/>
              <a:t>data:  </a:t>
            </a:r>
            <a:r>
              <a:rPr lang="en-US" dirty="0" err="1" smtClean="0"/>
              <a:t>rm_ts</a:t>
            </a:r>
            <a:endParaRPr lang="en-US" dirty="0" smtClean="0"/>
          </a:p>
          <a:p>
            <a:r>
              <a:rPr lang="en-US" dirty="0" smtClean="0"/>
              <a:t>Dickey-Fuller = -3.224, Lag order = 4, p-value = 0.08751</a:t>
            </a:r>
          </a:p>
          <a:p>
            <a:r>
              <a:rPr lang="en-US" dirty="0" smtClean="0"/>
              <a:t>alternative hypothesis: stationary</a:t>
            </a:r>
            <a:endParaRPr lang="en-US" dirty="0"/>
          </a:p>
        </p:txBody>
      </p:sp>
    </p:spTree>
    <p:extLst>
      <p:ext uri="{BB962C8B-B14F-4D97-AF65-F5344CB8AC3E}">
        <p14:creationId xmlns:p14="http://schemas.microsoft.com/office/powerpoint/2010/main" val="327184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63469" y="90152"/>
            <a:ext cx="628531" cy="472472"/>
          </a:xfrm>
          <a:prstGeom prst="rect">
            <a:avLst/>
          </a:prstGeom>
        </p:spPr>
      </p:pic>
      <p:sp>
        <p:nvSpPr>
          <p:cNvPr id="7" name="Title 1"/>
          <p:cNvSpPr txBox="1">
            <a:spLocks/>
          </p:cNvSpPr>
          <p:nvPr/>
        </p:nvSpPr>
        <p:spPr>
          <a:xfrm>
            <a:off x="4108360" y="195084"/>
            <a:ext cx="3653307" cy="397344"/>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i="1" dirty="0" smtClean="0">
                <a:solidFill>
                  <a:srgbClr val="00B0F0"/>
                </a:solidFill>
                <a:latin typeface="+mn-lt"/>
              </a:rPr>
              <a:t>ARIMA Modeling Process Continues</a:t>
            </a:r>
            <a:endParaRPr lang="en-US" sz="2800" b="1" i="1" dirty="0">
              <a:solidFill>
                <a:srgbClr val="00B0F0"/>
              </a:solidFill>
              <a:latin typeface="+mn-lt"/>
            </a:endParaRPr>
          </a:p>
        </p:txBody>
      </p:sp>
      <p:sp>
        <p:nvSpPr>
          <p:cNvPr id="14" name="Rectangle 13"/>
          <p:cNvSpPr/>
          <p:nvPr/>
        </p:nvSpPr>
        <p:spPr>
          <a:xfrm>
            <a:off x="174753" y="539028"/>
            <a:ext cx="4044312" cy="461665"/>
          </a:xfrm>
          <a:prstGeom prst="rect">
            <a:avLst/>
          </a:prstGeom>
        </p:spPr>
        <p:txBody>
          <a:bodyPr wrap="none">
            <a:spAutoFit/>
          </a:bodyPr>
          <a:lstStyle/>
          <a:p>
            <a:pPr marL="285750" indent="-285750">
              <a:buFont typeface="Wingdings" panose="05000000000000000000" pitchFamily="2" charset="2"/>
              <a:buChar char="Ø"/>
            </a:pPr>
            <a:r>
              <a:rPr lang="en-US" sz="2400" b="1" dirty="0" err="1" smtClean="0">
                <a:solidFill>
                  <a:srgbClr val="00B0F0"/>
                </a:solidFill>
              </a:rPr>
              <a:t>Stationarize</a:t>
            </a:r>
            <a:r>
              <a:rPr lang="en-US" sz="2400" b="1" dirty="0" smtClean="0">
                <a:solidFill>
                  <a:srgbClr val="00B0F0"/>
                </a:solidFill>
              </a:rPr>
              <a:t> the time series:</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721873052"/>
              </p:ext>
            </p:extLst>
          </p:nvPr>
        </p:nvGraphicFramePr>
        <p:xfrm>
          <a:off x="183882" y="5828411"/>
          <a:ext cx="5882068" cy="923418"/>
        </p:xfrm>
        <a:graphic>
          <a:graphicData uri="http://schemas.openxmlformats.org/drawingml/2006/table">
            <a:tbl>
              <a:tblPr firstRow="1" bandRow="1">
                <a:tableStyleId>{5C22544A-7EE6-4342-B048-85BDC9FD1C3A}</a:tableStyleId>
              </a:tblPr>
              <a:tblGrid>
                <a:gridCol w="5882068"/>
              </a:tblGrid>
              <a:tr h="923418">
                <a:tc>
                  <a:txBody>
                    <a:bodyPr/>
                    <a:lstStyle/>
                    <a:p>
                      <a:r>
                        <a:rPr lang="en-US" sz="1800" dirty="0" smtClean="0">
                          <a:latin typeface="+mn-lt"/>
                        </a:rPr>
                        <a:t>We take the log of the data to make it stationary.</a:t>
                      </a:r>
                      <a:r>
                        <a:rPr lang="en-US" sz="1800" baseline="0" dirty="0" smtClean="0">
                          <a:latin typeface="+mn-lt"/>
                        </a:rPr>
                        <a:t> The result shows the p-value is 0.01 which is less than 0.05 threshold, so we</a:t>
                      </a:r>
                      <a:r>
                        <a:rPr lang="en-US" sz="1800" dirty="0" smtClean="0">
                          <a:latin typeface="+mn-lt"/>
                        </a:rPr>
                        <a:t> </a:t>
                      </a:r>
                      <a:r>
                        <a:rPr lang="en-US" sz="1600" dirty="0" smtClean="0">
                          <a:latin typeface="+mn-lt"/>
                        </a:rPr>
                        <a:t>reject</a:t>
                      </a:r>
                      <a:r>
                        <a:rPr lang="en-US" sz="1600" baseline="0" dirty="0" smtClean="0">
                          <a:latin typeface="+mn-lt"/>
                        </a:rPr>
                        <a:t> the null hypothesis because the data is stationary. </a:t>
                      </a:r>
                      <a:endParaRPr lang="en-US" dirty="0"/>
                    </a:p>
                  </a:txBody>
                  <a:tcPr/>
                </a:tc>
              </a:tr>
            </a:tbl>
          </a:graphicData>
        </a:graphic>
      </p:graphicFrame>
      <p:pic>
        <p:nvPicPr>
          <p:cNvPr id="2" name="Picture 1"/>
          <p:cNvPicPr>
            <a:picLocks noChangeAspect="1"/>
          </p:cNvPicPr>
          <p:nvPr/>
        </p:nvPicPr>
        <p:blipFill>
          <a:blip r:embed="rId3"/>
          <a:stretch>
            <a:fillRect/>
          </a:stretch>
        </p:blipFill>
        <p:spPr>
          <a:xfrm>
            <a:off x="4623515" y="617785"/>
            <a:ext cx="5351512" cy="3301258"/>
          </a:xfrm>
          <a:prstGeom prst="rect">
            <a:avLst/>
          </a:prstGeom>
        </p:spPr>
      </p:pic>
      <p:sp>
        <p:nvSpPr>
          <p:cNvPr id="3" name="Rectangle 2"/>
          <p:cNvSpPr/>
          <p:nvPr/>
        </p:nvSpPr>
        <p:spPr>
          <a:xfrm>
            <a:off x="6702187" y="4715261"/>
            <a:ext cx="5080224" cy="1477328"/>
          </a:xfrm>
          <a:prstGeom prst="rect">
            <a:avLst/>
          </a:prstGeom>
        </p:spPr>
        <p:txBody>
          <a:bodyPr wrap="square">
            <a:spAutoFit/>
          </a:bodyPr>
          <a:lstStyle/>
          <a:p>
            <a:r>
              <a:rPr lang="en-US" dirty="0" smtClean="0"/>
              <a:t>Augmented Dickey-Fuller Test</a:t>
            </a:r>
          </a:p>
          <a:p>
            <a:endParaRPr lang="en-US" dirty="0" smtClean="0"/>
          </a:p>
          <a:p>
            <a:r>
              <a:rPr lang="en-US" dirty="0" smtClean="0"/>
              <a:t>data:  </a:t>
            </a:r>
            <a:r>
              <a:rPr lang="en-US" dirty="0" err="1" smtClean="0"/>
              <a:t>diff_rm</a:t>
            </a:r>
            <a:endParaRPr lang="en-US" dirty="0" smtClean="0"/>
          </a:p>
          <a:p>
            <a:r>
              <a:rPr lang="en-US" dirty="0" smtClean="0"/>
              <a:t>Dickey-Fuller = -5.1439, Lag order = 4, p-value = 0.01</a:t>
            </a:r>
          </a:p>
          <a:p>
            <a:r>
              <a:rPr lang="en-US" dirty="0" smtClean="0"/>
              <a:t>alternative hypothesis: stationary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86895736"/>
              </p:ext>
            </p:extLst>
          </p:nvPr>
        </p:nvGraphicFramePr>
        <p:xfrm>
          <a:off x="286912" y="2400445"/>
          <a:ext cx="3950237" cy="3383280"/>
        </p:xfrm>
        <a:graphic>
          <a:graphicData uri="http://schemas.openxmlformats.org/drawingml/2006/table">
            <a:tbl>
              <a:tblPr firstRow="1" bandRow="1">
                <a:tableStyleId>{5C22544A-7EE6-4342-B048-85BDC9FD1C3A}</a:tableStyleId>
              </a:tblPr>
              <a:tblGrid>
                <a:gridCol w="3950237"/>
              </a:tblGrid>
              <a:tr h="0">
                <a:tc>
                  <a:txBody>
                    <a:bodyPr/>
                    <a:lstStyle/>
                    <a:p>
                      <a:r>
                        <a:rPr lang="en-US" dirty="0" smtClean="0"/>
                        <a:t>Apart</a:t>
                      </a:r>
                      <a:r>
                        <a:rPr lang="en-US" baseline="0" dirty="0" smtClean="0"/>
                        <a:t> from viewing the chart to check for stationarity, we can also use Augmented Dickey Fuller Test to know the degree to which a null hypothesis can be rejected or fail to be rejected. It uses an autoregressive model and optimizes an information criterion cross multiple different lag values. ADF Test is a type of statistical test called Unit Root Test. The Unit Root Test determines how strongly a time series is defined by trend. </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97875064"/>
              </p:ext>
            </p:extLst>
          </p:nvPr>
        </p:nvGraphicFramePr>
        <p:xfrm>
          <a:off x="230831" y="1028845"/>
          <a:ext cx="4289653" cy="1158240"/>
        </p:xfrm>
        <a:graphic>
          <a:graphicData uri="http://schemas.openxmlformats.org/drawingml/2006/table">
            <a:tbl>
              <a:tblPr firstRow="1" bandRow="1">
                <a:tableStyleId>{5C22544A-7EE6-4342-B048-85BDC9FD1C3A}</a:tableStyleId>
              </a:tblPr>
              <a:tblGrid>
                <a:gridCol w="4289653"/>
              </a:tblGrid>
              <a:tr h="639176">
                <a:tc>
                  <a:txBody>
                    <a:bodyPr/>
                    <a:lstStyle/>
                    <a:p>
                      <a:r>
                        <a:rPr lang="en-US" sz="1400" dirty="0" smtClean="0"/>
                        <a:t>Stationarity is a crucial aspect of a time series. A time series is determined to be stationary when its statistical properties such as the average (mean) and the variance do not alter over time. It has a constant variance and mean, and the covariance is separate from time.</a:t>
                      </a:r>
                    </a:p>
                  </a:txBody>
                  <a:tcPr/>
                </a:tc>
              </a:tr>
            </a:tbl>
          </a:graphicData>
        </a:graphic>
      </p:graphicFrame>
    </p:spTree>
    <p:extLst>
      <p:ext uri="{BB962C8B-B14F-4D97-AF65-F5344CB8AC3E}">
        <p14:creationId xmlns:p14="http://schemas.microsoft.com/office/powerpoint/2010/main" val="3703486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832</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Chelsea Hotel Abuja, Nigeria is a multi-star best-in-class hospitality established on the 1st June, 2009, situated at Abuja, Nigeria. It contains 122 rooms with 8 different classes. It also offers many of the amenities and services.</vt:lpstr>
      <vt:lpstr>Forecasting   The   Monthly Room Occupancy   of   Chelsea Hotel   Using   Autoregressive Integrated Moving Average  (ARIMA)</vt:lpstr>
      <vt:lpstr>PowerPoint Presentation</vt:lpstr>
      <vt:lpstr>Time series data analysis means analyzing the available sequential data to find out the pattern or trend and to predict some future values which will, in turn, be effective and optimize business decisions. The time series data is visualized and analyzed to find out mainly three things, trend, seasonality, and heteroscedasticity.    Trend: It can be defined as the observation of increasing or decreasing pattern over a period.    Seasonality: It refers to a cyclic happening of events. A pattern which repeats itself after a period.   Heteroscedasticity: It is also known as level; it is defined as the non-constant variance from the mean calculated at different time periods. The property of having equal statistical variances.   Few methods do not perform well in forecasting if the data is seasonal, and few do not perform well with trends in the data. Hence trends, seasonality and heteroscedasticity must be considered to select the best statistical method in forecasting. </vt:lpstr>
      <vt:lpstr>Autoregressive Integrated Moving Average (ARIMA) is a statistical analysis model that uses Time Series Data to predict future events where it assumes that the future outcome will be similar to the past events.  The model can also be separated into these 3 parts :  AR (Autoregression) : This is the lags of the differenced series. Model that regresses past time series to predict the present or future values of the series. Model that depends only on one lag in the past is called as AR model of order one. Autoregressive models are also known as long memory models as they must keep the memory of all the lags until its initial start point.   AR(1) shows      = the target     = intercept      = Coefficients      = Lagged Target      = error  MA (Moving Average) : The moving average model forecasts a series based on the past error in the series called error lags.   </vt:lpstr>
      <vt:lpstr>  I (Integrated) : The number of difference used to make the time series stationary. Also known as differencing, whereas It converts the non-stationary into a stationary time-series data.  ARIMA model is generally denoted as ARIMA (p, d, q) and parameter p, d, q are defined as follow:  p: the lag order or the number of time lag of autoregressive model AR(p) d: degree of differencing or the number of times the data have had subtracted with past value q: the order of moving average model MA(q)</vt:lpstr>
      <vt:lpstr>Visualize the time series: Plot the data and identify any unusual observations.  Stationarize the time series: Stationarity alludes to an irregular process that creates a time-series which has mean, and distribution to be constant through time. The reason why we want it to be stationery is because it allows us to assume that past behavior will predict current behavior i.e knowing what happened in the past gives us a better idea of what will happen in the future.  If the data are non-stationary, take first differences of the data until the data are stationary. (Differencing: is used to make trending and seasonal data stationary. Subtraction between current observation and previous observation is the process of differencing. It helps in making the mean constant)   Plot ACF/PACF and find optimal parameters: Examine the ACF/PACF: Is an ARIMA(p,d,0) or ARIMA(0,d,q) model appropriate?  Build the ARIMA model: Try your chosen model(s), and use the Akaike Information Criterion (AIC) to search for a better model. Check the residuals from your chosen model by plotting the ACF of the residuals, If they do not look like white noise, try a modified model.  Make predictions: Once the residuals look like white noise, calculate forecasts.</vt:lpstr>
      <vt:lpstr>PowerPoint Presentation</vt:lpstr>
      <vt:lpstr>PowerPoint Presentation</vt:lpstr>
      <vt:lpstr>PowerPoint Presentation</vt:lpstr>
      <vt:lpstr>PowerPoint Presentation</vt:lpstr>
      <vt:lpstr>PowerPoint Presentation</vt:lpstr>
      <vt:lpstr>Challenges</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33</cp:revision>
  <dcterms:created xsi:type="dcterms:W3CDTF">2023-02-12T08:20:44Z</dcterms:created>
  <dcterms:modified xsi:type="dcterms:W3CDTF">2023-02-13T07:56:40Z</dcterms:modified>
</cp:coreProperties>
</file>