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2" r:id="rId5"/>
    <p:sldId id="271" r:id="rId6"/>
    <p:sldId id="265" r:id="rId7"/>
    <p:sldId id="273" r:id="rId8"/>
    <p:sldId id="272" r:id="rId9"/>
    <p:sldId id="268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2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B9E9-452F-49A3-BE0C-84BC68AB2779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B55AD-CD82-427B-B86A-0ECF9234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B55AD-CD82-427B-B86A-0ECF9234C0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5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1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F8AB-80FF-4232-949B-AF0EFCAB2268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7477-3C0A-4F47-917B-698ECBB1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asneemabdulrahim/tips-datase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6" y="244699"/>
            <a:ext cx="11861442" cy="646519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</a:t>
            </a:r>
            <a:b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/>
            </a:r>
            <a:b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Simple Linear Regression Analysis 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/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on </a:t>
            </a:r>
            <a:b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/>
            </a:r>
            <a:b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Food Servers’ Tips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/>
            </a:r>
            <a:b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</a:t>
            </a:r>
            <a:b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estaurants 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638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6827" y="2272736"/>
            <a:ext cx="6174658" cy="1576593"/>
          </a:xfrm>
        </p:spPr>
        <p:txBody>
          <a:bodyPr>
            <a:normAutofit/>
          </a:bodyPr>
          <a:lstStyle/>
          <a:p>
            <a:r>
              <a:rPr lang="en-US" sz="9600" i="1" dirty="0" smtClean="0">
                <a:solidFill>
                  <a:srgbClr val="92D050"/>
                </a:solidFill>
                <a:latin typeface="+mn-lt"/>
              </a:rPr>
              <a:t>THANK YOU</a:t>
            </a:r>
            <a:endParaRPr lang="en-US" sz="9600" i="1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54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8"/>
            <a:ext cx="9144000" cy="547352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Presentation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Lilian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Nwafor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A Data Analyst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61022"/>
            <a:ext cx="269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21th OF NOVEMBER, 2022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4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2901" y="143569"/>
            <a:ext cx="5911403" cy="70643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Problem Statement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413" y="1064900"/>
            <a:ext cx="10947042" cy="82829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rgbClr val="FF0000"/>
                </a:solidFill>
              </a:rPr>
              <a:t>The total bill given to a customer is one the factors influencing food </a:t>
            </a:r>
            <a:r>
              <a:rPr lang="en-US" sz="2500" dirty="0">
                <a:solidFill>
                  <a:srgbClr val="FF0000"/>
                </a:solidFill>
              </a:rPr>
              <a:t>servers’ </a:t>
            </a:r>
            <a:r>
              <a:rPr lang="en-US" sz="2500" dirty="0" smtClean="0">
                <a:solidFill>
                  <a:srgbClr val="FF0000"/>
                </a:solidFill>
              </a:rPr>
              <a:t>tips. What determines the amount of tip given by a  customer to the food server? </a:t>
            </a:r>
            <a:endParaRPr lang="en-US" sz="25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05415"/>
              </p:ext>
            </p:extLst>
          </p:nvPr>
        </p:nvGraphicFramePr>
        <p:xfrm>
          <a:off x="1371598" y="2717442"/>
          <a:ext cx="971067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0672"/>
              </a:tblGrid>
              <a:tr h="5143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5"/>
                          </a:solidFill>
                        </a:rPr>
                        <a:t>DATA COLLECTION 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dirty="0" smtClean="0"/>
                        <a:t>dataset for this project was gotten from  </a:t>
                      </a:r>
                      <a:r>
                        <a:rPr lang="en-US" sz="2000" dirty="0" err="1" smtClean="0"/>
                        <a:t>Kaggle</a:t>
                      </a:r>
                      <a:r>
                        <a:rPr lang="en-US" sz="2000" dirty="0" smtClean="0"/>
                        <a:t> platform through the following link: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https://www.kaggle.com/datasets/tasneemabdulrahim/tips-dataset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24140"/>
              </p:ext>
            </p:extLst>
          </p:nvPr>
        </p:nvGraphicFramePr>
        <p:xfrm>
          <a:off x="1010991" y="4669451"/>
          <a:ext cx="10567116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7116"/>
              </a:tblGrid>
              <a:tr h="164119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5"/>
                          </a:solidFill>
                        </a:rPr>
                        <a:t>MY APPROACH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I analyze the dataset using the Pandas Library.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I visualize the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dataset for a relation between the response and target variable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using the 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Seaborn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Library.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OLS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and </a:t>
                      </a:r>
                      <a:r>
                        <a:rPr lang="en-US" sz="2400" baseline="0" dirty="0" err="1" smtClean="0">
                          <a:solidFill>
                            <a:srgbClr val="FF0000"/>
                          </a:solidFill>
                        </a:rPr>
                        <a:t>qqplot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from 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Statsmodels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was used for model extraction and prediction.</a:t>
                      </a:r>
                      <a:endParaRPr lang="en-US" sz="24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5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6434" y="748876"/>
            <a:ext cx="5057104" cy="68067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DATASET DESCRIPTION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976" y="2086378"/>
            <a:ext cx="10869768" cy="2240923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Tip giving is not a necessity but it is crucial act of humanity considering that most servers are low income earners. 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The dataset for this </a:t>
            </a:r>
            <a:r>
              <a:rPr lang="en-US" sz="2800" smtClean="0">
                <a:solidFill>
                  <a:srgbClr val="C00000"/>
                </a:solidFill>
              </a:rPr>
              <a:t>project has </a:t>
            </a:r>
            <a:r>
              <a:rPr lang="en-US" sz="2800" dirty="0" smtClean="0">
                <a:solidFill>
                  <a:srgbClr val="C00000"/>
                </a:solidFill>
              </a:rPr>
              <a:t>a total of 7 columns and 244 rows.</a:t>
            </a:r>
          </a:p>
        </p:txBody>
      </p:sp>
    </p:spTree>
    <p:extLst>
      <p:ext uri="{BB962C8B-B14F-4D97-AF65-F5344CB8AC3E}">
        <p14:creationId xmlns:p14="http://schemas.microsoft.com/office/powerpoint/2010/main" val="102491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820" y="165795"/>
            <a:ext cx="5911403" cy="590527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</a:rPr>
              <a:t>EXPLORATORY DATA ANALYSIS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292" y="1595080"/>
            <a:ext cx="10947042" cy="4331348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C00000"/>
                </a:solidFill>
              </a:rPr>
              <a:t>The  dataset was thoroughly </a:t>
            </a:r>
            <a:r>
              <a:rPr lang="en-US" sz="2800" dirty="0" smtClean="0">
                <a:solidFill>
                  <a:srgbClr val="C00000"/>
                </a:solidFill>
              </a:rPr>
              <a:t>inspected and there was no duplicate or missing </a:t>
            </a:r>
            <a:r>
              <a:rPr lang="en-US" sz="2800" dirty="0" smtClean="0">
                <a:solidFill>
                  <a:srgbClr val="C00000"/>
                </a:solidFill>
              </a:rPr>
              <a:t>values in our dataset. </a:t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2800" dirty="0" smtClean="0">
              <a:solidFill>
                <a:srgbClr val="C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C00000"/>
                </a:solidFill>
              </a:rPr>
              <a:t>From the descriptive statistics performed, It was observed that there is a strong positive correlation between the total bills and tips derived.</a:t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2800" dirty="0" smtClean="0">
              <a:solidFill>
                <a:srgbClr val="C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C00000"/>
                </a:solidFill>
              </a:rPr>
              <a:t>The dataset contained 24 rows and 12 columns.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2800" dirty="0" smtClean="0">
              <a:solidFill>
                <a:srgbClr val="C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C00000"/>
                </a:solidFill>
              </a:rPr>
              <a:t>Using the </a:t>
            </a:r>
            <a:r>
              <a:rPr lang="en-US" sz="2800" dirty="0" err="1" smtClean="0">
                <a:solidFill>
                  <a:srgbClr val="C00000"/>
                </a:solidFill>
              </a:rPr>
              <a:t>seaborn</a:t>
            </a:r>
            <a:r>
              <a:rPr lang="en-US" sz="2800" dirty="0" smtClean="0">
                <a:solidFill>
                  <a:srgbClr val="C00000"/>
                </a:solidFill>
              </a:rPr>
              <a:t> library, next slide shows the visualization of the dependent and independent variables.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68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852984"/>
            <a:ext cx="5846057" cy="3999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36" y="852984"/>
            <a:ext cx="5955788" cy="399913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20299"/>
              </p:ext>
            </p:extLst>
          </p:nvPr>
        </p:nvGraphicFramePr>
        <p:xfrm>
          <a:off x="424051" y="5160170"/>
          <a:ext cx="11390673" cy="141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673"/>
              </a:tblGrid>
              <a:tr h="141191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The</a:t>
                      </a:r>
                      <a:r>
                        <a:rPr lang="en-US" sz="2800" baseline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plot A is a scatter plot that shows there is a positive relationship between the tip and total bill of a customer. Plot B, </a:t>
                      </a:r>
                      <a:r>
                        <a:rPr lang="en-US" sz="2800" baseline="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regplot</a:t>
                      </a:r>
                      <a:r>
                        <a:rPr lang="en-US" sz="2800" baseline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displayed a clearer view of the relationship with the line. </a:t>
                      </a:r>
                      <a:endParaRPr lang="en-US" sz="28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94303"/>
              </p:ext>
            </p:extLst>
          </p:nvPr>
        </p:nvGraphicFramePr>
        <p:xfrm>
          <a:off x="4177528" y="87729"/>
          <a:ext cx="38846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6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SCATTER PLOT AND REGPLOT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1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031" y="117811"/>
            <a:ext cx="2884867" cy="47461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682263"/>
                </a:solidFill>
                <a:latin typeface="+mn-lt"/>
              </a:rPr>
              <a:t>FITTING THE MODEL</a:t>
            </a:r>
            <a:endParaRPr lang="en-US" sz="2800" b="1" dirty="0">
              <a:solidFill>
                <a:srgbClr val="682263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413" y="1064900"/>
            <a:ext cx="10947042" cy="3043461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C00000"/>
                </a:solidFill>
              </a:rPr>
              <a:t>The result of the fitted model with parameter shows that the model has an intercept of 6.750284, which means that on average, a bill of a customer </a:t>
            </a:r>
            <a:r>
              <a:rPr lang="en-US" sz="2800" dirty="0" err="1" smtClean="0">
                <a:solidFill>
                  <a:srgbClr val="C00000"/>
                </a:solidFill>
              </a:rPr>
              <a:t>totalling</a:t>
            </a:r>
            <a:r>
              <a:rPr lang="en-US" sz="2800" dirty="0" smtClean="0">
                <a:solidFill>
                  <a:srgbClr val="C00000"/>
                </a:solidFill>
              </a:rPr>
              <a:t> $6.750284 has a zero tip.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C00000"/>
                </a:solidFill>
              </a:rPr>
              <a:t>The model also has a tip coefficient of 4.347714 which means that increment by 1 on the amount of tip given will result to an expected increase on the total bill by 4.347714. </a:t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0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57195"/>
              </p:ext>
            </p:extLst>
          </p:nvPr>
        </p:nvGraphicFramePr>
        <p:xfrm>
          <a:off x="3084148" y="1045988"/>
          <a:ext cx="851971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97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The table show that with $4</a:t>
                      </a:r>
                      <a:r>
                        <a:rPr lang="en-US" sz="2400" b="1" baseline="0" dirty="0" smtClean="0">
                          <a:solidFill>
                            <a:srgbClr val="7030A0"/>
                          </a:solidFill>
                        </a:rPr>
                        <a:t> tip, the total bill of the customer will be $24.1411141. Also, a tip od $8 means a total bill of $41.531997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68268"/>
              </p:ext>
            </p:extLst>
          </p:nvPr>
        </p:nvGraphicFramePr>
        <p:xfrm>
          <a:off x="302995" y="68541"/>
          <a:ext cx="2485624" cy="6789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812"/>
                <a:gridCol w="1242812"/>
              </a:tblGrid>
              <a:tr h="388659">
                <a:tc>
                  <a:txBody>
                    <a:bodyPr/>
                    <a:lstStyle/>
                    <a:p>
                      <a:r>
                        <a:rPr lang="en-US" dirty="0" smtClean="0"/>
                        <a:t>Tips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Bill</a:t>
                      </a:r>
                      <a:endParaRPr lang="en-US" dirty="0"/>
                    </a:p>
                  </a:txBody>
                  <a:tcPr/>
                </a:tc>
              </a:tr>
              <a:tr h="62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6.750284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11.097998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15.445712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19.793426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24.141141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28.488855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32.836569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37.184283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41.531997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45.879712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03019" y="125929"/>
            <a:ext cx="6438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PREDICTING THE EXPLANATORY VARIABLE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56" y="2265787"/>
            <a:ext cx="6412647" cy="43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9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6" y="1030310"/>
            <a:ext cx="3850783" cy="25413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50379"/>
              </p:ext>
            </p:extLst>
          </p:nvPr>
        </p:nvGraphicFramePr>
        <p:xfrm>
          <a:off x="164766" y="3749040"/>
          <a:ext cx="11825465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5465"/>
              </a:tblGrid>
              <a:tr h="2765680">
                <a:tc>
                  <a:txBody>
                    <a:bodyPr/>
                    <a:lstStyle/>
                    <a:p>
                      <a:pPr lvl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above (three diagnostic) plots help to check the quality of the models.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RESIDUALS VS. FITTED VALUES</a:t>
                      </a:r>
                    </a:p>
                    <a:p>
                      <a:pPr lvl="0"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Residuals vs fitted, though not good making prediction but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in visualizing trends. The residuals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 the assumption that are normally distributed with mean 0 and the trend line closely follow the y = 0 line on the plot.</a:t>
                      </a:r>
                    </a:p>
                    <a:p>
                      <a:pPr lvl="0" algn="just"/>
                      <a:endParaRPr lang="en-US" sz="18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Q-Q PLOT OF THE RESIDUALS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point is normally distributed.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7030A0"/>
                          </a:solidFill>
                          <a:effectLst/>
                        </a:rPr>
                        <a:t>THE SCALE LOCATION PLOT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shows that the size of the residual gets smaller.</a:t>
                      </a:r>
                    </a:p>
                    <a:p>
                      <a:pPr lvl="0" algn="just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47181"/>
              </p:ext>
            </p:extLst>
          </p:nvPr>
        </p:nvGraphicFramePr>
        <p:xfrm>
          <a:off x="3268371" y="0"/>
          <a:ext cx="407258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DRAWING DIAGNOSTIC PLOTS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581" y="1030310"/>
            <a:ext cx="3829509" cy="2614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090" y="1030310"/>
            <a:ext cx="4057815" cy="267651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22120"/>
              </p:ext>
            </p:extLst>
          </p:nvPr>
        </p:nvGraphicFramePr>
        <p:xfrm>
          <a:off x="4700721" y="652549"/>
          <a:ext cx="3351369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51369"/>
              </a:tblGrid>
              <a:tr h="321972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Q-Q PLOT OF THE RESIDUALS</a:t>
                      </a:r>
                      <a:endParaRPr lang="en-US" sz="1800" b="1" i="0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60770"/>
              </p:ext>
            </p:extLst>
          </p:nvPr>
        </p:nvGraphicFramePr>
        <p:xfrm>
          <a:off x="704067" y="711366"/>
          <a:ext cx="307141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714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+mn-lt"/>
                        </a:rPr>
                        <a:t>RESIDUALS VS. FITTED VALUES</a:t>
                      </a:r>
                      <a:endParaRPr lang="en-US" sz="18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45925"/>
              </p:ext>
            </p:extLst>
          </p:nvPr>
        </p:nvGraphicFramePr>
        <p:xfrm>
          <a:off x="8977334" y="674435"/>
          <a:ext cx="277182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718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7030A0"/>
                          </a:solidFill>
                          <a:effectLst/>
                        </a:rPr>
                        <a:t>THE SCALE LOCATION PLOT</a:t>
                      </a:r>
                      <a:endParaRPr lang="en-US" sz="1800" b="1" i="0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2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453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A  Simple Linear Regression Analysis   on   Food Servers’ Tips  in  Restaurants </vt:lpstr>
      <vt:lpstr>A   Presentation   By   Lilian Nwafor A Data Analyst </vt:lpstr>
      <vt:lpstr>Problem Statement</vt:lpstr>
      <vt:lpstr>DATASET DESCRIPTION</vt:lpstr>
      <vt:lpstr>EXPLORATORY DATA ANALYSIS</vt:lpstr>
      <vt:lpstr>PowerPoint Presentation</vt:lpstr>
      <vt:lpstr>FITTING THE MODEL</vt:lpstr>
      <vt:lpstr>PowerPoint Presentation</vt:lpstr>
      <vt:lpstr>PowerPoint Presentation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Lilian Chidinma</dc:creator>
  <cp:lastModifiedBy>Lilian Chidinma</cp:lastModifiedBy>
  <cp:revision>36</cp:revision>
  <dcterms:created xsi:type="dcterms:W3CDTF">2022-11-21T15:34:25Z</dcterms:created>
  <dcterms:modified xsi:type="dcterms:W3CDTF">2022-11-26T22:50:00Z</dcterms:modified>
</cp:coreProperties>
</file>