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61" r:id="rId2"/>
    <p:sldId id="256" r:id="rId3"/>
    <p:sldId id="264" r:id="rId4"/>
    <p:sldId id="257" r:id="rId5"/>
    <p:sldId id="262" r:id="rId6"/>
    <p:sldId id="266" r:id="rId7"/>
    <p:sldId id="267" r:id="rId8"/>
    <p:sldId id="269" r:id="rId9"/>
    <p:sldId id="274" r:id="rId10"/>
    <p:sldId id="275" r:id="rId11"/>
    <p:sldId id="276" r:id="rId12"/>
    <p:sldId id="277" r:id="rId13"/>
    <p:sldId id="278" r:id="rId14"/>
    <p:sldId id="271" r:id="rId15"/>
    <p:sldId id="279"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09D939-427D-4059-87B5-69B4EE7AE302}" type="datetimeFigureOut">
              <a:rPr lang="en-US" smtClean="0"/>
              <a:t>20-Jan-23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6BD82-CD46-41B0-8986-199C369EF786}" type="slidenum">
              <a:rPr lang="en-US" smtClean="0"/>
              <a:t>‹#›</a:t>
            </a:fld>
            <a:endParaRPr lang="en-US"/>
          </a:p>
        </p:txBody>
      </p:sp>
    </p:spTree>
    <p:extLst>
      <p:ext uri="{BB962C8B-B14F-4D97-AF65-F5344CB8AC3E}">
        <p14:creationId xmlns:p14="http://schemas.microsoft.com/office/powerpoint/2010/main" val="3788495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09D939-427D-4059-87B5-69B4EE7AE302}" type="datetimeFigureOut">
              <a:rPr lang="en-US" smtClean="0"/>
              <a:t>20-Jan-23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6BD82-CD46-41B0-8986-199C369EF786}" type="slidenum">
              <a:rPr lang="en-US" smtClean="0"/>
              <a:t>‹#›</a:t>
            </a:fld>
            <a:endParaRPr lang="en-US"/>
          </a:p>
        </p:txBody>
      </p:sp>
    </p:spTree>
    <p:extLst>
      <p:ext uri="{BB962C8B-B14F-4D97-AF65-F5344CB8AC3E}">
        <p14:creationId xmlns:p14="http://schemas.microsoft.com/office/powerpoint/2010/main" val="239745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09D939-427D-4059-87B5-69B4EE7AE302}" type="datetimeFigureOut">
              <a:rPr lang="en-US" smtClean="0"/>
              <a:t>20-Jan-23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6BD82-CD46-41B0-8986-199C369EF786}" type="slidenum">
              <a:rPr lang="en-US" smtClean="0"/>
              <a:t>‹#›</a:t>
            </a:fld>
            <a:endParaRPr lang="en-US"/>
          </a:p>
        </p:txBody>
      </p:sp>
    </p:spTree>
    <p:extLst>
      <p:ext uri="{BB962C8B-B14F-4D97-AF65-F5344CB8AC3E}">
        <p14:creationId xmlns:p14="http://schemas.microsoft.com/office/powerpoint/2010/main" val="4103407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09D939-427D-4059-87B5-69B4EE7AE302}" type="datetimeFigureOut">
              <a:rPr lang="en-US" smtClean="0"/>
              <a:t>20-Jan-23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6BD82-CD46-41B0-8986-199C369EF786}" type="slidenum">
              <a:rPr lang="en-US" smtClean="0"/>
              <a:t>‹#›</a:t>
            </a:fld>
            <a:endParaRPr lang="en-US"/>
          </a:p>
        </p:txBody>
      </p:sp>
    </p:spTree>
    <p:extLst>
      <p:ext uri="{BB962C8B-B14F-4D97-AF65-F5344CB8AC3E}">
        <p14:creationId xmlns:p14="http://schemas.microsoft.com/office/powerpoint/2010/main" val="270728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09D939-427D-4059-87B5-69B4EE7AE302}" type="datetimeFigureOut">
              <a:rPr lang="en-US" smtClean="0"/>
              <a:t>20-Jan-23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6BD82-CD46-41B0-8986-199C369EF786}" type="slidenum">
              <a:rPr lang="en-US" smtClean="0"/>
              <a:t>‹#›</a:t>
            </a:fld>
            <a:endParaRPr lang="en-US"/>
          </a:p>
        </p:txBody>
      </p:sp>
    </p:spTree>
    <p:extLst>
      <p:ext uri="{BB962C8B-B14F-4D97-AF65-F5344CB8AC3E}">
        <p14:creationId xmlns:p14="http://schemas.microsoft.com/office/powerpoint/2010/main" val="138139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09D939-427D-4059-87B5-69B4EE7AE302}" type="datetimeFigureOut">
              <a:rPr lang="en-US" smtClean="0"/>
              <a:t>20-Jan-23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6BD82-CD46-41B0-8986-199C369EF786}" type="slidenum">
              <a:rPr lang="en-US" smtClean="0"/>
              <a:t>‹#›</a:t>
            </a:fld>
            <a:endParaRPr lang="en-US"/>
          </a:p>
        </p:txBody>
      </p:sp>
    </p:spTree>
    <p:extLst>
      <p:ext uri="{BB962C8B-B14F-4D97-AF65-F5344CB8AC3E}">
        <p14:creationId xmlns:p14="http://schemas.microsoft.com/office/powerpoint/2010/main" val="2805667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09D939-427D-4059-87B5-69B4EE7AE302}" type="datetimeFigureOut">
              <a:rPr lang="en-US" smtClean="0"/>
              <a:t>20-Jan-23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A6BD82-CD46-41B0-8986-199C369EF786}" type="slidenum">
              <a:rPr lang="en-US" smtClean="0"/>
              <a:t>‹#›</a:t>
            </a:fld>
            <a:endParaRPr lang="en-US"/>
          </a:p>
        </p:txBody>
      </p:sp>
    </p:spTree>
    <p:extLst>
      <p:ext uri="{BB962C8B-B14F-4D97-AF65-F5344CB8AC3E}">
        <p14:creationId xmlns:p14="http://schemas.microsoft.com/office/powerpoint/2010/main" val="370933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09D939-427D-4059-87B5-69B4EE7AE302}" type="datetimeFigureOut">
              <a:rPr lang="en-US" smtClean="0"/>
              <a:t>20-Jan-23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A6BD82-CD46-41B0-8986-199C369EF786}" type="slidenum">
              <a:rPr lang="en-US" smtClean="0"/>
              <a:t>‹#›</a:t>
            </a:fld>
            <a:endParaRPr lang="en-US"/>
          </a:p>
        </p:txBody>
      </p:sp>
    </p:spTree>
    <p:extLst>
      <p:ext uri="{BB962C8B-B14F-4D97-AF65-F5344CB8AC3E}">
        <p14:creationId xmlns:p14="http://schemas.microsoft.com/office/powerpoint/2010/main" val="2660273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09D939-427D-4059-87B5-69B4EE7AE302}" type="datetimeFigureOut">
              <a:rPr lang="en-US" smtClean="0"/>
              <a:t>20-Jan-23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A6BD82-CD46-41B0-8986-199C369EF786}" type="slidenum">
              <a:rPr lang="en-US" smtClean="0"/>
              <a:t>‹#›</a:t>
            </a:fld>
            <a:endParaRPr lang="en-US"/>
          </a:p>
        </p:txBody>
      </p:sp>
    </p:spTree>
    <p:extLst>
      <p:ext uri="{BB962C8B-B14F-4D97-AF65-F5344CB8AC3E}">
        <p14:creationId xmlns:p14="http://schemas.microsoft.com/office/powerpoint/2010/main" val="2935983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09D939-427D-4059-87B5-69B4EE7AE302}" type="datetimeFigureOut">
              <a:rPr lang="en-US" smtClean="0"/>
              <a:t>20-Jan-23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6BD82-CD46-41B0-8986-199C369EF786}" type="slidenum">
              <a:rPr lang="en-US" smtClean="0"/>
              <a:t>‹#›</a:t>
            </a:fld>
            <a:endParaRPr lang="en-US"/>
          </a:p>
        </p:txBody>
      </p:sp>
    </p:spTree>
    <p:extLst>
      <p:ext uri="{BB962C8B-B14F-4D97-AF65-F5344CB8AC3E}">
        <p14:creationId xmlns:p14="http://schemas.microsoft.com/office/powerpoint/2010/main" val="3338920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09D939-427D-4059-87B5-69B4EE7AE302}" type="datetimeFigureOut">
              <a:rPr lang="en-US" smtClean="0"/>
              <a:t>20-Jan-23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6BD82-CD46-41B0-8986-199C369EF786}" type="slidenum">
              <a:rPr lang="en-US" smtClean="0"/>
              <a:t>‹#›</a:t>
            </a:fld>
            <a:endParaRPr lang="en-US"/>
          </a:p>
        </p:txBody>
      </p:sp>
    </p:spTree>
    <p:extLst>
      <p:ext uri="{BB962C8B-B14F-4D97-AF65-F5344CB8AC3E}">
        <p14:creationId xmlns:p14="http://schemas.microsoft.com/office/powerpoint/2010/main" val="1319310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09D939-427D-4059-87B5-69B4EE7AE302}" type="datetimeFigureOut">
              <a:rPr lang="en-US" smtClean="0"/>
              <a:t>20-Jan-23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A6BD82-CD46-41B0-8986-199C369EF786}" type="slidenum">
              <a:rPr lang="en-US" smtClean="0"/>
              <a:t>‹#›</a:t>
            </a:fld>
            <a:endParaRPr lang="en-US"/>
          </a:p>
        </p:txBody>
      </p:sp>
    </p:spTree>
    <p:extLst>
      <p:ext uri="{BB962C8B-B14F-4D97-AF65-F5344CB8AC3E}">
        <p14:creationId xmlns:p14="http://schemas.microsoft.com/office/powerpoint/2010/main" val="191696104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mathurinache/world-happiness-report"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7099" y="4520484"/>
            <a:ext cx="11464344" cy="1249250"/>
          </a:xfrm>
        </p:spPr>
        <p:txBody>
          <a:bodyPr>
            <a:normAutofit/>
          </a:bodyPr>
          <a:lstStyle/>
          <a:p>
            <a:pPr algn="l"/>
            <a:r>
              <a:rPr lang="en-US" sz="2700" i="1" dirty="0">
                <a:solidFill>
                  <a:srgbClr val="C00000"/>
                </a:solidFill>
                <a:latin typeface="Calibri" panose="020F0502020204030204" pitchFamily="34" charset="0"/>
                <a:cs typeface="Calibri" panose="020F0502020204030204" pitchFamily="34" charset="0"/>
              </a:rPr>
              <a:t>Happiness is something that people seek to find, yet what defines happiness can vary from one person to the </a:t>
            </a:r>
            <a:r>
              <a:rPr lang="en-US" sz="2700" i="1" dirty="0" smtClean="0">
                <a:solidFill>
                  <a:srgbClr val="C00000"/>
                </a:solidFill>
                <a:latin typeface="Calibri" panose="020F0502020204030204" pitchFamily="34" charset="0"/>
                <a:cs typeface="Calibri" panose="020F0502020204030204" pitchFamily="34" charset="0"/>
              </a:rPr>
              <a:t>next. It is </a:t>
            </a:r>
            <a:r>
              <a:rPr lang="en-US" sz="2700" i="1" dirty="0">
                <a:solidFill>
                  <a:srgbClr val="C00000"/>
                </a:solidFill>
                <a:latin typeface="Calibri" panose="020F0502020204030204" pitchFamily="34" charset="0"/>
                <a:cs typeface="Calibri" panose="020F0502020204030204" pitchFamily="34" charset="0"/>
              </a:rPr>
              <a:t>an emotional state characterized by feelings of joy, satisfaction, contentment, and fulfillment.</a:t>
            </a:r>
            <a:r>
              <a:rPr lang="en-US" sz="2700" dirty="0">
                <a:latin typeface="Calibri" panose="020F0502020204030204" pitchFamily="34" charset="0"/>
                <a:cs typeface="Calibri" panose="020F0502020204030204" pitchFamily="34" charset="0"/>
              </a:rPr>
              <a:t> </a:t>
            </a:r>
          </a:p>
        </p:txBody>
      </p:sp>
      <p:pic>
        <p:nvPicPr>
          <p:cNvPr id="6" name="Picture 5"/>
          <p:cNvPicPr>
            <a:picLocks noChangeAspect="1"/>
          </p:cNvPicPr>
          <p:nvPr/>
        </p:nvPicPr>
        <p:blipFill>
          <a:blip r:embed="rId2"/>
          <a:stretch>
            <a:fillRect/>
          </a:stretch>
        </p:blipFill>
        <p:spPr>
          <a:xfrm>
            <a:off x="3126548" y="988520"/>
            <a:ext cx="4471988" cy="2527645"/>
          </a:xfrm>
          <a:prstGeom prst="rect">
            <a:avLst/>
          </a:prstGeom>
        </p:spPr>
      </p:pic>
    </p:spTree>
    <p:extLst>
      <p:ext uri="{BB962C8B-B14F-4D97-AF65-F5344CB8AC3E}">
        <p14:creationId xmlns:p14="http://schemas.microsoft.com/office/powerpoint/2010/main" val="1709133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948452462"/>
              </p:ext>
            </p:extLst>
          </p:nvPr>
        </p:nvGraphicFramePr>
        <p:xfrm>
          <a:off x="3667617" y="238259"/>
          <a:ext cx="5463504" cy="457200"/>
        </p:xfrm>
        <a:graphic>
          <a:graphicData uri="http://schemas.openxmlformats.org/drawingml/2006/table">
            <a:tbl>
              <a:tblPr firstRow="1" bandRow="1">
                <a:tableStyleId>{7DF18680-E054-41AD-8BC1-D1AEF772440D}</a:tableStyleId>
              </a:tblPr>
              <a:tblGrid>
                <a:gridCol w="5463504"/>
              </a:tblGrid>
              <a:tr h="370840">
                <a:tc>
                  <a:txBody>
                    <a:bodyPr/>
                    <a:lstStyle/>
                    <a:p>
                      <a:r>
                        <a:rPr lang="en-US" sz="2400" dirty="0" smtClean="0"/>
                        <a:t>Analysis and Result of the Data Extracted</a:t>
                      </a:r>
                      <a:endParaRPr lang="en-US" sz="2400" dirty="0">
                        <a:latin typeface="+mn-lt"/>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1901733"/>
              </p:ext>
            </p:extLst>
          </p:nvPr>
        </p:nvGraphicFramePr>
        <p:xfrm>
          <a:off x="1427390" y="796938"/>
          <a:ext cx="9741376" cy="914400"/>
        </p:xfrm>
        <a:graphic>
          <a:graphicData uri="http://schemas.openxmlformats.org/drawingml/2006/table">
            <a:tbl>
              <a:tblPr firstRow="1" bandRow="1">
                <a:tableStyleId>{22838BEF-8BB2-4498-84A7-C5851F593DF1}</a:tableStyleId>
              </a:tblPr>
              <a:tblGrid>
                <a:gridCol w="9741376"/>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FF0000"/>
                          </a:solidFill>
                        </a:rPr>
                        <a:t>Query 17: </a:t>
                      </a:r>
                      <a:r>
                        <a:rPr lang="en-US" sz="1800" b="1" kern="1200" dirty="0" smtClean="0">
                          <a:solidFill>
                            <a:srgbClr val="FF0000"/>
                          </a:solidFill>
                          <a:effectLst/>
                          <a:latin typeface="+mn-lt"/>
                          <a:ea typeface="+mn-ea"/>
                          <a:cs typeface="+mn-cs"/>
                        </a:rPr>
                        <a:t>Top 20 countries rated high on happiness score</a:t>
                      </a:r>
                      <a:endParaRPr lang="en-US" sz="1800" u="none" dirty="0" smtClean="0">
                        <a:solidFill>
                          <a:srgbClr val="FF0000"/>
                        </a:solidFill>
                      </a:endParaRPr>
                    </a:p>
                    <a:p>
                      <a:r>
                        <a:rPr lang="en-US" sz="1800" b="1" kern="1200" dirty="0" smtClean="0">
                          <a:solidFill>
                            <a:schemeClr val="dk1"/>
                          </a:solidFill>
                          <a:effectLst/>
                          <a:latin typeface="+mn-lt"/>
                          <a:ea typeface="+mn-ea"/>
                          <a:cs typeface="+mn-cs"/>
                        </a:rPr>
                        <a:t>This shows the top</a:t>
                      </a:r>
                      <a:r>
                        <a:rPr lang="en-US" sz="1800" b="1" kern="1200" baseline="0" dirty="0" smtClean="0">
                          <a:solidFill>
                            <a:schemeClr val="dk1"/>
                          </a:solidFill>
                          <a:effectLst/>
                          <a:latin typeface="+mn-lt"/>
                          <a:ea typeface="+mn-ea"/>
                          <a:cs typeface="+mn-cs"/>
                        </a:rPr>
                        <a:t> 20 countries ranking between 6.0 to 8.0. </a:t>
                      </a:r>
                      <a:r>
                        <a:rPr lang="en-US" sz="1800" b="1" kern="1200" baseline="0" dirty="0" err="1" smtClean="0">
                          <a:solidFill>
                            <a:schemeClr val="dk1"/>
                          </a:solidFill>
                          <a:effectLst/>
                          <a:latin typeface="+mn-lt"/>
                          <a:ea typeface="+mn-ea"/>
                          <a:cs typeface="+mn-cs"/>
                        </a:rPr>
                        <a:t>switserland</a:t>
                      </a:r>
                      <a:r>
                        <a:rPr lang="en-US" sz="1800" b="1" kern="1200" baseline="0" dirty="0" smtClean="0">
                          <a:solidFill>
                            <a:schemeClr val="dk1"/>
                          </a:solidFill>
                          <a:effectLst/>
                          <a:latin typeface="+mn-lt"/>
                          <a:ea typeface="+mn-ea"/>
                          <a:cs typeface="+mn-cs"/>
                        </a:rPr>
                        <a:t> </a:t>
                      </a:r>
                      <a:r>
                        <a:rPr lang="en-US" sz="1800" b="1" kern="1200" baseline="0" dirty="0" err="1" smtClean="0">
                          <a:solidFill>
                            <a:schemeClr val="dk1"/>
                          </a:solidFill>
                          <a:effectLst/>
                          <a:latin typeface="+mn-lt"/>
                          <a:ea typeface="+mn-ea"/>
                          <a:cs typeface="+mn-cs"/>
                        </a:rPr>
                        <a:t>scoed</a:t>
                      </a:r>
                      <a:r>
                        <a:rPr lang="en-US" sz="1800" b="1" kern="1200" baseline="0" dirty="0" smtClean="0">
                          <a:solidFill>
                            <a:schemeClr val="dk1"/>
                          </a:solidFill>
                          <a:effectLst/>
                          <a:latin typeface="+mn-lt"/>
                          <a:ea typeface="+mn-ea"/>
                          <a:cs typeface="+mn-cs"/>
                        </a:rPr>
                        <a:t> the highest  of 7.5870 while United Arab had the lowest score of 6.9010 </a:t>
                      </a:r>
                      <a:endParaRPr lang="en-US" sz="1800" b="1" kern="1200" dirty="0" smtClean="0">
                        <a:solidFill>
                          <a:schemeClr val="dk1"/>
                        </a:solidFill>
                        <a:effectLst/>
                        <a:latin typeface="+mn-lt"/>
                        <a:ea typeface="+mn-ea"/>
                        <a:cs typeface="+mn-cs"/>
                      </a:endParaRPr>
                    </a:p>
                  </a:txBody>
                  <a:tcPr/>
                </a:tc>
              </a:tr>
            </a:tbl>
          </a:graphicData>
        </a:graphic>
      </p:graphicFrame>
      <p:pic>
        <p:nvPicPr>
          <p:cNvPr id="2" name="Picture 1"/>
          <p:cNvPicPr>
            <a:picLocks noChangeAspect="1"/>
          </p:cNvPicPr>
          <p:nvPr/>
        </p:nvPicPr>
        <p:blipFill>
          <a:blip r:embed="rId2"/>
          <a:stretch>
            <a:fillRect/>
          </a:stretch>
        </p:blipFill>
        <p:spPr>
          <a:xfrm>
            <a:off x="1427390" y="1812818"/>
            <a:ext cx="8567270" cy="5039767"/>
          </a:xfrm>
          <a:prstGeom prst="rect">
            <a:avLst/>
          </a:prstGeom>
        </p:spPr>
      </p:pic>
    </p:spTree>
    <p:extLst>
      <p:ext uri="{BB962C8B-B14F-4D97-AF65-F5344CB8AC3E}">
        <p14:creationId xmlns:p14="http://schemas.microsoft.com/office/powerpoint/2010/main" val="1127125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948452462"/>
              </p:ext>
            </p:extLst>
          </p:nvPr>
        </p:nvGraphicFramePr>
        <p:xfrm>
          <a:off x="3667617" y="238259"/>
          <a:ext cx="5463504" cy="457200"/>
        </p:xfrm>
        <a:graphic>
          <a:graphicData uri="http://schemas.openxmlformats.org/drawingml/2006/table">
            <a:tbl>
              <a:tblPr firstRow="1" bandRow="1">
                <a:tableStyleId>{7DF18680-E054-41AD-8BC1-D1AEF772440D}</a:tableStyleId>
              </a:tblPr>
              <a:tblGrid>
                <a:gridCol w="5463504"/>
              </a:tblGrid>
              <a:tr h="370840">
                <a:tc>
                  <a:txBody>
                    <a:bodyPr/>
                    <a:lstStyle/>
                    <a:p>
                      <a:r>
                        <a:rPr lang="en-US" sz="2400" dirty="0" smtClean="0"/>
                        <a:t>Analysis and Result of the Data Extracted</a:t>
                      </a:r>
                      <a:endParaRPr lang="en-US" sz="2400" dirty="0">
                        <a:latin typeface="+mn-lt"/>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73423357"/>
              </p:ext>
            </p:extLst>
          </p:nvPr>
        </p:nvGraphicFramePr>
        <p:xfrm>
          <a:off x="141668" y="848455"/>
          <a:ext cx="11938715" cy="2286000"/>
        </p:xfrm>
        <a:graphic>
          <a:graphicData uri="http://schemas.openxmlformats.org/drawingml/2006/table">
            <a:tbl>
              <a:tblPr firstRow="1" bandRow="1">
                <a:tableStyleId>{22838BEF-8BB2-4498-84A7-C5851F593DF1}</a:tableStyleId>
              </a:tblPr>
              <a:tblGrid>
                <a:gridCol w="11938715"/>
              </a:tblGrid>
              <a:tr h="1778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FF0000"/>
                          </a:solidFill>
                        </a:rPr>
                        <a:t>Query 18: </a:t>
                      </a:r>
                      <a:r>
                        <a:rPr lang="en-US" sz="1800" b="1" kern="1200" dirty="0" smtClean="0">
                          <a:solidFill>
                            <a:srgbClr val="FF0000"/>
                          </a:solidFill>
                          <a:effectLst/>
                          <a:latin typeface="+mn-lt"/>
                          <a:ea typeface="+mn-ea"/>
                          <a:cs typeface="+mn-cs"/>
                        </a:rPr>
                        <a:t>Countries in western Europe region, year with happiness</a:t>
                      </a:r>
                      <a:r>
                        <a:rPr lang="en-US" sz="1800" b="1" kern="1200" baseline="0" dirty="0" smtClean="0">
                          <a:solidFill>
                            <a:srgbClr val="FF0000"/>
                          </a:solidFill>
                          <a:effectLst/>
                          <a:latin typeface="+mn-lt"/>
                          <a:ea typeface="+mn-ea"/>
                          <a:cs typeface="+mn-cs"/>
                        </a:rPr>
                        <a:t> rank</a:t>
                      </a:r>
                      <a:r>
                        <a:rPr lang="en-US" sz="1800" b="1" kern="1200" dirty="0" smtClean="0">
                          <a:solidFill>
                            <a:srgbClr val="FF0000"/>
                          </a:solidFill>
                          <a:effectLst/>
                          <a:latin typeface="+mn-lt"/>
                          <a:ea typeface="+mn-ea"/>
                          <a:cs typeface="+mn-cs"/>
                        </a:rPr>
                        <a:t> less than 20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u="none" dirty="0" smtClean="0">
                        <a:solidFill>
                          <a:srgbClr val="FF0000"/>
                        </a:solidFill>
                      </a:endParaRPr>
                    </a:p>
                    <a:p>
                      <a:r>
                        <a:rPr lang="en-US" sz="1800" b="1" kern="1200" dirty="0" smtClean="0">
                          <a:solidFill>
                            <a:schemeClr val="dk1"/>
                          </a:solidFill>
                          <a:effectLst/>
                          <a:latin typeface="+mn-lt"/>
                          <a:ea typeface="+mn-ea"/>
                          <a:cs typeface="+mn-cs"/>
                        </a:rPr>
                        <a:t>About 14 countries fall in this category. In</a:t>
                      </a:r>
                      <a:r>
                        <a:rPr lang="en-US" sz="1800" b="1" kern="1200" baseline="0" dirty="0" smtClean="0">
                          <a:solidFill>
                            <a:schemeClr val="dk1"/>
                          </a:solidFill>
                          <a:effectLst/>
                          <a:latin typeface="+mn-lt"/>
                          <a:ea typeface="+mn-ea"/>
                          <a:cs typeface="+mn-cs"/>
                        </a:rPr>
                        <a:t> 2015, Switzerland took the 1</a:t>
                      </a:r>
                      <a:r>
                        <a:rPr lang="en-US" sz="1800" b="1" kern="1200" baseline="30000" dirty="0" smtClean="0">
                          <a:solidFill>
                            <a:schemeClr val="dk1"/>
                          </a:solidFill>
                          <a:effectLst/>
                          <a:latin typeface="+mn-lt"/>
                          <a:ea typeface="+mn-ea"/>
                          <a:cs typeface="+mn-cs"/>
                        </a:rPr>
                        <a:t>st</a:t>
                      </a:r>
                      <a:r>
                        <a:rPr lang="en-US" sz="1800" b="1" kern="1200" baseline="0" dirty="0" smtClean="0">
                          <a:solidFill>
                            <a:schemeClr val="dk1"/>
                          </a:solidFill>
                          <a:effectLst/>
                          <a:latin typeface="+mn-lt"/>
                          <a:ea typeface="+mn-ea"/>
                          <a:cs typeface="+mn-cs"/>
                        </a:rPr>
                        <a:t> position while Belgium took the 19</a:t>
                      </a:r>
                      <a:r>
                        <a:rPr lang="en-US" sz="1800" b="1" kern="1200" baseline="30000" dirty="0" smtClean="0">
                          <a:solidFill>
                            <a:schemeClr val="dk1"/>
                          </a:solidFill>
                          <a:effectLst/>
                          <a:latin typeface="+mn-lt"/>
                          <a:ea typeface="+mn-ea"/>
                          <a:cs typeface="+mn-cs"/>
                        </a:rPr>
                        <a:t>th</a:t>
                      </a:r>
                      <a:r>
                        <a:rPr lang="en-US" sz="1800" b="1" kern="1200" baseline="0" dirty="0" smtClean="0">
                          <a:solidFill>
                            <a:schemeClr val="dk1"/>
                          </a:solidFill>
                          <a:effectLst/>
                          <a:latin typeface="+mn-lt"/>
                          <a:ea typeface="+mn-ea"/>
                          <a:cs typeface="+mn-cs"/>
                        </a:rPr>
                        <a:t> position. 2016, Denmark was 1</a:t>
                      </a:r>
                      <a:r>
                        <a:rPr lang="en-US" sz="1800" b="1" kern="1200" baseline="30000" dirty="0" smtClean="0">
                          <a:solidFill>
                            <a:schemeClr val="dk1"/>
                          </a:solidFill>
                          <a:effectLst/>
                          <a:latin typeface="+mn-lt"/>
                          <a:ea typeface="+mn-ea"/>
                          <a:cs typeface="+mn-cs"/>
                        </a:rPr>
                        <a:t>st</a:t>
                      </a:r>
                      <a:r>
                        <a:rPr lang="en-US" sz="1800" b="1" kern="1200" baseline="0" dirty="0" smtClean="0">
                          <a:solidFill>
                            <a:schemeClr val="dk1"/>
                          </a:solidFill>
                          <a:effectLst/>
                          <a:latin typeface="+mn-lt"/>
                          <a:ea typeface="+mn-ea"/>
                          <a:cs typeface="+mn-cs"/>
                        </a:rPr>
                        <a:t> while Luxembourg was 20</a:t>
                      </a:r>
                      <a:r>
                        <a:rPr lang="en-US" sz="1800" b="1" kern="1200" baseline="30000" dirty="0" smtClean="0">
                          <a:solidFill>
                            <a:schemeClr val="dk1"/>
                          </a:solidFill>
                          <a:effectLst/>
                          <a:latin typeface="+mn-lt"/>
                          <a:ea typeface="+mn-ea"/>
                          <a:cs typeface="+mn-cs"/>
                        </a:rPr>
                        <a:t>th</a:t>
                      </a:r>
                      <a:r>
                        <a:rPr lang="en-US" sz="1800" b="1" kern="1200" baseline="0" dirty="0" smtClean="0">
                          <a:solidFill>
                            <a:schemeClr val="dk1"/>
                          </a:solidFill>
                          <a:effectLst/>
                          <a:latin typeface="+mn-lt"/>
                          <a:ea typeface="+mn-ea"/>
                          <a:cs typeface="+mn-cs"/>
                        </a:rPr>
                        <a:t>. In 2017, Norway took 1</a:t>
                      </a:r>
                      <a:r>
                        <a:rPr lang="en-US" sz="1800" b="1" kern="1200" baseline="30000" dirty="0" smtClean="0">
                          <a:solidFill>
                            <a:schemeClr val="dk1"/>
                          </a:solidFill>
                          <a:effectLst/>
                          <a:latin typeface="+mn-lt"/>
                          <a:ea typeface="+mn-ea"/>
                          <a:cs typeface="+mn-cs"/>
                        </a:rPr>
                        <a:t>st</a:t>
                      </a:r>
                      <a:r>
                        <a:rPr lang="en-US" sz="1800" b="1" kern="1200" baseline="0" dirty="0" smtClean="0">
                          <a:solidFill>
                            <a:schemeClr val="dk1"/>
                          </a:solidFill>
                          <a:effectLst/>
                          <a:latin typeface="+mn-lt"/>
                          <a:ea typeface="+mn-ea"/>
                          <a:cs typeface="+mn-cs"/>
                        </a:rPr>
                        <a:t> while United Kingdom took 19</a:t>
                      </a:r>
                      <a:r>
                        <a:rPr lang="en-US" sz="1800" b="1" kern="1200" baseline="30000" dirty="0" smtClean="0">
                          <a:solidFill>
                            <a:schemeClr val="dk1"/>
                          </a:solidFill>
                          <a:effectLst/>
                          <a:latin typeface="+mn-lt"/>
                          <a:ea typeface="+mn-ea"/>
                          <a:cs typeface="+mn-cs"/>
                        </a:rPr>
                        <a:t>th</a:t>
                      </a:r>
                      <a:r>
                        <a:rPr lang="en-US" sz="1800" b="1" kern="1200" baseline="0" dirty="0" smtClean="0">
                          <a:solidFill>
                            <a:schemeClr val="dk1"/>
                          </a:solidFill>
                          <a:effectLst/>
                          <a:latin typeface="+mn-lt"/>
                          <a:ea typeface="+mn-ea"/>
                          <a:cs typeface="+mn-cs"/>
                        </a:rPr>
                        <a:t> position. The result of 2018 shows that 1</a:t>
                      </a:r>
                      <a:r>
                        <a:rPr lang="en-US" sz="1800" b="1" kern="1200" baseline="30000" dirty="0" smtClean="0">
                          <a:solidFill>
                            <a:schemeClr val="dk1"/>
                          </a:solidFill>
                          <a:effectLst/>
                          <a:latin typeface="+mn-lt"/>
                          <a:ea typeface="+mn-ea"/>
                          <a:cs typeface="+mn-cs"/>
                        </a:rPr>
                        <a:t>st</a:t>
                      </a:r>
                      <a:r>
                        <a:rPr lang="en-US" sz="1800" b="1" kern="1200" baseline="0" dirty="0" smtClean="0">
                          <a:solidFill>
                            <a:schemeClr val="dk1"/>
                          </a:solidFill>
                          <a:effectLst/>
                          <a:latin typeface="+mn-lt"/>
                          <a:ea typeface="+mn-ea"/>
                          <a:cs typeface="+mn-cs"/>
                        </a:rPr>
                        <a:t> position was for Finland and the lowest Luxembourg with 17 score. 2019 recorded Finland 1</a:t>
                      </a:r>
                      <a:r>
                        <a:rPr lang="en-US" sz="1800" b="1" kern="1200" baseline="30000" dirty="0" smtClean="0">
                          <a:solidFill>
                            <a:schemeClr val="dk1"/>
                          </a:solidFill>
                          <a:effectLst/>
                          <a:latin typeface="+mn-lt"/>
                          <a:ea typeface="+mn-ea"/>
                          <a:cs typeface="+mn-cs"/>
                        </a:rPr>
                        <a:t>st</a:t>
                      </a:r>
                      <a:r>
                        <a:rPr lang="en-US" sz="1800" b="1" kern="1200" baseline="0" dirty="0" smtClean="0">
                          <a:solidFill>
                            <a:schemeClr val="dk1"/>
                          </a:solidFill>
                          <a:effectLst/>
                          <a:latin typeface="+mn-lt"/>
                          <a:ea typeface="+mn-ea"/>
                          <a:cs typeface="+mn-cs"/>
                        </a:rPr>
                        <a:t> position and the 1st Belgium with the 18</a:t>
                      </a:r>
                      <a:r>
                        <a:rPr lang="en-US" sz="1800" b="1" kern="1200" baseline="30000" dirty="0" smtClean="0">
                          <a:solidFill>
                            <a:schemeClr val="dk1"/>
                          </a:solidFill>
                          <a:effectLst/>
                          <a:latin typeface="+mn-lt"/>
                          <a:ea typeface="+mn-ea"/>
                          <a:cs typeface="+mn-cs"/>
                        </a:rPr>
                        <a:t>th</a:t>
                      </a:r>
                      <a:r>
                        <a:rPr lang="en-US" sz="1800" b="1" kern="1200" baseline="0" dirty="0" smtClean="0">
                          <a:solidFill>
                            <a:schemeClr val="dk1"/>
                          </a:solidFill>
                          <a:effectLst/>
                          <a:latin typeface="+mn-lt"/>
                          <a:ea typeface="+mn-ea"/>
                          <a:cs typeface="+mn-cs"/>
                        </a:rPr>
                        <a:t> position, in 2020, 2021 and 2022, Finland took the 1</a:t>
                      </a:r>
                      <a:r>
                        <a:rPr lang="en-US" sz="1800" b="1" kern="1200" baseline="30000" dirty="0" smtClean="0">
                          <a:solidFill>
                            <a:schemeClr val="dk1"/>
                          </a:solidFill>
                          <a:effectLst/>
                          <a:latin typeface="+mn-lt"/>
                          <a:ea typeface="+mn-ea"/>
                          <a:cs typeface="+mn-cs"/>
                        </a:rPr>
                        <a:t>st</a:t>
                      </a:r>
                      <a:r>
                        <a:rPr lang="en-US" sz="1800" b="1" kern="1200" baseline="0" dirty="0" smtClean="0">
                          <a:solidFill>
                            <a:schemeClr val="dk1"/>
                          </a:solidFill>
                          <a:effectLst/>
                          <a:latin typeface="+mn-lt"/>
                          <a:ea typeface="+mn-ea"/>
                          <a:cs typeface="+mn-cs"/>
                        </a:rPr>
                        <a:t> position leaving the 20</a:t>
                      </a:r>
                      <a:r>
                        <a:rPr lang="en-US" sz="1800" b="1" kern="1200" baseline="30000" dirty="0" smtClean="0">
                          <a:solidFill>
                            <a:schemeClr val="dk1"/>
                          </a:solidFill>
                          <a:effectLst/>
                          <a:latin typeface="+mn-lt"/>
                          <a:ea typeface="+mn-ea"/>
                          <a:cs typeface="+mn-cs"/>
                        </a:rPr>
                        <a:t>th</a:t>
                      </a:r>
                      <a:r>
                        <a:rPr lang="en-US" sz="1800" b="1" kern="1200" baseline="0" dirty="0" smtClean="0">
                          <a:solidFill>
                            <a:schemeClr val="dk1"/>
                          </a:solidFill>
                          <a:effectLst/>
                          <a:latin typeface="+mn-lt"/>
                          <a:ea typeface="+mn-ea"/>
                          <a:cs typeface="+mn-cs"/>
                        </a:rPr>
                        <a:t> position for Belgium in 2020 and 2021 while France took the 20</a:t>
                      </a:r>
                      <a:r>
                        <a:rPr lang="en-US" sz="1800" b="1" kern="1200" baseline="30000" dirty="0" smtClean="0">
                          <a:solidFill>
                            <a:schemeClr val="dk1"/>
                          </a:solidFill>
                          <a:effectLst/>
                          <a:latin typeface="+mn-lt"/>
                          <a:ea typeface="+mn-ea"/>
                          <a:cs typeface="+mn-cs"/>
                        </a:rPr>
                        <a:t>th</a:t>
                      </a:r>
                      <a:r>
                        <a:rPr lang="en-US" sz="1800" b="1" kern="1200" baseline="0" dirty="0" smtClean="0">
                          <a:solidFill>
                            <a:schemeClr val="dk1"/>
                          </a:solidFill>
                          <a:effectLst/>
                          <a:latin typeface="+mn-lt"/>
                          <a:ea typeface="+mn-ea"/>
                          <a:cs typeface="+mn-cs"/>
                        </a:rPr>
                        <a:t> position in 2022. </a:t>
                      </a:r>
                      <a:endParaRPr lang="en-US" sz="1800" b="1" kern="1200" dirty="0" smtClean="0">
                        <a:solidFill>
                          <a:schemeClr val="dk1"/>
                        </a:solidFill>
                        <a:effectLst/>
                        <a:latin typeface="+mn-lt"/>
                        <a:ea typeface="+mn-ea"/>
                        <a:cs typeface="+mn-cs"/>
                      </a:endParaRPr>
                    </a:p>
                    <a:p>
                      <a:endParaRPr lang="en-US" sz="1800" b="1" kern="1200" dirty="0" smtClean="0">
                        <a:solidFill>
                          <a:schemeClr val="dk1"/>
                        </a:solidFill>
                        <a:effectLst/>
                        <a:latin typeface="+mn-lt"/>
                        <a:ea typeface="+mn-ea"/>
                        <a:cs typeface="+mn-cs"/>
                      </a:endParaRPr>
                    </a:p>
                  </a:txBody>
                  <a:tcPr/>
                </a:tc>
              </a:tr>
            </a:tbl>
          </a:graphicData>
        </a:graphic>
      </p:graphicFrame>
      <p:pic>
        <p:nvPicPr>
          <p:cNvPr id="2" name="Picture 1"/>
          <p:cNvPicPr>
            <a:picLocks noChangeAspect="1"/>
          </p:cNvPicPr>
          <p:nvPr/>
        </p:nvPicPr>
        <p:blipFill>
          <a:blip r:embed="rId2"/>
          <a:stretch>
            <a:fillRect/>
          </a:stretch>
        </p:blipFill>
        <p:spPr>
          <a:xfrm>
            <a:off x="1676398" y="3134455"/>
            <a:ext cx="7609269" cy="3585865"/>
          </a:xfrm>
          <a:prstGeom prst="rect">
            <a:avLst/>
          </a:prstGeom>
        </p:spPr>
      </p:pic>
    </p:spTree>
    <p:extLst>
      <p:ext uri="{BB962C8B-B14F-4D97-AF65-F5344CB8AC3E}">
        <p14:creationId xmlns:p14="http://schemas.microsoft.com/office/powerpoint/2010/main" val="3517261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948452462"/>
              </p:ext>
            </p:extLst>
          </p:nvPr>
        </p:nvGraphicFramePr>
        <p:xfrm>
          <a:off x="3667617" y="238259"/>
          <a:ext cx="5463504" cy="457200"/>
        </p:xfrm>
        <a:graphic>
          <a:graphicData uri="http://schemas.openxmlformats.org/drawingml/2006/table">
            <a:tbl>
              <a:tblPr firstRow="1" bandRow="1">
                <a:tableStyleId>{7DF18680-E054-41AD-8BC1-D1AEF772440D}</a:tableStyleId>
              </a:tblPr>
              <a:tblGrid>
                <a:gridCol w="5463504"/>
              </a:tblGrid>
              <a:tr h="370840">
                <a:tc>
                  <a:txBody>
                    <a:bodyPr/>
                    <a:lstStyle/>
                    <a:p>
                      <a:r>
                        <a:rPr lang="en-US" sz="2400" dirty="0" smtClean="0"/>
                        <a:t>Analysis and Result of the Data Extracted</a:t>
                      </a:r>
                      <a:endParaRPr lang="en-US" sz="2400" dirty="0">
                        <a:latin typeface="+mn-lt"/>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67095074"/>
              </p:ext>
            </p:extLst>
          </p:nvPr>
        </p:nvGraphicFramePr>
        <p:xfrm>
          <a:off x="809939" y="848455"/>
          <a:ext cx="10098467" cy="1463040"/>
        </p:xfrm>
        <a:graphic>
          <a:graphicData uri="http://schemas.openxmlformats.org/drawingml/2006/table">
            <a:tbl>
              <a:tblPr firstRow="1" bandRow="1">
                <a:tableStyleId>{22838BEF-8BB2-4498-84A7-C5851F593DF1}</a:tableStyleId>
              </a:tblPr>
              <a:tblGrid>
                <a:gridCol w="10098467"/>
              </a:tblGrid>
              <a:tr h="12636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FF0000"/>
                          </a:solidFill>
                        </a:rPr>
                        <a:t>Query 19: </a:t>
                      </a:r>
                      <a:r>
                        <a:rPr lang="en-US" sz="1800" b="1" kern="1200" dirty="0" smtClean="0">
                          <a:solidFill>
                            <a:srgbClr val="FF0000"/>
                          </a:solidFill>
                          <a:effectLst/>
                          <a:latin typeface="+mn-lt"/>
                          <a:ea typeface="+mn-ea"/>
                          <a:cs typeface="+mn-cs"/>
                        </a:rPr>
                        <a:t>Countries in western Europe region, year with happiness rank greater than 70 to 102 </a:t>
                      </a:r>
                      <a:endParaRPr lang="en-US" sz="1800" u="none" dirty="0"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u="none" dirty="0" smtClean="0"/>
                    </a:p>
                    <a:p>
                      <a:r>
                        <a:rPr lang="en-US" sz="1800" b="1" kern="1200" dirty="0" smtClean="0">
                          <a:solidFill>
                            <a:schemeClr val="dk1"/>
                          </a:solidFill>
                          <a:effectLst/>
                          <a:latin typeface="+mn-lt"/>
                          <a:ea typeface="+mn-ea"/>
                          <a:cs typeface="+mn-cs"/>
                        </a:rPr>
                        <a:t>In this category, 3 countries of Greece, Portugal and north</a:t>
                      </a:r>
                      <a:r>
                        <a:rPr lang="en-US" sz="1800" b="1" kern="1200" baseline="0" dirty="0" smtClean="0">
                          <a:solidFill>
                            <a:schemeClr val="dk1"/>
                          </a:solidFill>
                          <a:effectLst/>
                          <a:latin typeface="+mn-lt"/>
                          <a:ea typeface="+mn-ea"/>
                          <a:cs typeface="+mn-cs"/>
                        </a:rPr>
                        <a:t> Cyprus are under review. The result show that Greece is the worse ranked country with rank or 102, 99, 87, 79, 82, 77 in 2015-2020 respectively. </a:t>
                      </a:r>
                      <a:endParaRPr lang="en-US" sz="1800" b="1" kern="1200" dirty="0" smtClean="0">
                        <a:solidFill>
                          <a:schemeClr val="dk1"/>
                        </a:solidFill>
                        <a:effectLst/>
                        <a:latin typeface="+mn-lt"/>
                        <a:ea typeface="+mn-ea"/>
                        <a:cs typeface="+mn-cs"/>
                      </a:endParaRPr>
                    </a:p>
                    <a:p>
                      <a:endParaRPr lang="en-US" sz="1800" b="1" kern="1200" dirty="0" smtClean="0">
                        <a:solidFill>
                          <a:schemeClr val="dk1"/>
                        </a:solidFill>
                        <a:effectLst/>
                        <a:latin typeface="+mn-lt"/>
                        <a:ea typeface="+mn-ea"/>
                        <a:cs typeface="+mn-cs"/>
                      </a:endParaRPr>
                    </a:p>
                  </a:txBody>
                  <a:tcPr/>
                </a:tc>
              </a:tr>
            </a:tbl>
          </a:graphicData>
        </a:graphic>
      </p:graphicFrame>
      <p:pic>
        <p:nvPicPr>
          <p:cNvPr id="3" name="Picture 2"/>
          <p:cNvPicPr>
            <a:picLocks noChangeAspect="1"/>
          </p:cNvPicPr>
          <p:nvPr/>
        </p:nvPicPr>
        <p:blipFill>
          <a:blip r:embed="rId2"/>
          <a:stretch>
            <a:fillRect/>
          </a:stretch>
        </p:blipFill>
        <p:spPr>
          <a:xfrm>
            <a:off x="1996225" y="2413045"/>
            <a:ext cx="7804598" cy="4324350"/>
          </a:xfrm>
          <a:prstGeom prst="rect">
            <a:avLst/>
          </a:prstGeom>
        </p:spPr>
      </p:pic>
    </p:spTree>
    <p:extLst>
      <p:ext uri="{BB962C8B-B14F-4D97-AF65-F5344CB8AC3E}">
        <p14:creationId xmlns:p14="http://schemas.microsoft.com/office/powerpoint/2010/main" val="1015109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948452462"/>
              </p:ext>
            </p:extLst>
          </p:nvPr>
        </p:nvGraphicFramePr>
        <p:xfrm>
          <a:off x="3667617" y="238259"/>
          <a:ext cx="5463504" cy="457200"/>
        </p:xfrm>
        <a:graphic>
          <a:graphicData uri="http://schemas.openxmlformats.org/drawingml/2006/table">
            <a:tbl>
              <a:tblPr firstRow="1" bandRow="1">
                <a:tableStyleId>{7DF18680-E054-41AD-8BC1-D1AEF772440D}</a:tableStyleId>
              </a:tblPr>
              <a:tblGrid>
                <a:gridCol w="5463504"/>
              </a:tblGrid>
              <a:tr h="370840">
                <a:tc>
                  <a:txBody>
                    <a:bodyPr/>
                    <a:lstStyle/>
                    <a:p>
                      <a:r>
                        <a:rPr lang="en-US" sz="2400" dirty="0" smtClean="0"/>
                        <a:t>Analysis and Result of the Data Extracted</a:t>
                      </a:r>
                      <a:endParaRPr lang="en-US" sz="2400" dirty="0">
                        <a:latin typeface="+mn-lt"/>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60497922"/>
              </p:ext>
            </p:extLst>
          </p:nvPr>
        </p:nvGraphicFramePr>
        <p:xfrm>
          <a:off x="809939" y="848455"/>
          <a:ext cx="10703774" cy="1188720"/>
        </p:xfrm>
        <a:graphic>
          <a:graphicData uri="http://schemas.openxmlformats.org/drawingml/2006/table">
            <a:tbl>
              <a:tblPr firstRow="1" bandRow="1">
                <a:tableStyleId>{22838BEF-8BB2-4498-84A7-C5851F593DF1}</a:tableStyleId>
              </a:tblPr>
              <a:tblGrid>
                <a:gridCol w="10703774"/>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FF0000"/>
                          </a:solidFill>
                        </a:rPr>
                        <a:t>Query 23: </a:t>
                      </a:r>
                      <a:r>
                        <a:rPr lang="en-US" sz="1800" b="1" kern="1200" dirty="0" smtClean="0">
                          <a:solidFill>
                            <a:schemeClr val="dk1"/>
                          </a:solidFill>
                          <a:effectLst/>
                          <a:latin typeface="+mn-lt"/>
                          <a:ea typeface="+mn-ea"/>
                          <a:cs typeface="+mn-cs"/>
                        </a:rPr>
                        <a:t>Countries in </a:t>
                      </a:r>
                      <a:r>
                        <a:rPr lang="en-US" sz="1800" b="1" kern="1200" dirty="0" err="1" smtClean="0">
                          <a:solidFill>
                            <a:schemeClr val="dk1"/>
                          </a:solidFill>
                          <a:effectLst/>
                          <a:latin typeface="+mn-lt"/>
                          <a:ea typeface="+mn-ea"/>
                          <a:cs typeface="+mn-cs"/>
                        </a:rPr>
                        <a:t>sub-saharan</a:t>
                      </a:r>
                      <a:r>
                        <a:rPr lang="en-US" sz="1800" b="1" kern="1200" dirty="0" smtClean="0">
                          <a:solidFill>
                            <a:schemeClr val="dk1"/>
                          </a:solidFill>
                          <a:effectLst/>
                          <a:latin typeface="+mn-lt"/>
                          <a:ea typeface="+mn-ea"/>
                          <a:cs typeface="+mn-cs"/>
                        </a:rPr>
                        <a:t> </a:t>
                      </a:r>
                      <a:r>
                        <a:rPr lang="en-US" sz="1800" b="1" kern="1200" dirty="0" err="1" smtClean="0">
                          <a:solidFill>
                            <a:schemeClr val="dk1"/>
                          </a:solidFill>
                          <a:effectLst/>
                          <a:latin typeface="+mn-lt"/>
                          <a:ea typeface="+mn-ea"/>
                          <a:cs typeface="+mn-cs"/>
                        </a:rPr>
                        <a:t>africa</a:t>
                      </a:r>
                      <a:r>
                        <a:rPr lang="en-US" sz="1800" b="1" kern="1200" dirty="0" smtClean="0">
                          <a:solidFill>
                            <a:schemeClr val="dk1"/>
                          </a:solidFill>
                          <a:effectLst/>
                          <a:latin typeface="+mn-lt"/>
                          <a:ea typeface="+mn-ea"/>
                          <a:cs typeface="+mn-cs"/>
                        </a:rPr>
                        <a:t> region, year with happiness rank between 50 t0 100 </a:t>
                      </a:r>
                      <a:endParaRPr lang="en-US" sz="1800" u="none" dirty="0"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u="none" dirty="0" smtClean="0"/>
                    </a:p>
                    <a:p>
                      <a:r>
                        <a:rPr lang="en-US" sz="1800" b="1" kern="1200" dirty="0" smtClean="0">
                          <a:solidFill>
                            <a:schemeClr val="dk1"/>
                          </a:solidFill>
                          <a:effectLst/>
                          <a:latin typeface="+mn-lt"/>
                          <a:ea typeface="+mn-ea"/>
                          <a:cs typeface="+mn-cs"/>
                        </a:rPr>
                        <a:t>16 countries are found in this</a:t>
                      </a:r>
                      <a:r>
                        <a:rPr lang="en-US" sz="1800" b="1" kern="1200" baseline="0" dirty="0" smtClean="0">
                          <a:solidFill>
                            <a:schemeClr val="dk1"/>
                          </a:solidFill>
                          <a:effectLst/>
                          <a:latin typeface="+mn-lt"/>
                          <a:ea typeface="+mn-ea"/>
                          <a:cs typeface="+mn-cs"/>
                        </a:rPr>
                        <a:t> category,</a:t>
                      </a:r>
                      <a:endParaRPr lang="en-US" sz="1800" b="1" kern="1200" dirty="0" smtClean="0">
                        <a:solidFill>
                          <a:schemeClr val="dk1"/>
                        </a:solidFill>
                        <a:effectLst/>
                        <a:latin typeface="+mn-lt"/>
                        <a:ea typeface="+mn-ea"/>
                        <a:cs typeface="+mn-cs"/>
                      </a:endParaRPr>
                    </a:p>
                    <a:p>
                      <a:endParaRPr lang="en-US" sz="1800" b="1" kern="1200" dirty="0" smtClean="0">
                        <a:solidFill>
                          <a:schemeClr val="dk1"/>
                        </a:solidFill>
                        <a:effectLst/>
                        <a:latin typeface="+mn-lt"/>
                        <a:ea typeface="+mn-ea"/>
                        <a:cs typeface="+mn-cs"/>
                      </a:endParaRPr>
                    </a:p>
                  </a:txBody>
                  <a:tcPr/>
                </a:tc>
              </a:tr>
            </a:tbl>
          </a:graphicData>
        </a:graphic>
      </p:graphicFrame>
      <p:pic>
        <p:nvPicPr>
          <p:cNvPr id="3" name="Picture 2"/>
          <p:cNvPicPr>
            <a:picLocks noChangeAspect="1"/>
          </p:cNvPicPr>
          <p:nvPr/>
        </p:nvPicPr>
        <p:blipFill>
          <a:blip r:embed="rId2"/>
          <a:stretch>
            <a:fillRect/>
          </a:stretch>
        </p:blipFill>
        <p:spPr>
          <a:xfrm>
            <a:off x="1043189" y="2190170"/>
            <a:ext cx="9903853" cy="4558359"/>
          </a:xfrm>
          <a:prstGeom prst="rect">
            <a:avLst/>
          </a:prstGeom>
        </p:spPr>
      </p:pic>
    </p:spTree>
    <p:extLst>
      <p:ext uri="{BB962C8B-B14F-4D97-AF65-F5344CB8AC3E}">
        <p14:creationId xmlns:p14="http://schemas.microsoft.com/office/powerpoint/2010/main" val="2883859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948452462"/>
              </p:ext>
            </p:extLst>
          </p:nvPr>
        </p:nvGraphicFramePr>
        <p:xfrm>
          <a:off x="3667617" y="238259"/>
          <a:ext cx="5463504" cy="457200"/>
        </p:xfrm>
        <a:graphic>
          <a:graphicData uri="http://schemas.openxmlformats.org/drawingml/2006/table">
            <a:tbl>
              <a:tblPr firstRow="1" bandRow="1">
                <a:tableStyleId>{7DF18680-E054-41AD-8BC1-D1AEF772440D}</a:tableStyleId>
              </a:tblPr>
              <a:tblGrid>
                <a:gridCol w="5463504"/>
              </a:tblGrid>
              <a:tr h="370840">
                <a:tc>
                  <a:txBody>
                    <a:bodyPr/>
                    <a:lstStyle/>
                    <a:p>
                      <a:r>
                        <a:rPr lang="en-US" sz="2400" dirty="0" smtClean="0"/>
                        <a:t>Analysis and Result of the Data Extracted</a:t>
                      </a:r>
                      <a:endParaRPr lang="en-US" sz="2400" dirty="0">
                        <a:latin typeface="+mn-lt"/>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0448414"/>
              </p:ext>
            </p:extLst>
          </p:nvPr>
        </p:nvGraphicFramePr>
        <p:xfrm>
          <a:off x="437882" y="848455"/>
          <a:ext cx="11500833" cy="1463040"/>
        </p:xfrm>
        <a:graphic>
          <a:graphicData uri="http://schemas.openxmlformats.org/drawingml/2006/table">
            <a:tbl>
              <a:tblPr firstRow="1" bandRow="1">
                <a:tableStyleId>{22838BEF-8BB2-4498-84A7-C5851F593DF1}</a:tableStyleId>
              </a:tblPr>
              <a:tblGrid>
                <a:gridCol w="11500833"/>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rPr>
                        <a:t>Query 24: </a:t>
                      </a:r>
                      <a:r>
                        <a:rPr lang="en-US" sz="1800" b="1" kern="1200" dirty="0" smtClean="0">
                          <a:solidFill>
                            <a:srgbClr val="FF0000"/>
                          </a:solidFill>
                          <a:effectLst/>
                          <a:latin typeface="+mn-lt"/>
                          <a:ea typeface="+mn-ea"/>
                          <a:cs typeface="+mn-cs"/>
                        </a:rPr>
                        <a:t>countries in middle east and northern </a:t>
                      </a:r>
                      <a:r>
                        <a:rPr lang="en-US" sz="1800" b="1" kern="1200" dirty="0" err="1" smtClean="0">
                          <a:solidFill>
                            <a:srgbClr val="FF0000"/>
                          </a:solidFill>
                          <a:effectLst/>
                          <a:latin typeface="+mn-lt"/>
                          <a:ea typeface="+mn-ea"/>
                          <a:cs typeface="+mn-cs"/>
                        </a:rPr>
                        <a:t>africa</a:t>
                      </a:r>
                      <a:r>
                        <a:rPr lang="en-US" sz="1800" b="1" kern="1200" dirty="0" smtClean="0">
                          <a:solidFill>
                            <a:srgbClr val="FF0000"/>
                          </a:solidFill>
                          <a:effectLst/>
                          <a:latin typeface="+mn-lt"/>
                          <a:ea typeface="+mn-ea"/>
                          <a:cs typeface="+mn-cs"/>
                        </a:rPr>
                        <a:t> region, year with happiness score &lt; 50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effectLst/>
                          <a:latin typeface="+mn-lt"/>
                          <a:ea typeface="+mn-ea"/>
                          <a:cs typeface="+mn-cs"/>
                        </a:rPr>
                        <a:t> This query shows happiness scores of countries in From The Middle East and Northern Africa for the years under review .</a:t>
                      </a:r>
                    </a:p>
                    <a:p>
                      <a:r>
                        <a:rPr lang="en-US" sz="1800" b="1" kern="1200" dirty="0" smtClean="0">
                          <a:solidFill>
                            <a:schemeClr val="dk1"/>
                          </a:solidFill>
                          <a:effectLst/>
                          <a:latin typeface="+mn-lt"/>
                          <a:ea typeface="+mn-ea"/>
                          <a:cs typeface="+mn-cs"/>
                        </a:rPr>
                        <a:t>Israel ranked better than all other countries in these regions with the happiness score of 11, 11, 11, 19, 13 and 9 in 2015, 2016, 2017, 2018, 2019 and 2022 respectively</a:t>
                      </a:r>
                      <a:r>
                        <a:rPr lang="en-US" sz="1800" b="1" kern="1200" baseline="0" dirty="0" smtClean="0">
                          <a:solidFill>
                            <a:schemeClr val="dk1"/>
                          </a:solidFill>
                          <a:effectLst/>
                          <a:latin typeface="+mn-lt"/>
                          <a:ea typeface="+mn-ea"/>
                          <a:cs typeface="+mn-cs"/>
                        </a:rPr>
                        <a:t> </a:t>
                      </a:r>
                      <a:r>
                        <a:rPr lang="en-US" sz="1800" b="1" kern="1200" dirty="0" smtClean="0">
                          <a:solidFill>
                            <a:schemeClr val="dk1"/>
                          </a:solidFill>
                          <a:effectLst/>
                          <a:latin typeface="+mn-lt"/>
                          <a:ea typeface="+mn-ea"/>
                          <a:cs typeface="+mn-cs"/>
                        </a:rPr>
                        <a:t>While Bahrain rated lowest among the other countries.  </a:t>
                      </a:r>
                      <a:endParaRPr lang="en-US" sz="1800" b="1" kern="1200" dirty="0">
                        <a:solidFill>
                          <a:schemeClr val="dk1"/>
                        </a:solidFill>
                        <a:effectLst/>
                        <a:latin typeface="+mn-lt"/>
                        <a:ea typeface="+mn-ea"/>
                        <a:cs typeface="+mn-cs"/>
                      </a:endParaRPr>
                    </a:p>
                  </a:txBody>
                  <a:tcPr/>
                </a:tc>
              </a:tr>
            </a:tbl>
          </a:graphicData>
        </a:graphic>
      </p:graphicFrame>
      <p:pic>
        <p:nvPicPr>
          <p:cNvPr id="2" name="Picture 1"/>
          <p:cNvPicPr>
            <a:picLocks noChangeAspect="1"/>
          </p:cNvPicPr>
          <p:nvPr/>
        </p:nvPicPr>
        <p:blipFill>
          <a:blip r:embed="rId2"/>
          <a:stretch>
            <a:fillRect/>
          </a:stretch>
        </p:blipFill>
        <p:spPr>
          <a:xfrm>
            <a:off x="1946856" y="2464491"/>
            <a:ext cx="7364569" cy="4272185"/>
          </a:xfrm>
          <a:prstGeom prst="rect">
            <a:avLst/>
          </a:prstGeom>
        </p:spPr>
      </p:pic>
    </p:spTree>
    <p:extLst>
      <p:ext uri="{BB962C8B-B14F-4D97-AF65-F5344CB8AC3E}">
        <p14:creationId xmlns:p14="http://schemas.microsoft.com/office/powerpoint/2010/main" val="27018486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948452462"/>
              </p:ext>
            </p:extLst>
          </p:nvPr>
        </p:nvGraphicFramePr>
        <p:xfrm>
          <a:off x="3667617" y="238259"/>
          <a:ext cx="5463504" cy="457200"/>
        </p:xfrm>
        <a:graphic>
          <a:graphicData uri="http://schemas.openxmlformats.org/drawingml/2006/table">
            <a:tbl>
              <a:tblPr firstRow="1" bandRow="1">
                <a:tableStyleId>{7DF18680-E054-41AD-8BC1-D1AEF772440D}</a:tableStyleId>
              </a:tblPr>
              <a:tblGrid>
                <a:gridCol w="5463504"/>
              </a:tblGrid>
              <a:tr h="370840">
                <a:tc>
                  <a:txBody>
                    <a:bodyPr/>
                    <a:lstStyle/>
                    <a:p>
                      <a:r>
                        <a:rPr lang="en-US" sz="2400" dirty="0" smtClean="0"/>
                        <a:t>Analysis and Result of the Data Extracted</a:t>
                      </a:r>
                      <a:endParaRPr lang="en-US" sz="2400" dirty="0">
                        <a:latin typeface="+mn-lt"/>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97518908"/>
              </p:ext>
            </p:extLst>
          </p:nvPr>
        </p:nvGraphicFramePr>
        <p:xfrm>
          <a:off x="809939" y="848455"/>
          <a:ext cx="9184067" cy="914400"/>
        </p:xfrm>
        <a:graphic>
          <a:graphicData uri="http://schemas.openxmlformats.org/drawingml/2006/table">
            <a:tbl>
              <a:tblPr firstRow="1" bandRow="1">
                <a:tableStyleId>{22838BEF-8BB2-4498-84A7-C5851F593DF1}</a:tableStyleId>
              </a:tblPr>
              <a:tblGrid>
                <a:gridCol w="9184067"/>
              </a:tblGrid>
              <a:tr h="709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FF0000"/>
                          </a:solidFill>
                        </a:rPr>
                        <a:t>Query 25: </a:t>
                      </a:r>
                      <a:r>
                        <a:rPr lang="en-US" sz="1800" dirty="0" smtClean="0">
                          <a:solidFill>
                            <a:schemeClr val="tx1"/>
                          </a:solidFill>
                        </a:rPr>
                        <a:t>Co</a:t>
                      </a:r>
                      <a:r>
                        <a:rPr lang="en-US" sz="1800" b="1" kern="1200" dirty="0" smtClean="0">
                          <a:solidFill>
                            <a:schemeClr val="tx1"/>
                          </a:solidFill>
                          <a:effectLst/>
                          <a:latin typeface="+mn-lt"/>
                          <a:ea typeface="+mn-ea"/>
                          <a:cs typeface="+mn-cs"/>
                        </a:rPr>
                        <a:t>u</a:t>
                      </a:r>
                      <a:r>
                        <a:rPr lang="en-US" sz="1800" b="1" kern="1200" dirty="0" smtClean="0">
                          <a:solidFill>
                            <a:schemeClr val="dk1"/>
                          </a:solidFill>
                          <a:effectLst/>
                          <a:latin typeface="+mn-lt"/>
                          <a:ea typeface="+mn-ea"/>
                          <a:cs typeface="+mn-cs"/>
                        </a:rPr>
                        <a:t>ntries in middle east and northern Africa region, year with happiness score &gt; 130 </a:t>
                      </a:r>
                      <a:endParaRPr lang="en-US" sz="1800" u="none" dirty="0" smtClean="0">
                        <a:solidFill>
                          <a:srgbClr val="FF0000"/>
                        </a:solidFill>
                      </a:endParaRPr>
                    </a:p>
                    <a:p>
                      <a:r>
                        <a:rPr lang="en-US" sz="1800" b="1" kern="1200" dirty="0" smtClean="0">
                          <a:solidFill>
                            <a:schemeClr val="dk1"/>
                          </a:solidFill>
                          <a:effectLst/>
                          <a:latin typeface="+mn-lt"/>
                          <a:ea typeface="+mn-ea"/>
                          <a:cs typeface="+mn-cs"/>
                        </a:rPr>
                        <a:t>There are 5 countries in this category, Syria is ranked</a:t>
                      </a:r>
                      <a:r>
                        <a:rPr lang="en-US" sz="1800" b="1" kern="1200" baseline="0" dirty="0" smtClean="0">
                          <a:solidFill>
                            <a:schemeClr val="dk1"/>
                          </a:solidFill>
                          <a:effectLst/>
                          <a:latin typeface="+mn-lt"/>
                          <a:ea typeface="+mn-ea"/>
                          <a:cs typeface="+mn-cs"/>
                        </a:rPr>
                        <a:t> the worst in all the years under review</a:t>
                      </a:r>
                      <a:endParaRPr lang="en-US" sz="1800" b="1" kern="1200" dirty="0" smtClean="0">
                        <a:solidFill>
                          <a:schemeClr val="dk1"/>
                        </a:solidFill>
                        <a:effectLst/>
                        <a:latin typeface="+mn-lt"/>
                        <a:ea typeface="+mn-ea"/>
                        <a:cs typeface="+mn-cs"/>
                      </a:endParaRPr>
                    </a:p>
                    <a:p>
                      <a:endParaRPr lang="en-US" sz="1800" b="1" kern="1200" dirty="0" smtClean="0">
                        <a:solidFill>
                          <a:schemeClr val="dk1"/>
                        </a:solidFill>
                        <a:effectLst/>
                        <a:latin typeface="+mn-lt"/>
                        <a:ea typeface="+mn-ea"/>
                        <a:cs typeface="+mn-cs"/>
                      </a:endParaRPr>
                    </a:p>
                  </a:txBody>
                  <a:tcPr/>
                </a:tc>
              </a:tr>
            </a:tbl>
          </a:graphicData>
        </a:graphic>
      </p:graphicFrame>
      <p:pic>
        <p:nvPicPr>
          <p:cNvPr id="2" name="Picture 1"/>
          <p:cNvPicPr>
            <a:picLocks noChangeAspect="1"/>
          </p:cNvPicPr>
          <p:nvPr/>
        </p:nvPicPr>
        <p:blipFill>
          <a:blip r:embed="rId2"/>
          <a:stretch>
            <a:fillRect/>
          </a:stretch>
        </p:blipFill>
        <p:spPr>
          <a:xfrm>
            <a:off x="1687133" y="1762855"/>
            <a:ext cx="9362940" cy="4998553"/>
          </a:xfrm>
          <a:prstGeom prst="rect">
            <a:avLst/>
          </a:prstGeom>
        </p:spPr>
      </p:pic>
    </p:spTree>
    <p:extLst>
      <p:ext uri="{BB962C8B-B14F-4D97-AF65-F5344CB8AC3E}">
        <p14:creationId xmlns:p14="http://schemas.microsoft.com/office/powerpoint/2010/main" val="40015387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2001" y="283334"/>
            <a:ext cx="1973330" cy="436331"/>
          </a:xfrm>
        </p:spPr>
        <p:txBody>
          <a:bodyPr>
            <a:normAutofit fontScale="90000"/>
          </a:bodyPr>
          <a:lstStyle/>
          <a:p>
            <a:r>
              <a:rPr lang="en-US" sz="2800" b="1" dirty="0" smtClean="0">
                <a:solidFill>
                  <a:schemeClr val="tx2"/>
                </a:solidFill>
                <a:latin typeface="Calibri" panose="020F0502020204030204" pitchFamily="34" charset="0"/>
                <a:cs typeface="Calibri" panose="020F0502020204030204" pitchFamily="34" charset="0"/>
              </a:rPr>
              <a:t>Challenges</a:t>
            </a:r>
            <a:endParaRPr lang="en-US" sz="2800" b="1" dirty="0">
              <a:solidFill>
                <a:schemeClr val="tx2"/>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54546" y="817893"/>
            <a:ext cx="6581105" cy="688936"/>
          </a:xfrm>
        </p:spPr>
        <p:txBody>
          <a:bodyPr>
            <a:normAutofit fontScale="92500"/>
          </a:bodyPr>
          <a:lstStyle/>
          <a:p>
            <a:r>
              <a:rPr lang="en-US" sz="2000" b="1" dirty="0" smtClean="0">
                <a:solidFill>
                  <a:srgbClr val="00B0F0"/>
                </a:solidFill>
                <a:latin typeface="Calibri" panose="020F0502020204030204" pitchFamily="34" charset="0"/>
                <a:cs typeface="Calibri" panose="020F0502020204030204" pitchFamily="34" charset="0"/>
              </a:rPr>
              <a:t>I had a little itch with importing data and changing the data types as should be  in Microsoft SQL server and exporting data. </a:t>
            </a:r>
            <a:endParaRPr lang="en-US" sz="2000" b="1" dirty="0">
              <a:solidFill>
                <a:srgbClr val="00B0F0"/>
              </a:solidFill>
              <a:latin typeface="Calibri" panose="020F0502020204030204" pitchFamily="34" charset="0"/>
              <a:cs typeface="Calibri" panose="020F0502020204030204" pitchFamily="34" charset="0"/>
            </a:endParaRPr>
          </a:p>
        </p:txBody>
      </p:sp>
      <p:sp>
        <p:nvSpPr>
          <p:cNvPr id="6" name="Subtitle 2"/>
          <p:cNvSpPr txBox="1">
            <a:spLocks/>
          </p:cNvSpPr>
          <p:nvPr/>
        </p:nvSpPr>
        <p:spPr>
          <a:xfrm>
            <a:off x="5325413" y="2652570"/>
            <a:ext cx="6761409" cy="1327001"/>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2000" b="1" dirty="0" smtClean="0">
                <a:solidFill>
                  <a:srgbClr val="00B050"/>
                </a:solidFill>
                <a:latin typeface="Calibri" panose="020F0502020204030204" pitchFamily="34" charset="0"/>
                <a:cs typeface="Calibri" panose="020F0502020204030204" pitchFamily="34" charset="0"/>
              </a:rPr>
              <a:t>From the records of happiness ranks and happiness scores, it is obvious that the countries that scored well have benchmark they have met that is moving all aspect of their economy. The poorly ranked countries still have a long way to go.  </a:t>
            </a:r>
            <a:endParaRPr lang="en-US" sz="2000" dirty="0">
              <a:solidFill>
                <a:srgbClr val="00B050"/>
              </a:solidFill>
              <a:latin typeface="Calibri" panose="020F0502020204030204" pitchFamily="34" charset="0"/>
              <a:cs typeface="Calibri" panose="020F0502020204030204" pitchFamily="34" charset="0"/>
            </a:endParaRPr>
          </a:p>
        </p:txBody>
      </p:sp>
      <p:sp>
        <p:nvSpPr>
          <p:cNvPr id="7" name="Title 1"/>
          <p:cNvSpPr txBox="1">
            <a:spLocks/>
          </p:cNvSpPr>
          <p:nvPr/>
        </p:nvSpPr>
        <p:spPr>
          <a:xfrm>
            <a:off x="8706118" y="1732325"/>
            <a:ext cx="1738648" cy="450524"/>
          </a:xfrm>
          <a:prstGeom prst="rect">
            <a:avLst/>
          </a:prstGeom>
          <a:effectLst/>
        </p:spPr>
        <p:txBody>
          <a:bodyPr vert="horz" lIns="91440" tIns="45720" rIns="91440" bIns="45720" rtlCol="0" anchor="b">
            <a:normAutofit fontScale="975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smtClean="0">
                <a:latin typeface="Calibri" panose="020F0502020204030204" pitchFamily="34" charset="0"/>
                <a:cs typeface="Calibri" panose="020F0502020204030204" pitchFamily="34" charset="0"/>
              </a:rPr>
              <a:t>conclusion</a:t>
            </a:r>
            <a:endParaRPr lang="en-US" sz="2000" b="1" dirty="0">
              <a:latin typeface="Calibri" panose="020F0502020204030204" pitchFamily="34" charset="0"/>
              <a:cs typeface="Calibri" panose="020F0502020204030204" pitchFamily="34" charset="0"/>
            </a:endParaRPr>
          </a:p>
        </p:txBody>
      </p:sp>
      <p:sp>
        <p:nvSpPr>
          <p:cNvPr id="8" name="Title 1"/>
          <p:cNvSpPr txBox="1">
            <a:spLocks/>
          </p:cNvSpPr>
          <p:nvPr/>
        </p:nvSpPr>
        <p:spPr>
          <a:xfrm>
            <a:off x="244700" y="4401353"/>
            <a:ext cx="1893194" cy="501203"/>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smtClean="0">
                <a:latin typeface="Calibri" panose="020F0502020204030204" pitchFamily="34" charset="0"/>
                <a:cs typeface="Calibri" panose="020F0502020204030204" pitchFamily="34" charset="0"/>
              </a:rPr>
              <a:t>suggestion</a:t>
            </a:r>
            <a:endParaRPr lang="en-US" sz="2400" b="1" dirty="0">
              <a:latin typeface="Calibri" panose="020F0502020204030204" pitchFamily="34" charset="0"/>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19965382"/>
              </p:ext>
            </p:extLst>
          </p:nvPr>
        </p:nvGraphicFramePr>
        <p:xfrm>
          <a:off x="154546" y="4902556"/>
          <a:ext cx="7121917" cy="1005840"/>
        </p:xfrm>
        <a:graphic>
          <a:graphicData uri="http://schemas.openxmlformats.org/drawingml/2006/table">
            <a:tbl>
              <a:tblPr firstRow="1" bandRow="1">
                <a:tableStyleId>{9D7B26C5-4107-4FEC-AEDC-1716B250A1EF}</a:tableStyleId>
              </a:tblPr>
              <a:tblGrid>
                <a:gridCol w="7121917"/>
              </a:tblGrid>
              <a:tr h="370840">
                <a:tc>
                  <a:txBody>
                    <a:bodyPr/>
                    <a:lstStyle/>
                    <a:p>
                      <a:r>
                        <a:rPr lang="en-US" sz="2000" dirty="0" smtClean="0">
                          <a:solidFill>
                            <a:schemeClr val="accent5"/>
                          </a:solidFill>
                        </a:rPr>
                        <a:t>Proper</a:t>
                      </a:r>
                      <a:r>
                        <a:rPr lang="en-US" sz="2000" baseline="0" dirty="0" smtClean="0">
                          <a:solidFill>
                            <a:schemeClr val="accent5"/>
                          </a:solidFill>
                        </a:rPr>
                        <a:t> research should be done by the poorly ranked countries to </a:t>
                      </a:r>
                      <a:r>
                        <a:rPr lang="en-US" sz="2000" baseline="0" dirty="0" err="1" smtClean="0">
                          <a:solidFill>
                            <a:schemeClr val="accent5"/>
                          </a:solidFill>
                        </a:rPr>
                        <a:t>atleast</a:t>
                      </a:r>
                      <a:r>
                        <a:rPr lang="en-US" sz="2000" baseline="0" dirty="0" smtClean="0">
                          <a:solidFill>
                            <a:schemeClr val="accent5"/>
                          </a:solidFill>
                        </a:rPr>
                        <a:t> solve the basic need of her citizens. Freedom, health and family support are important for the existence of every citizen.</a:t>
                      </a:r>
                      <a:endParaRPr lang="en-US" sz="2000" dirty="0">
                        <a:solidFill>
                          <a:schemeClr val="accent5"/>
                        </a:solidFill>
                      </a:endParaRPr>
                    </a:p>
                  </a:txBody>
                  <a:tcPr/>
                </a:tc>
              </a:tr>
            </a:tbl>
          </a:graphicData>
        </a:graphic>
      </p:graphicFrame>
      <p:sp>
        <p:nvSpPr>
          <p:cNvPr id="9" name="Title 1"/>
          <p:cNvSpPr txBox="1">
            <a:spLocks/>
          </p:cNvSpPr>
          <p:nvPr/>
        </p:nvSpPr>
        <p:spPr>
          <a:xfrm>
            <a:off x="3018665" y="6158997"/>
            <a:ext cx="5957909" cy="501203"/>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i="1" dirty="0" smtClean="0">
                <a:solidFill>
                  <a:srgbClr val="008000"/>
                </a:solidFill>
                <a:latin typeface="Brush Script MT" panose="03060802040406070304" pitchFamily="66" charset="0"/>
                <a:cs typeface="Calibri" panose="020F0502020204030204" pitchFamily="34" charset="0"/>
              </a:rPr>
              <a:t>BECAUSE HAPPINESS SHOULD BE  FREE</a:t>
            </a:r>
            <a:endParaRPr lang="en-US" sz="2400" b="1" i="1" dirty="0">
              <a:solidFill>
                <a:srgbClr val="008000"/>
              </a:solidFill>
              <a:latin typeface="Brush Script MT" panose="03060802040406070304" pitchFamily="66" charset="0"/>
              <a:cs typeface="Calibri" panose="020F0502020204030204" pitchFamily="34" charset="0"/>
            </a:endParaRPr>
          </a:p>
        </p:txBody>
      </p:sp>
    </p:spTree>
    <p:extLst>
      <p:ext uri="{BB962C8B-B14F-4D97-AF65-F5344CB8AC3E}">
        <p14:creationId xmlns:p14="http://schemas.microsoft.com/office/powerpoint/2010/main" val="1353144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0162" y="1032180"/>
            <a:ext cx="10496282" cy="1955719"/>
          </a:xfrm>
        </p:spPr>
        <p:txBody>
          <a:bodyPr>
            <a:normAutofit fontScale="90000"/>
          </a:bodyPr>
          <a:lstStyle/>
          <a:p>
            <a:pPr algn="l"/>
            <a:r>
              <a:rPr lang="en-US" sz="2000" b="1" dirty="0">
                <a:latin typeface="Calibri" panose="020F0502020204030204" pitchFamily="34" charset="0"/>
                <a:cs typeface="Calibri" panose="020F0502020204030204" pitchFamily="34" charset="0"/>
              </a:rPr>
              <a:t/>
            </a:r>
            <a:br>
              <a:rPr lang="en-US" sz="2000" b="1" dirty="0">
                <a:latin typeface="Calibri" panose="020F0502020204030204" pitchFamily="34" charset="0"/>
                <a:cs typeface="Calibri" panose="020F0502020204030204" pitchFamily="34" charset="0"/>
              </a:rPr>
            </a:br>
            <a:r>
              <a:rPr lang="en-US" sz="2200" dirty="0" smtClean="0">
                <a:solidFill>
                  <a:schemeClr val="accent6">
                    <a:lumMod val="75000"/>
                  </a:schemeClr>
                </a:solidFill>
                <a:latin typeface="Calibri" panose="020F0502020204030204" pitchFamily="34" charset="0"/>
                <a:cs typeface="Calibri" panose="020F0502020204030204" pitchFamily="34" charset="0"/>
              </a:rPr>
              <a:t>Happiness is free! Happiness is one of the contributing factor for development and progress of a country. The level of happiness a citizens of a country feel determines the performance of economic activities and growth of the country. </a:t>
            </a:r>
            <a:r>
              <a:rPr lang="en-US" sz="2200" dirty="0" smtClean="0">
                <a:solidFill>
                  <a:schemeClr val="accent6">
                    <a:lumMod val="75000"/>
                  </a:schemeClr>
                </a:solidFill>
                <a:latin typeface="Calibri" panose="020F0502020204030204" pitchFamily="34" charset="0"/>
                <a:cs typeface="Calibri" panose="020F0502020204030204" pitchFamily="34" charset="0"/>
              </a:rPr>
              <a:t>A lot </a:t>
            </a:r>
            <a:r>
              <a:rPr lang="en-US" sz="2200" dirty="0" smtClean="0">
                <a:solidFill>
                  <a:schemeClr val="accent6">
                    <a:lumMod val="75000"/>
                  </a:schemeClr>
                </a:solidFill>
                <a:latin typeface="Calibri" panose="020F0502020204030204" pitchFamily="34" charset="0"/>
                <a:cs typeface="Calibri" panose="020F0502020204030204" pitchFamily="34" charset="0"/>
              </a:rPr>
              <a:t>of factors are responsible for the level of happiness one feels. </a:t>
            </a:r>
            <a:r>
              <a:rPr lang="en-US" sz="2200" dirty="0" smtClean="0">
                <a:solidFill>
                  <a:schemeClr val="accent6">
                    <a:lumMod val="75000"/>
                  </a:schemeClr>
                </a:solidFill>
                <a:latin typeface="Calibri" panose="020F0502020204030204" pitchFamily="34" charset="0"/>
                <a:cs typeface="Calibri" panose="020F0502020204030204" pitchFamily="34" charset="0"/>
              </a:rPr>
              <a:t>In </a:t>
            </a:r>
            <a:r>
              <a:rPr lang="en-US" sz="2200" dirty="0" smtClean="0">
                <a:solidFill>
                  <a:schemeClr val="accent6">
                    <a:lumMod val="75000"/>
                  </a:schemeClr>
                </a:solidFill>
                <a:latin typeface="Calibri" panose="020F0502020204030204" pitchFamily="34" charset="0"/>
                <a:cs typeface="Calibri" panose="020F0502020204030204" pitchFamily="34" charset="0"/>
              </a:rPr>
              <a:t>this presentation, </a:t>
            </a:r>
            <a:r>
              <a:rPr lang="en-US" sz="2200" dirty="0" smtClean="0">
                <a:solidFill>
                  <a:schemeClr val="accent6">
                    <a:lumMod val="75000"/>
                  </a:schemeClr>
                </a:solidFill>
                <a:latin typeface="Calibri" panose="020F0502020204030204" pitchFamily="34" charset="0"/>
                <a:cs typeface="Calibri" panose="020F0502020204030204" pitchFamily="34" charset="0"/>
              </a:rPr>
              <a:t>167 countries has 6 variables </a:t>
            </a:r>
            <a:r>
              <a:rPr lang="en-US" sz="2000" dirty="0">
                <a:solidFill>
                  <a:schemeClr val="accent6">
                    <a:lumMod val="75000"/>
                  </a:schemeClr>
                </a:solidFill>
                <a:latin typeface="+mn-lt"/>
              </a:rPr>
              <a:t>(Economy_GDP, Family_SocialSupport, </a:t>
            </a:r>
            <a:r>
              <a:rPr lang="en-US" sz="2000" dirty="0" smtClean="0">
                <a:solidFill>
                  <a:schemeClr val="accent6">
                    <a:lumMod val="75000"/>
                  </a:schemeClr>
                </a:solidFill>
                <a:latin typeface="+mn-lt"/>
              </a:rPr>
              <a:t>Health_LifeExpectancy, Freedom, Trust_GovtCorruption, Generosity</a:t>
            </a:r>
            <a:r>
              <a:rPr lang="en-US" sz="2000" dirty="0">
                <a:solidFill>
                  <a:schemeClr val="accent6">
                    <a:lumMod val="75000"/>
                  </a:schemeClr>
                </a:solidFill>
                <a:latin typeface="+mn-lt"/>
              </a:rPr>
              <a:t>) </a:t>
            </a:r>
            <a:r>
              <a:rPr lang="en-US" sz="2200" dirty="0" smtClean="0">
                <a:solidFill>
                  <a:schemeClr val="accent6">
                    <a:lumMod val="75000"/>
                  </a:schemeClr>
                </a:solidFill>
                <a:latin typeface="Calibri" panose="020F0502020204030204" pitchFamily="34" charset="0"/>
                <a:cs typeface="Calibri" panose="020F0502020204030204" pitchFamily="34" charset="0"/>
              </a:rPr>
              <a:t>as their happiness determinants. We </a:t>
            </a:r>
            <a:r>
              <a:rPr lang="en-US" sz="2200" dirty="0" smtClean="0">
                <a:solidFill>
                  <a:schemeClr val="accent6">
                    <a:lumMod val="75000"/>
                  </a:schemeClr>
                </a:solidFill>
                <a:latin typeface="Calibri" panose="020F0502020204030204" pitchFamily="34" charset="0"/>
                <a:cs typeface="Calibri" panose="020F0502020204030204" pitchFamily="34" charset="0"/>
              </a:rPr>
              <a:t>will analyze the variables used as benchmark to determine the happiness ranking and score of each countries under review.</a:t>
            </a:r>
            <a:endParaRPr lang="en-US" sz="2200" dirty="0">
              <a:solidFill>
                <a:schemeClr val="accent6">
                  <a:lumMod val="75000"/>
                </a:schemeClr>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429946" y="3768354"/>
            <a:ext cx="8533750" cy="2091533"/>
          </a:xfrm>
        </p:spPr>
        <p:txBody>
          <a:bodyPr>
            <a:noAutofit/>
          </a:bodyPr>
          <a:lstStyle/>
          <a:p>
            <a:pPr marL="457200" indent="-457200" algn="l">
              <a:buAutoNum type="arabicPeriod"/>
            </a:pPr>
            <a:r>
              <a:rPr lang="en-US" dirty="0" smtClean="0">
                <a:solidFill>
                  <a:schemeClr val="accent5"/>
                </a:solidFill>
              </a:rPr>
              <a:t>To determine the 5 highly ranked countries and discover their strategies for their score.</a:t>
            </a:r>
          </a:p>
          <a:p>
            <a:pPr marL="457200" indent="-457200" algn="l">
              <a:buAutoNum type="arabicPeriod"/>
            </a:pPr>
            <a:r>
              <a:rPr lang="en-US" dirty="0" smtClean="0">
                <a:solidFill>
                  <a:schemeClr val="accent5"/>
                </a:solidFill>
              </a:rPr>
              <a:t>To discover causes of the low scores and suggest solutions. </a:t>
            </a:r>
          </a:p>
          <a:p>
            <a:pPr marL="457200" indent="-457200" algn="l">
              <a:buAutoNum type="arabicPeriod"/>
            </a:pPr>
            <a:r>
              <a:rPr lang="en-US" dirty="0" smtClean="0">
                <a:solidFill>
                  <a:schemeClr val="accent5"/>
                </a:solidFill>
              </a:rPr>
              <a:t>To suggest how low ranked countries can boost her happiness score.</a:t>
            </a:r>
            <a:endParaRPr lang="en-US" dirty="0">
              <a:solidFill>
                <a:schemeClr val="accent5"/>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504538991"/>
              </p:ext>
            </p:extLst>
          </p:nvPr>
        </p:nvGraphicFramePr>
        <p:xfrm>
          <a:off x="4247165" y="218285"/>
          <a:ext cx="3042277" cy="497845"/>
        </p:xfrm>
        <a:graphic>
          <a:graphicData uri="http://schemas.openxmlformats.org/drawingml/2006/table">
            <a:tbl>
              <a:tblPr firstRow="1" bandRow="1">
                <a:tableStyleId>{5C22544A-7EE6-4342-B048-85BDC9FD1C3A}</a:tableStyleId>
              </a:tblPr>
              <a:tblGrid>
                <a:gridCol w="3042277"/>
              </a:tblGrid>
              <a:tr h="497845">
                <a:tc>
                  <a:txBody>
                    <a:bodyPr/>
                    <a:lstStyle/>
                    <a:p>
                      <a:r>
                        <a:rPr lang="en-US" sz="2400" dirty="0" smtClean="0">
                          <a:latin typeface="+mn-lt"/>
                        </a:rPr>
                        <a:t>PROBLEM STATEMENT</a:t>
                      </a:r>
                      <a:endParaRPr lang="en-US" sz="2400" dirty="0">
                        <a:latin typeface="+mn-lt"/>
                      </a:endParaRPr>
                    </a:p>
                  </a:txBody>
                  <a:tcPr/>
                </a:tc>
              </a:tr>
            </a:tbl>
          </a:graphicData>
        </a:graphic>
      </p:graphicFrame>
      <p:sp>
        <p:nvSpPr>
          <p:cNvPr id="7" name="Rectangle 6"/>
          <p:cNvSpPr/>
          <p:nvPr/>
        </p:nvSpPr>
        <p:spPr>
          <a:xfrm>
            <a:off x="520162" y="3089893"/>
            <a:ext cx="2751136" cy="461665"/>
          </a:xfrm>
          <a:prstGeom prst="rect">
            <a:avLst/>
          </a:prstGeom>
        </p:spPr>
        <p:txBody>
          <a:bodyPr wrap="square">
            <a:spAutoFit/>
          </a:bodyPr>
          <a:lstStyle/>
          <a:p>
            <a:r>
              <a:rPr lang="en-US" sz="2400" b="1" dirty="0" smtClean="0">
                <a:solidFill>
                  <a:srgbClr val="00B050"/>
                </a:solidFill>
              </a:rPr>
              <a:t>AIMS &amp; OBJECTIVES</a:t>
            </a:r>
            <a:endParaRPr lang="en-US" sz="2400" b="1" dirty="0">
              <a:solidFill>
                <a:srgbClr val="00B050"/>
              </a:solidFill>
            </a:endParaRPr>
          </a:p>
        </p:txBody>
      </p:sp>
    </p:spTree>
    <p:extLst>
      <p:ext uri="{BB962C8B-B14F-4D97-AF65-F5344CB8AC3E}">
        <p14:creationId xmlns:p14="http://schemas.microsoft.com/office/powerpoint/2010/main" val="1844615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44711" y="1057381"/>
            <a:ext cx="8332630" cy="5026810"/>
          </a:xfrm>
        </p:spPr>
        <p:txBody>
          <a:bodyPr>
            <a:noAutofit/>
          </a:bodyPr>
          <a:lstStyle/>
          <a:p>
            <a:r>
              <a:rPr lang="en-US" sz="3600" dirty="0">
                <a:latin typeface="Calibri" panose="020F0502020204030204" pitchFamily="34" charset="0"/>
                <a:cs typeface="Calibri" panose="020F0502020204030204" pitchFamily="34" charset="0"/>
              </a:rPr>
              <a:t>World Happiness Report of 2015 to </a:t>
            </a:r>
            <a:r>
              <a:rPr lang="en-US" sz="3600" dirty="0" smtClean="0">
                <a:latin typeface="Calibri" panose="020F0502020204030204" pitchFamily="34" charset="0"/>
                <a:cs typeface="Calibri" panose="020F0502020204030204" pitchFamily="34" charset="0"/>
              </a:rPr>
              <a:t>2022</a:t>
            </a:r>
          </a:p>
          <a:p>
            <a:r>
              <a:rPr lang="en-US" sz="3600" dirty="0">
                <a:latin typeface="Calibri" panose="020F0502020204030204" pitchFamily="34" charset="0"/>
                <a:cs typeface="Calibri" panose="020F0502020204030204" pitchFamily="34" charset="0"/>
              </a:rPr>
              <a:t/>
            </a:r>
            <a:br>
              <a:rPr lang="en-US" sz="3600" dirty="0">
                <a:latin typeface="Calibri" panose="020F0502020204030204" pitchFamily="34" charset="0"/>
                <a:cs typeface="Calibri" panose="020F0502020204030204" pitchFamily="34" charset="0"/>
              </a:rPr>
            </a:br>
            <a:r>
              <a:rPr lang="en-US" sz="3600" dirty="0" smtClean="0">
                <a:solidFill>
                  <a:srgbClr val="0070C0"/>
                </a:solidFill>
                <a:latin typeface="Calibri" panose="020F0502020204030204" pitchFamily="34" charset="0"/>
                <a:cs typeface="Calibri" panose="020F0502020204030204" pitchFamily="34" charset="0"/>
              </a:rPr>
              <a:t>Extraction</a:t>
            </a:r>
          </a:p>
          <a:p>
            <a:r>
              <a:rPr lang="en-US" sz="3600" dirty="0">
                <a:latin typeface="Calibri" panose="020F0502020204030204" pitchFamily="34" charset="0"/>
                <a:cs typeface="Calibri" panose="020F0502020204030204" pitchFamily="34" charset="0"/>
              </a:rPr>
              <a:t/>
            </a:r>
            <a:br>
              <a:rPr lang="en-US" sz="3600" dirty="0">
                <a:latin typeface="Calibri" panose="020F0502020204030204" pitchFamily="34" charset="0"/>
                <a:cs typeface="Calibri" panose="020F0502020204030204" pitchFamily="34" charset="0"/>
              </a:rPr>
            </a:br>
            <a:r>
              <a:rPr lang="en-US" sz="3600" dirty="0">
                <a:latin typeface="Calibri" panose="020F0502020204030204" pitchFamily="34" charset="0"/>
                <a:cs typeface="Calibri" panose="020F0502020204030204" pitchFamily="34" charset="0"/>
              </a:rPr>
              <a:t> </a:t>
            </a:r>
            <a:r>
              <a:rPr lang="en-US" sz="3600" dirty="0" smtClean="0">
                <a:latin typeface="Calibri" panose="020F0502020204030204" pitchFamily="34" charset="0"/>
                <a:cs typeface="Calibri" panose="020F0502020204030204" pitchFamily="34" charset="0"/>
              </a:rPr>
              <a:t>with</a:t>
            </a:r>
          </a:p>
          <a:p>
            <a:endParaRPr lang="en-US" sz="3600" dirty="0">
              <a:latin typeface="Calibri" panose="020F0502020204030204" pitchFamily="34" charset="0"/>
              <a:cs typeface="Calibri" panose="020F0502020204030204" pitchFamily="34" charset="0"/>
            </a:endParaRPr>
          </a:p>
          <a:p>
            <a:r>
              <a:rPr lang="en-US" sz="3600" dirty="0">
                <a:latin typeface="Calibri" panose="020F0502020204030204" pitchFamily="34" charset="0"/>
                <a:cs typeface="Calibri" panose="020F0502020204030204" pitchFamily="34" charset="0"/>
              </a:rPr>
              <a:t/>
            </a:r>
            <a:br>
              <a:rPr lang="en-US" sz="3600" dirty="0">
                <a:latin typeface="Calibri" panose="020F0502020204030204" pitchFamily="34" charset="0"/>
                <a:cs typeface="Calibri" panose="020F0502020204030204" pitchFamily="34" charset="0"/>
              </a:rPr>
            </a:br>
            <a:r>
              <a:rPr lang="en-US" sz="3600" dirty="0">
                <a:latin typeface="Calibri" panose="020F0502020204030204" pitchFamily="34" charset="0"/>
                <a:cs typeface="Calibri" panose="020F0502020204030204" pitchFamily="34" charset="0"/>
              </a:rPr>
              <a:t> </a:t>
            </a:r>
            <a:r>
              <a:rPr lang="en-US" sz="3600" dirty="0">
                <a:solidFill>
                  <a:schemeClr val="accent5"/>
                </a:solidFill>
                <a:latin typeface="Calibri" panose="020F0502020204030204" pitchFamily="34" charset="0"/>
                <a:cs typeface="Calibri" panose="020F0502020204030204" pitchFamily="34" charset="0"/>
              </a:rPr>
              <a:t>Microsoft SQL Server</a:t>
            </a:r>
            <a:endParaRPr lang="en-US" sz="3600" dirty="0">
              <a:solidFill>
                <a:schemeClr val="accent5"/>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592783795"/>
              </p:ext>
            </p:extLst>
          </p:nvPr>
        </p:nvGraphicFramePr>
        <p:xfrm>
          <a:off x="4850025" y="153890"/>
          <a:ext cx="1677117" cy="497845"/>
        </p:xfrm>
        <a:graphic>
          <a:graphicData uri="http://schemas.openxmlformats.org/drawingml/2006/table">
            <a:tbl>
              <a:tblPr firstRow="1" bandRow="1">
                <a:tableStyleId>{5C22544A-7EE6-4342-B048-85BDC9FD1C3A}</a:tableStyleId>
              </a:tblPr>
              <a:tblGrid>
                <a:gridCol w="1677117"/>
              </a:tblGrid>
              <a:tr h="497845">
                <a:tc>
                  <a:txBody>
                    <a:bodyPr/>
                    <a:lstStyle/>
                    <a:p>
                      <a:r>
                        <a:rPr lang="en-US" sz="2400" dirty="0" smtClean="0">
                          <a:latin typeface="+mn-lt"/>
                        </a:rPr>
                        <a:t>OVERVIEW</a:t>
                      </a:r>
                      <a:endParaRPr lang="en-US" sz="2400" dirty="0">
                        <a:latin typeface="+mn-lt"/>
                      </a:endParaRPr>
                    </a:p>
                  </a:txBody>
                  <a:tcPr/>
                </a:tc>
              </a:tr>
            </a:tbl>
          </a:graphicData>
        </a:graphic>
      </p:graphicFrame>
      <p:sp>
        <p:nvSpPr>
          <p:cNvPr id="9" name="Rectangle 8"/>
          <p:cNvSpPr/>
          <p:nvPr/>
        </p:nvSpPr>
        <p:spPr>
          <a:xfrm rot="18407769">
            <a:off x="10494173" y="3573775"/>
            <a:ext cx="1592391" cy="830997"/>
          </a:xfrm>
          <a:prstGeom prst="rect">
            <a:avLst/>
          </a:prstGeom>
        </p:spPr>
        <p:txBody>
          <a:bodyPr wrap="square">
            <a:spAutoFit/>
          </a:bodyPr>
          <a:lstStyle/>
          <a:p>
            <a:pPr algn="ctr"/>
            <a:r>
              <a:rPr lang="en-US" sz="1600" b="1" dirty="0" smtClean="0">
                <a:solidFill>
                  <a:srgbClr val="FF0000"/>
                </a:solidFill>
              </a:rPr>
              <a:t>Presented</a:t>
            </a:r>
          </a:p>
          <a:p>
            <a:pPr algn="ctr"/>
            <a:r>
              <a:rPr lang="en-US" sz="1600" b="1" dirty="0" smtClean="0">
                <a:solidFill>
                  <a:srgbClr val="FF0000"/>
                </a:solidFill>
              </a:rPr>
              <a:t> By</a:t>
            </a:r>
          </a:p>
          <a:p>
            <a:pPr algn="ctr"/>
            <a:r>
              <a:rPr lang="en-US" sz="1600" b="1" dirty="0" smtClean="0">
                <a:solidFill>
                  <a:srgbClr val="FF0000"/>
                </a:solidFill>
              </a:rPr>
              <a:t>Lilian Nwafor </a:t>
            </a:r>
            <a:endParaRPr lang="en-US" sz="1600" b="1" dirty="0">
              <a:solidFill>
                <a:srgbClr val="FF0000"/>
              </a:solidFill>
            </a:endParaRPr>
          </a:p>
        </p:txBody>
      </p:sp>
      <p:sp>
        <p:nvSpPr>
          <p:cNvPr id="10" name="Rectangle 9"/>
          <p:cNvSpPr/>
          <p:nvPr/>
        </p:nvSpPr>
        <p:spPr>
          <a:xfrm>
            <a:off x="120918" y="6398170"/>
            <a:ext cx="1591972" cy="307777"/>
          </a:xfrm>
          <a:prstGeom prst="rect">
            <a:avLst/>
          </a:prstGeom>
        </p:spPr>
        <p:txBody>
          <a:bodyPr wrap="square">
            <a:spAutoFit/>
          </a:bodyPr>
          <a:lstStyle/>
          <a:p>
            <a:r>
              <a:rPr lang="en-US" sz="1400" b="1" dirty="0" smtClean="0">
                <a:solidFill>
                  <a:srgbClr val="FF0000"/>
                </a:solidFill>
              </a:rPr>
              <a:t>19</a:t>
            </a:r>
            <a:r>
              <a:rPr lang="en-US" sz="1400" b="1" baseline="30000" dirty="0" smtClean="0">
                <a:solidFill>
                  <a:srgbClr val="FF0000"/>
                </a:solidFill>
              </a:rPr>
              <a:t>th</a:t>
            </a:r>
            <a:r>
              <a:rPr lang="en-US" sz="1400" b="1" dirty="0" smtClean="0">
                <a:solidFill>
                  <a:srgbClr val="FF0000"/>
                </a:solidFill>
              </a:rPr>
              <a:t> January 2023</a:t>
            </a:r>
            <a:endParaRPr lang="en-US" sz="1400" b="1" dirty="0">
              <a:solidFill>
                <a:srgbClr val="FF0000"/>
              </a:solidFill>
            </a:endParaRPr>
          </a:p>
        </p:txBody>
      </p:sp>
    </p:spTree>
    <p:extLst>
      <p:ext uri="{BB962C8B-B14F-4D97-AF65-F5344CB8AC3E}">
        <p14:creationId xmlns:p14="http://schemas.microsoft.com/office/powerpoint/2010/main" val="1569614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87909" y="266410"/>
            <a:ext cx="1790163" cy="429050"/>
          </a:xfrm>
        </p:spPr>
        <p:txBody>
          <a:bodyPr>
            <a:noAutofit/>
          </a:bodyPr>
          <a:lstStyle/>
          <a:p>
            <a:r>
              <a:rPr lang="en-US" sz="2800" b="1" dirty="0" smtClean="0"/>
              <a:t>Processes</a:t>
            </a:r>
            <a:r>
              <a:rPr lang="en-US" sz="2800" dirty="0" smtClean="0"/>
              <a:t> </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1608771450"/>
              </p:ext>
            </p:extLst>
          </p:nvPr>
        </p:nvGraphicFramePr>
        <p:xfrm>
          <a:off x="695460" y="1017432"/>
          <a:ext cx="10959920" cy="5062093"/>
        </p:xfrm>
        <a:graphic>
          <a:graphicData uri="http://schemas.openxmlformats.org/drawingml/2006/table">
            <a:tbl>
              <a:tblPr firstRow="1" bandRow="1">
                <a:tableStyleId>{2D5ABB26-0587-4C30-8999-92F81FD0307C}</a:tableStyleId>
              </a:tblPr>
              <a:tblGrid>
                <a:gridCol w="10959920"/>
              </a:tblGrid>
              <a:tr h="5061396">
                <a:tc>
                  <a:txBody>
                    <a:bodyPr/>
                    <a:lstStyle/>
                    <a:p>
                      <a:pPr lvl="0" algn="l">
                        <a:lnSpc>
                          <a:spcPct val="120000"/>
                        </a:lnSpc>
                        <a:spcBef>
                          <a:spcPts val="0"/>
                        </a:spcBef>
                        <a:buSzPts val="2000"/>
                      </a:pPr>
                      <a:r>
                        <a:rPr lang="en-US" sz="2800" dirty="0" smtClean="0">
                          <a:solidFill>
                            <a:srgbClr val="002060"/>
                          </a:solidFill>
                        </a:rPr>
                        <a:t>Data Collection: </a:t>
                      </a:r>
                      <a:endParaRPr lang="en-US" sz="2800" dirty="0" smtClean="0">
                        <a:solidFill>
                          <a:srgbClr val="002060"/>
                        </a:solidFill>
                      </a:endParaRPr>
                    </a:p>
                    <a:p>
                      <a:r>
                        <a:rPr lang="en-US" sz="1800" dirty="0" smtClean="0"/>
                        <a:t>The </a:t>
                      </a:r>
                      <a:r>
                        <a:rPr lang="en-US" sz="1800" dirty="0" smtClean="0"/>
                        <a:t>data was collected from </a:t>
                      </a:r>
                      <a:r>
                        <a:rPr lang="en-US" sz="1800" dirty="0" err="1" smtClean="0"/>
                        <a:t>kaggle</a:t>
                      </a:r>
                      <a:r>
                        <a:rPr lang="en-US" sz="1800" dirty="0" smtClean="0"/>
                        <a:t>: </a:t>
                      </a:r>
                      <a:endParaRPr lang="en-US" sz="1800" dirty="0" smtClean="0"/>
                    </a:p>
                    <a:p>
                      <a:r>
                        <a:rPr lang="en-US" dirty="0" smtClean="0">
                          <a:hlinkClick r:id="rId2"/>
                        </a:rPr>
                        <a:t>https</a:t>
                      </a:r>
                      <a:r>
                        <a:rPr lang="en-US" dirty="0" smtClean="0">
                          <a:hlinkClick r:id="rId2"/>
                        </a:rPr>
                        <a:t>://</a:t>
                      </a:r>
                      <a:r>
                        <a:rPr lang="en-US" dirty="0" smtClean="0">
                          <a:hlinkClick r:id="rId2"/>
                        </a:rPr>
                        <a:t>www.kaggle.com/datasets/mathurinache/world-happiness-report</a:t>
                      </a:r>
                      <a:endParaRPr lang="en-US" dirty="0" smtClean="0"/>
                    </a:p>
                    <a:p>
                      <a:endParaRPr lang="en-US" dirty="0" smtClean="0"/>
                    </a:p>
                    <a:p>
                      <a:pPr lvl="0" algn="l">
                        <a:lnSpc>
                          <a:spcPct val="120000"/>
                        </a:lnSpc>
                        <a:spcBef>
                          <a:spcPts val="0"/>
                        </a:spcBef>
                        <a:buSzPts val="2000"/>
                      </a:pPr>
                      <a:r>
                        <a:rPr lang="en-US" sz="2800" dirty="0" smtClean="0">
                          <a:solidFill>
                            <a:srgbClr val="002060"/>
                          </a:solidFill>
                        </a:rPr>
                        <a:t>Tools Used:</a:t>
                      </a:r>
                      <a:r>
                        <a:rPr lang="en-US" sz="4400" dirty="0" smtClean="0"/>
                        <a:t/>
                      </a:r>
                      <a:br>
                        <a:rPr lang="en-US" sz="4400" dirty="0" smtClean="0"/>
                      </a:br>
                      <a:r>
                        <a:rPr lang="en-US" sz="1800" dirty="0" err="1" smtClean="0"/>
                        <a:t>Microsost</a:t>
                      </a:r>
                      <a:r>
                        <a:rPr lang="en-US" sz="1800" baseline="0" dirty="0" smtClean="0"/>
                        <a:t> SQL was used for data </a:t>
                      </a:r>
                      <a:r>
                        <a:rPr lang="en-US" sz="1800" baseline="0" dirty="0" smtClean="0"/>
                        <a:t>extraction and visualization analysis was done in Tableau public</a:t>
                      </a:r>
                    </a:p>
                    <a:p>
                      <a:pPr lvl="0" algn="l">
                        <a:lnSpc>
                          <a:spcPct val="120000"/>
                        </a:lnSpc>
                        <a:spcBef>
                          <a:spcPts val="0"/>
                        </a:spcBef>
                        <a:buSzPts val="2000"/>
                      </a:pPr>
                      <a:endParaRPr lang="en-US" sz="1800" dirty="0" smtClean="0"/>
                    </a:p>
                    <a:p>
                      <a:pPr lvl="0" algn="l">
                        <a:lnSpc>
                          <a:spcPct val="120000"/>
                        </a:lnSpc>
                        <a:spcBef>
                          <a:spcPts val="0"/>
                        </a:spcBef>
                        <a:buSzPts val="2000"/>
                      </a:pPr>
                      <a:r>
                        <a:rPr lang="en-US" sz="2800" baseline="0" dirty="0" smtClean="0">
                          <a:solidFill>
                            <a:srgbClr val="002060"/>
                          </a:solidFill>
                        </a:rPr>
                        <a:t>Data Exploration</a:t>
                      </a:r>
                      <a:r>
                        <a:rPr lang="en-US" sz="2800" dirty="0" smtClean="0">
                          <a:solidFill>
                            <a:srgbClr val="002060"/>
                          </a:solidFill>
                        </a:rPr>
                        <a:t>: </a:t>
                      </a:r>
                      <a:endParaRPr lang="en-US" sz="2800" dirty="0" smtClean="0">
                        <a:solidFill>
                          <a:srgbClr val="002060"/>
                        </a:solidFill>
                      </a:endParaRPr>
                    </a:p>
                    <a:p>
                      <a:pPr lvl="0" algn="l">
                        <a:lnSpc>
                          <a:spcPct val="120000"/>
                        </a:lnSpc>
                        <a:spcBef>
                          <a:spcPts val="0"/>
                        </a:spcBef>
                        <a:buSzPts val="2000"/>
                      </a:pPr>
                      <a:r>
                        <a:rPr lang="en-US" sz="1800" dirty="0" smtClean="0"/>
                        <a:t>The datasets contained 1229 rows and 11</a:t>
                      </a:r>
                      <a:r>
                        <a:rPr lang="en-US" sz="1800" baseline="0" dirty="0" smtClean="0"/>
                        <a:t> </a:t>
                      </a:r>
                      <a:r>
                        <a:rPr lang="en-US" sz="1800" dirty="0" smtClean="0"/>
                        <a:t>columns</a:t>
                      </a:r>
                      <a:r>
                        <a:rPr lang="en-US" sz="1800" baseline="0" dirty="0" smtClean="0"/>
                        <a:t> of which  6 variables dependent variables </a:t>
                      </a:r>
                      <a:r>
                        <a:rPr lang="en-US" sz="1800" baseline="0" dirty="0" smtClean="0">
                          <a:latin typeface="+mn-lt"/>
                        </a:rPr>
                        <a:t>(Economy_GDP, Family_SocialSupport, Health_LifeExpectancy, Freedom, Trust_GovtCorruption. Generosity) </a:t>
                      </a:r>
                    </a:p>
                    <a:p>
                      <a:pPr lvl="0" algn="l">
                        <a:lnSpc>
                          <a:spcPct val="120000"/>
                        </a:lnSpc>
                        <a:spcBef>
                          <a:spcPts val="0"/>
                        </a:spcBef>
                        <a:buSzPts val="2000"/>
                      </a:pPr>
                      <a:endParaRPr lang="en-US" sz="1800" baseline="0" dirty="0" smtClean="0">
                        <a:latin typeface="+mn-lt"/>
                      </a:endParaRPr>
                    </a:p>
                    <a:p>
                      <a:pPr lvl="0" algn="l">
                        <a:lnSpc>
                          <a:spcPct val="120000"/>
                        </a:lnSpc>
                        <a:spcBef>
                          <a:spcPts val="0"/>
                        </a:spcBef>
                        <a:buSzPts val="2000"/>
                      </a:pPr>
                      <a:r>
                        <a:rPr lang="en-US" sz="1800" dirty="0" smtClean="0">
                          <a:latin typeface="+mn-lt"/>
                        </a:rPr>
                        <a:t>There</a:t>
                      </a:r>
                      <a:r>
                        <a:rPr lang="en-US" sz="1800" baseline="0" dirty="0" smtClean="0">
                          <a:latin typeface="+mn-lt"/>
                        </a:rPr>
                        <a:t> are 167 countries in 13 regions under review.</a:t>
                      </a:r>
                    </a:p>
                    <a:p>
                      <a:pPr lvl="0" algn="l">
                        <a:lnSpc>
                          <a:spcPct val="120000"/>
                        </a:lnSpc>
                        <a:spcBef>
                          <a:spcPts val="0"/>
                        </a:spcBef>
                        <a:buSzPts val="2000"/>
                      </a:pPr>
                      <a:endParaRPr lang="en-US" sz="1800" baseline="0" dirty="0" smtClean="0">
                        <a:latin typeface="+mn-lt"/>
                      </a:endParaRPr>
                    </a:p>
                    <a:p>
                      <a:pPr lvl="0" algn="l">
                        <a:lnSpc>
                          <a:spcPct val="120000"/>
                        </a:lnSpc>
                        <a:spcBef>
                          <a:spcPts val="0"/>
                        </a:spcBef>
                        <a:buSzPts val="2000"/>
                      </a:pPr>
                      <a:r>
                        <a:rPr lang="en-US" sz="1800" baseline="0" dirty="0" smtClean="0">
                          <a:latin typeface="+mn-lt"/>
                        </a:rPr>
                        <a:t>The year under review is 2015 to 2022</a:t>
                      </a:r>
                      <a:endParaRPr lang="en-US" sz="1800" dirty="0" smtClean="0">
                        <a:latin typeface="+mn-lt"/>
                      </a:endParaRPr>
                    </a:p>
                  </a:txBody>
                  <a:tcPr/>
                </a:tc>
              </a:tr>
            </a:tbl>
          </a:graphicData>
        </a:graphic>
      </p:graphicFrame>
    </p:spTree>
    <p:extLst>
      <p:ext uri="{BB962C8B-B14F-4D97-AF65-F5344CB8AC3E}">
        <p14:creationId xmlns:p14="http://schemas.microsoft.com/office/powerpoint/2010/main" val="125381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82438700"/>
              </p:ext>
            </p:extLst>
          </p:nvPr>
        </p:nvGraphicFramePr>
        <p:xfrm>
          <a:off x="4749444" y="186743"/>
          <a:ext cx="2179390" cy="457200"/>
        </p:xfrm>
        <a:graphic>
          <a:graphicData uri="http://schemas.openxmlformats.org/drawingml/2006/table">
            <a:tbl>
              <a:tblPr firstRow="1" bandRow="1">
                <a:tableStyleId>{5C22544A-7EE6-4342-B048-85BDC9FD1C3A}</a:tableStyleId>
              </a:tblPr>
              <a:tblGrid>
                <a:gridCol w="2179390"/>
              </a:tblGrid>
              <a:tr h="370840">
                <a:tc>
                  <a:txBody>
                    <a:bodyPr/>
                    <a:lstStyle/>
                    <a:p>
                      <a:r>
                        <a:rPr lang="en-US" sz="2400" dirty="0" smtClean="0">
                          <a:latin typeface="+mn-lt"/>
                        </a:rPr>
                        <a:t>Data Extraction</a:t>
                      </a:r>
                      <a:endParaRPr lang="en-US" sz="2400" dirty="0">
                        <a:latin typeface="+mn-lt"/>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29617139"/>
              </p:ext>
            </p:extLst>
          </p:nvPr>
        </p:nvGraphicFramePr>
        <p:xfrm>
          <a:off x="809939" y="848455"/>
          <a:ext cx="10058400" cy="5303520"/>
        </p:xfrm>
        <a:graphic>
          <a:graphicData uri="http://schemas.openxmlformats.org/drawingml/2006/table">
            <a:tbl>
              <a:tblPr firstRow="1" bandRow="1">
                <a:tableStyleId>{93296810-A885-4BE3-A3E7-6D5BEEA58F35}</a:tableStyleId>
              </a:tblPr>
              <a:tblGrid>
                <a:gridCol w="10058400"/>
              </a:tblGrid>
              <a:tr h="370840">
                <a:tc>
                  <a:txBody>
                    <a:bodyPr/>
                    <a:lstStyle/>
                    <a:p>
                      <a:r>
                        <a:rPr lang="en-US" sz="1800" b="1" dirty="0" smtClean="0">
                          <a:latin typeface="+mn-lt"/>
                        </a:rPr>
                        <a:t>The following shows the metrics used for data extraction.</a:t>
                      </a:r>
                    </a:p>
                    <a:p>
                      <a:r>
                        <a:rPr lang="en-US" sz="1800" u="sng" dirty="0" smtClean="0">
                          <a:solidFill>
                            <a:schemeClr val="tx1"/>
                          </a:solidFill>
                          <a:latin typeface="+mn-lt"/>
                        </a:rPr>
                        <a:t/>
                      </a:r>
                      <a:br>
                        <a:rPr lang="en-US" sz="1800" u="sng" dirty="0" smtClean="0">
                          <a:solidFill>
                            <a:schemeClr val="tx1"/>
                          </a:solidFill>
                          <a:latin typeface="+mn-lt"/>
                        </a:rPr>
                      </a:br>
                      <a:r>
                        <a:rPr lang="en-US" sz="1800" b="0" u="none" dirty="0" smtClean="0">
                          <a:solidFill>
                            <a:schemeClr val="tx1"/>
                          </a:solidFill>
                          <a:latin typeface="+mn-lt"/>
                        </a:rPr>
                        <a:t>Query 1: countries ranking between 130 and 150 in economy (GDP) </a:t>
                      </a:r>
                      <a:r>
                        <a:rPr lang="en-US" sz="1800" b="0" u="none" dirty="0" err="1" smtClean="0">
                          <a:solidFill>
                            <a:schemeClr val="tx1"/>
                          </a:solidFill>
                          <a:latin typeface="+mn-lt"/>
                        </a:rPr>
                        <a:t>i.e</a:t>
                      </a:r>
                      <a:r>
                        <a:rPr lang="en-US" sz="1800" b="0" u="none" dirty="0" smtClean="0">
                          <a:solidFill>
                            <a:schemeClr val="tx1"/>
                          </a:solidFill>
                          <a:latin typeface="+mn-lt"/>
                        </a:rPr>
                        <a:t> ranking the top 20 all year</a:t>
                      </a:r>
                    </a:p>
                    <a:p>
                      <a:r>
                        <a:rPr lang="en-US" sz="1800" b="0" u="none" dirty="0" smtClean="0">
                          <a:solidFill>
                            <a:schemeClr val="tx1"/>
                          </a:solidFill>
                          <a:latin typeface="+mn-lt"/>
                        </a:rPr>
                        <a:t>Query 2: countries ranking between 1 and 20 in economy(</a:t>
                      </a:r>
                      <a:r>
                        <a:rPr lang="en-US" sz="1800" b="0" u="none" dirty="0" err="1" smtClean="0">
                          <a:solidFill>
                            <a:schemeClr val="tx1"/>
                          </a:solidFill>
                          <a:latin typeface="+mn-lt"/>
                        </a:rPr>
                        <a:t>gdp</a:t>
                      </a:r>
                      <a:r>
                        <a:rPr lang="en-US" sz="1800" b="0" u="none" dirty="0" smtClean="0">
                          <a:solidFill>
                            <a:schemeClr val="tx1"/>
                          </a:solidFill>
                          <a:latin typeface="+mn-lt"/>
                        </a:rPr>
                        <a:t>) </a:t>
                      </a:r>
                      <a:r>
                        <a:rPr lang="en-US" sz="1800" b="0" u="none" dirty="0" err="1" smtClean="0">
                          <a:solidFill>
                            <a:schemeClr val="tx1"/>
                          </a:solidFill>
                          <a:latin typeface="+mn-lt"/>
                        </a:rPr>
                        <a:t>i.e</a:t>
                      </a:r>
                      <a:r>
                        <a:rPr lang="en-US" sz="1800" b="0" u="none" dirty="0" smtClean="0">
                          <a:solidFill>
                            <a:schemeClr val="tx1"/>
                          </a:solidFill>
                          <a:latin typeface="+mn-lt"/>
                        </a:rPr>
                        <a:t> ranking the least 20 all year </a:t>
                      </a:r>
                    </a:p>
                    <a:p>
                      <a:r>
                        <a:rPr lang="en-US" sz="1800" b="0" u="none" dirty="0" smtClean="0">
                          <a:solidFill>
                            <a:schemeClr val="tx1"/>
                          </a:solidFill>
                          <a:latin typeface="+mn-lt"/>
                        </a:rPr>
                        <a:t>Query 3: countries ranking between 130 and 150 in </a:t>
                      </a:r>
                      <a:r>
                        <a:rPr lang="en-US" sz="1800" b="0" u="none" dirty="0" err="1" smtClean="0">
                          <a:solidFill>
                            <a:schemeClr val="tx1"/>
                          </a:solidFill>
                          <a:latin typeface="+mn-lt"/>
                        </a:rPr>
                        <a:t>family_socialsupport</a:t>
                      </a:r>
                      <a:r>
                        <a:rPr lang="en-US" sz="1800" b="0" u="none" dirty="0" smtClean="0">
                          <a:solidFill>
                            <a:schemeClr val="tx1"/>
                          </a:solidFill>
                          <a:latin typeface="+mn-lt"/>
                        </a:rPr>
                        <a:t> </a:t>
                      </a:r>
                      <a:r>
                        <a:rPr lang="en-US" sz="1800" b="0" u="none" dirty="0" err="1" smtClean="0">
                          <a:solidFill>
                            <a:schemeClr val="tx1"/>
                          </a:solidFill>
                          <a:latin typeface="+mn-lt"/>
                        </a:rPr>
                        <a:t>i.e</a:t>
                      </a:r>
                      <a:r>
                        <a:rPr lang="en-US" sz="1800" b="0" u="none" dirty="0" smtClean="0">
                          <a:solidFill>
                            <a:schemeClr val="tx1"/>
                          </a:solidFill>
                          <a:latin typeface="+mn-lt"/>
                        </a:rPr>
                        <a:t> ranking the top 20 all year</a:t>
                      </a:r>
                      <a:br>
                        <a:rPr lang="en-US" sz="1800" b="0" u="none" dirty="0" smtClean="0">
                          <a:solidFill>
                            <a:schemeClr val="tx1"/>
                          </a:solidFill>
                          <a:latin typeface="+mn-lt"/>
                        </a:rPr>
                      </a:br>
                      <a:r>
                        <a:rPr lang="en-US" sz="1800" b="0" u="none" dirty="0" smtClean="0">
                          <a:solidFill>
                            <a:schemeClr val="tx1"/>
                          </a:solidFill>
                          <a:latin typeface="+mn-lt"/>
                        </a:rPr>
                        <a:t>Query 4: countries ranking between 1 and 20 in </a:t>
                      </a:r>
                      <a:r>
                        <a:rPr lang="en-US" sz="1800" b="0" u="none" dirty="0" err="1" smtClean="0">
                          <a:solidFill>
                            <a:schemeClr val="tx1"/>
                          </a:solidFill>
                          <a:latin typeface="+mn-lt"/>
                        </a:rPr>
                        <a:t>family_socialsupport</a:t>
                      </a:r>
                      <a:r>
                        <a:rPr lang="en-US" sz="1800" b="0" u="none" dirty="0" smtClean="0">
                          <a:solidFill>
                            <a:schemeClr val="tx1"/>
                          </a:solidFill>
                          <a:latin typeface="+mn-lt"/>
                        </a:rPr>
                        <a:t> </a:t>
                      </a:r>
                      <a:r>
                        <a:rPr lang="en-US" sz="1800" b="0" u="none" dirty="0" err="1" smtClean="0">
                          <a:solidFill>
                            <a:schemeClr val="tx1"/>
                          </a:solidFill>
                          <a:latin typeface="+mn-lt"/>
                        </a:rPr>
                        <a:t>i.e</a:t>
                      </a:r>
                      <a:r>
                        <a:rPr lang="en-US" sz="1800" b="0" u="none" dirty="0" smtClean="0">
                          <a:solidFill>
                            <a:schemeClr val="tx1"/>
                          </a:solidFill>
                          <a:latin typeface="+mn-lt"/>
                        </a:rPr>
                        <a:t> ranking the least 20 all year</a:t>
                      </a:r>
                      <a:br>
                        <a:rPr lang="en-US" sz="1800" b="0" u="none" dirty="0" smtClean="0">
                          <a:solidFill>
                            <a:schemeClr val="tx1"/>
                          </a:solidFill>
                          <a:latin typeface="+mn-lt"/>
                        </a:rPr>
                      </a:br>
                      <a:r>
                        <a:rPr lang="en-US" sz="1800" b="0" u="none" dirty="0" smtClean="0">
                          <a:solidFill>
                            <a:schemeClr val="tx1"/>
                          </a:solidFill>
                          <a:latin typeface="+mn-lt"/>
                        </a:rPr>
                        <a:t>Query 5: countries ranking between 130 and 150 in </a:t>
                      </a:r>
                      <a:r>
                        <a:rPr lang="en-US" sz="1800" b="0" u="none" dirty="0" err="1" smtClean="0">
                          <a:solidFill>
                            <a:schemeClr val="tx1"/>
                          </a:solidFill>
                          <a:latin typeface="+mn-lt"/>
                        </a:rPr>
                        <a:t>health_lifeexpectancy</a:t>
                      </a:r>
                      <a:r>
                        <a:rPr lang="en-US" sz="1800" b="0" u="none" dirty="0" smtClean="0">
                          <a:solidFill>
                            <a:schemeClr val="tx1"/>
                          </a:solidFill>
                          <a:latin typeface="+mn-lt"/>
                        </a:rPr>
                        <a:t> </a:t>
                      </a:r>
                      <a:r>
                        <a:rPr lang="en-US" sz="1800" b="0" u="none" dirty="0" err="1" smtClean="0">
                          <a:solidFill>
                            <a:schemeClr val="tx1"/>
                          </a:solidFill>
                          <a:latin typeface="+mn-lt"/>
                        </a:rPr>
                        <a:t>i.e</a:t>
                      </a:r>
                      <a:r>
                        <a:rPr lang="en-US" sz="1800" b="0" u="none" dirty="0" smtClean="0">
                          <a:solidFill>
                            <a:schemeClr val="tx1"/>
                          </a:solidFill>
                          <a:latin typeface="+mn-lt"/>
                        </a:rPr>
                        <a:t> ranking the top 20 all year</a:t>
                      </a:r>
                      <a:br>
                        <a:rPr lang="en-US" sz="1800" b="0" u="none" dirty="0" smtClean="0">
                          <a:solidFill>
                            <a:schemeClr val="tx1"/>
                          </a:solidFill>
                          <a:latin typeface="+mn-lt"/>
                        </a:rPr>
                      </a:br>
                      <a:r>
                        <a:rPr lang="en-US" sz="1800" b="0" u="none" dirty="0" smtClean="0">
                          <a:solidFill>
                            <a:schemeClr val="tx1"/>
                          </a:solidFill>
                          <a:latin typeface="+mn-lt"/>
                        </a:rPr>
                        <a:t>Query 6: countries ranking between 1 and 20 in </a:t>
                      </a:r>
                      <a:r>
                        <a:rPr lang="en-US" sz="1800" b="0" u="none" dirty="0" err="1" smtClean="0">
                          <a:solidFill>
                            <a:schemeClr val="tx1"/>
                          </a:solidFill>
                          <a:latin typeface="+mn-lt"/>
                        </a:rPr>
                        <a:t>health_lifeexpectancy</a:t>
                      </a:r>
                      <a:r>
                        <a:rPr lang="en-US" sz="1800" b="0" u="none" dirty="0" smtClean="0">
                          <a:solidFill>
                            <a:schemeClr val="tx1"/>
                          </a:solidFill>
                          <a:latin typeface="+mn-lt"/>
                        </a:rPr>
                        <a:t> </a:t>
                      </a:r>
                      <a:r>
                        <a:rPr lang="en-US" sz="1800" b="0" u="none" dirty="0" err="1" smtClean="0">
                          <a:solidFill>
                            <a:schemeClr val="tx1"/>
                          </a:solidFill>
                          <a:latin typeface="+mn-lt"/>
                        </a:rPr>
                        <a:t>i.e</a:t>
                      </a:r>
                      <a:r>
                        <a:rPr lang="en-US" sz="1800" b="0" u="none" dirty="0" smtClean="0">
                          <a:solidFill>
                            <a:schemeClr val="tx1"/>
                          </a:solidFill>
                          <a:latin typeface="+mn-lt"/>
                        </a:rPr>
                        <a:t> ranking the least 20 all year</a:t>
                      </a:r>
                      <a:br>
                        <a:rPr lang="en-US" sz="1800" b="0" u="none" dirty="0" smtClean="0">
                          <a:solidFill>
                            <a:schemeClr val="tx1"/>
                          </a:solidFill>
                          <a:latin typeface="+mn-lt"/>
                        </a:rPr>
                      </a:br>
                      <a:r>
                        <a:rPr lang="en-US" sz="1800" b="0" u="none" dirty="0" smtClean="0">
                          <a:solidFill>
                            <a:schemeClr val="tx1"/>
                          </a:solidFill>
                          <a:latin typeface="+mn-lt"/>
                        </a:rPr>
                        <a:t>Query 7: countries ranking between 130 and 150 in freedom </a:t>
                      </a:r>
                      <a:r>
                        <a:rPr lang="en-US" sz="1800" b="0" u="none" dirty="0" err="1" smtClean="0">
                          <a:solidFill>
                            <a:schemeClr val="tx1"/>
                          </a:solidFill>
                          <a:latin typeface="+mn-lt"/>
                        </a:rPr>
                        <a:t>i.e</a:t>
                      </a:r>
                      <a:r>
                        <a:rPr lang="en-US" sz="1800" b="0" u="none" dirty="0" smtClean="0">
                          <a:solidFill>
                            <a:schemeClr val="tx1"/>
                          </a:solidFill>
                          <a:latin typeface="+mn-lt"/>
                        </a:rPr>
                        <a:t> ranking the top 20 all year</a:t>
                      </a:r>
                      <a:br>
                        <a:rPr lang="en-US" sz="1800" b="0" u="none" dirty="0" smtClean="0">
                          <a:solidFill>
                            <a:schemeClr val="tx1"/>
                          </a:solidFill>
                          <a:latin typeface="+mn-lt"/>
                        </a:rPr>
                      </a:br>
                      <a:r>
                        <a:rPr lang="en-US" sz="1800" b="0" u="none" dirty="0" smtClean="0">
                          <a:solidFill>
                            <a:schemeClr val="tx1"/>
                          </a:solidFill>
                          <a:latin typeface="+mn-lt"/>
                        </a:rPr>
                        <a:t>Query 8: countries ranking between 1 and 20 in freedom </a:t>
                      </a:r>
                      <a:r>
                        <a:rPr lang="en-US" sz="1800" b="0" u="none" dirty="0" err="1" smtClean="0">
                          <a:solidFill>
                            <a:schemeClr val="tx1"/>
                          </a:solidFill>
                          <a:latin typeface="+mn-lt"/>
                        </a:rPr>
                        <a:t>i.e</a:t>
                      </a:r>
                      <a:r>
                        <a:rPr lang="en-US" sz="1800" b="0" u="none" dirty="0" smtClean="0">
                          <a:solidFill>
                            <a:schemeClr val="tx1"/>
                          </a:solidFill>
                          <a:latin typeface="+mn-lt"/>
                        </a:rPr>
                        <a:t> ranking the least 20 all year</a:t>
                      </a:r>
                      <a:br>
                        <a:rPr lang="en-US" sz="1800" b="0" u="none" dirty="0" smtClean="0">
                          <a:solidFill>
                            <a:schemeClr val="tx1"/>
                          </a:solidFill>
                          <a:latin typeface="+mn-lt"/>
                        </a:rPr>
                      </a:br>
                      <a:r>
                        <a:rPr lang="en-US" sz="1800" b="0" u="none" dirty="0" smtClean="0">
                          <a:solidFill>
                            <a:schemeClr val="tx1"/>
                          </a:solidFill>
                          <a:latin typeface="+mn-lt"/>
                        </a:rPr>
                        <a:t>Query 9: countries ranking between 130 and 150 in </a:t>
                      </a:r>
                      <a:r>
                        <a:rPr lang="en-US" sz="1800" b="0" u="none" dirty="0" err="1" smtClean="0">
                          <a:solidFill>
                            <a:schemeClr val="tx1"/>
                          </a:solidFill>
                          <a:latin typeface="+mn-lt"/>
                        </a:rPr>
                        <a:t>trust_govtcorruption</a:t>
                      </a:r>
                      <a:r>
                        <a:rPr lang="en-US" sz="1800" b="0" u="none" dirty="0" smtClean="0">
                          <a:solidFill>
                            <a:schemeClr val="tx1"/>
                          </a:solidFill>
                          <a:latin typeface="+mn-lt"/>
                        </a:rPr>
                        <a:t> </a:t>
                      </a:r>
                      <a:r>
                        <a:rPr lang="en-US" sz="1800" b="0" u="none" dirty="0" err="1" smtClean="0">
                          <a:solidFill>
                            <a:schemeClr val="tx1"/>
                          </a:solidFill>
                          <a:latin typeface="+mn-lt"/>
                        </a:rPr>
                        <a:t>i.e</a:t>
                      </a:r>
                      <a:r>
                        <a:rPr lang="en-US" sz="1800" b="0" u="none" dirty="0" smtClean="0">
                          <a:solidFill>
                            <a:schemeClr val="tx1"/>
                          </a:solidFill>
                          <a:latin typeface="+mn-lt"/>
                        </a:rPr>
                        <a:t> ranking the top 20 all year</a:t>
                      </a:r>
                    </a:p>
                    <a:p>
                      <a:r>
                        <a:rPr lang="en-US" sz="1800" b="0" u="none" dirty="0" smtClean="0">
                          <a:solidFill>
                            <a:schemeClr val="tx1"/>
                          </a:solidFill>
                        </a:rPr>
                        <a:t>Query 10: countries ranking between 1 and 20 in </a:t>
                      </a:r>
                      <a:r>
                        <a:rPr lang="en-US" sz="1800" b="0" u="none" dirty="0" err="1" smtClean="0">
                          <a:solidFill>
                            <a:schemeClr val="tx1"/>
                          </a:solidFill>
                        </a:rPr>
                        <a:t>trust_govt</a:t>
                      </a:r>
                      <a:r>
                        <a:rPr lang="en-US" sz="1800" b="0" u="none" dirty="0" smtClean="0">
                          <a:solidFill>
                            <a:schemeClr val="tx1"/>
                          </a:solidFill>
                        </a:rPr>
                        <a:t> corruption </a:t>
                      </a:r>
                      <a:r>
                        <a:rPr lang="en-US" sz="1800" b="0" u="none" dirty="0" err="1" smtClean="0">
                          <a:solidFill>
                            <a:schemeClr val="tx1"/>
                          </a:solidFill>
                        </a:rPr>
                        <a:t>i.e</a:t>
                      </a:r>
                      <a:r>
                        <a:rPr lang="en-US" sz="1800" b="0" u="none" dirty="0" smtClean="0">
                          <a:solidFill>
                            <a:schemeClr val="tx1"/>
                          </a:solidFill>
                        </a:rPr>
                        <a:t> ranking the least 20 all year</a:t>
                      </a:r>
                      <a:br>
                        <a:rPr lang="en-US" sz="1800" b="0" u="none" dirty="0" smtClean="0">
                          <a:solidFill>
                            <a:schemeClr val="tx1"/>
                          </a:solidFill>
                        </a:rPr>
                      </a:br>
                      <a:r>
                        <a:rPr lang="en-US" sz="1800" b="0" u="none" dirty="0" smtClean="0">
                          <a:solidFill>
                            <a:schemeClr val="tx1"/>
                          </a:solidFill>
                        </a:rPr>
                        <a:t>Query 11: countries ranking between 130 and 150 in generosity </a:t>
                      </a:r>
                      <a:r>
                        <a:rPr lang="en-US" sz="1800" b="0" u="none" dirty="0" err="1" smtClean="0">
                          <a:solidFill>
                            <a:schemeClr val="tx1"/>
                          </a:solidFill>
                        </a:rPr>
                        <a:t>i.e</a:t>
                      </a:r>
                      <a:r>
                        <a:rPr lang="en-US" sz="1800" b="0" u="none" dirty="0" smtClean="0">
                          <a:solidFill>
                            <a:schemeClr val="tx1"/>
                          </a:solidFill>
                        </a:rPr>
                        <a:t> ranking the top 20 all year</a:t>
                      </a:r>
                      <a:br>
                        <a:rPr lang="en-US" sz="1800" b="0" u="none" dirty="0" smtClean="0">
                          <a:solidFill>
                            <a:schemeClr val="tx1"/>
                          </a:solidFill>
                        </a:rPr>
                      </a:br>
                      <a:r>
                        <a:rPr lang="en-US" sz="1800" b="0" u="none" dirty="0" smtClean="0">
                          <a:solidFill>
                            <a:schemeClr val="tx1"/>
                          </a:solidFill>
                        </a:rPr>
                        <a:t>Query 12: countries ranking between 1 and 20 in generosity </a:t>
                      </a:r>
                      <a:r>
                        <a:rPr lang="en-US" sz="1800" b="0" u="none" dirty="0" err="1" smtClean="0">
                          <a:solidFill>
                            <a:schemeClr val="tx1"/>
                          </a:solidFill>
                        </a:rPr>
                        <a:t>i.e</a:t>
                      </a:r>
                      <a:r>
                        <a:rPr lang="en-US" sz="1800" b="0" u="none" dirty="0" smtClean="0">
                          <a:solidFill>
                            <a:schemeClr val="tx1"/>
                          </a:solidFill>
                        </a:rPr>
                        <a:t> ranking the least 20 all year</a:t>
                      </a:r>
                      <a:br>
                        <a:rPr lang="en-US" sz="1800" b="0" u="none" dirty="0" smtClean="0">
                          <a:solidFill>
                            <a:schemeClr val="tx1"/>
                          </a:solidFill>
                        </a:rPr>
                      </a:br>
                      <a:r>
                        <a:rPr lang="en-US" sz="1800" b="0" u="none" dirty="0" smtClean="0">
                          <a:solidFill>
                            <a:schemeClr val="tx1"/>
                          </a:solidFill>
                        </a:rPr>
                        <a:t>Query 13: countries ranking between 130 and 150 </a:t>
                      </a:r>
                      <a:r>
                        <a:rPr lang="en-US" sz="1800" b="0" u="none" dirty="0" err="1" smtClean="0">
                          <a:solidFill>
                            <a:schemeClr val="tx1"/>
                          </a:solidFill>
                        </a:rPr>
                        <a:t>i.e</a:t>
                      </a:r>
                      <a:r>
                        <a:rPr lang="en-US" sz="1800" b="0" u="none" dirty="0" smtClean="0">
                          <a:solidFill>
                            <a:schemeClr val="tx1"/>
                          </a:solidFill>
                        </a:rPr>
                        <a:t> ranking the top 20 all year</a:t>
                      </a:r>
                      <a:br>
                        <a:rPr lang="en-US" sz="1800" b="0" u="none" dirty="0" smtClean="0">
                          <a:solidFill>
                            <a:schemeClr val="tx1"/>
                          </a:solidFill>
                        </a:rPr>
                      </a:br>
                      <a:r>
                        <a:rPr lang="en-US" sz="1800" b="0" u="none" dirty="0" smtClean="0">
                          <a:solidFill>
                            <a:schemeClr val="tx1"/>
                          </a:solidFill>
                        </a:rPr>
                        <a:t>Query 14: countries ranking between 1 and 20 </a:t>
                      </a:r>
                      <a:r>
                        <a:rPr lang="en-US" sz="1800" b="0" u="none" dirty="0" err="1" smtClean="0">
                          <a:solidFill>
                            <a:schemeClr val="tx1"/>
                          </a:solidFill>
                        </a:rPr>
                        <a:t>i.e</a:t>
                      </a:r>
                      <a:r>
                        <a:rPr lang="en-US" sz="1800" b="0" u="none" dirty="0" smtClean="0">
                          <a:solidFill>
                            <a:schemeClr val="tx1"/>
                          </a:solidFill>
                        </a:rPr>
                        <a:t> ranking the least 20 all year</a:t>
                      </a:r>
                      <a:br>
                        <a:rPr lang="en-US" sz="1800" b="0" u="none" dirty="0" smtClean="0">
                          <a:solidFill>
                            <a:schemeClr val="tx1"/>
                          </a:solidFill>
                        </a:rPr>
                      </a:br>
                      <a:r>
                        <a:rPr lang="en-US" sz="1800" b="0" u="none" dirty="0" smtClean="0">
                          <a:solidFill>
                            <a:schemeClr val="tx1"/>
                          </a:solidFill>
                        </a:rPr>
                        <a:t>Query 15: countries with happiness score 7 above all year</a:t>
                      </a:r>
                      <a:br>
                        <a:rPr lang="en-US" sz="1800" b="0" u="none" dirty="0" smtClean="0">
                          <a:solidFill>
                            <a:schemeClr val="tx1"/>
                          </a:solidFill>
                        </a:rPr>
                      </a:br>
                      <a:r>
                        <a:rPr lang="en-US" sz="1800" b="0" u="none" dirty="0" smtClean="0">
                          <a:solidFill>
                            <a:schemeClr val="tx1"/>
                          </a:solidFill>
                        </a:rPr>
                        <a:t>Query 16: countries with happiness score less </a:t>
                      </a:r>
                      <a:r>
                        <a:rPr lang="en-US" sz="1800" b="0" u="none" dirty="0" err="1" smtClean="0">
                          <a:solidFill>
                            <a:schemeClr val="tx1"/>
                          </a:solidFill>
                        </a:rPr>
                        <a:t>thn</a:t>
                      </a:r>
                      <a:r>
                        <a:rPr lang="en-US" sz="1800" b="0" u="none" dirty="0" smtClean="0">
                          <a:solidFill>
                            <a:schemeClr val="tx1"/>
                          </a:solidFill>
                        </a:rPr>
                        <a:t> 1 all year</a:t>
                      </a:r>
                      <a:br>
                        <a:rPr lang="en-US" sz="1800" b="0" u="none" dirty="0" smtClean="0">
                          <a:solidFill>
                            <a:schemeClr val="tx1"/>
                          </a:solidFill>
                        </a:rPr>
                      </a:br>
                      <a:r>
                        <a:rPr lang="en-US" sz="1800" b="0" u="none" dirty="0" smtClean="0">
                          <a:solidFill>
                            <a:schemeClr val="tx1"/>
                          </a:solidFill>
                        </a:rPr>
                        <a:t>Query 17: top 20 countries rated high on happiness score</a:t>
                      </a:r>
                      <a:endParaRPr lang="en-US" b="0" u="none" dirty="0">
                        <a:solidFill>
                          <a:schemeClr val="tx1"/>
                        </a:solidFill>
                      </a:endParaRPr>
                    </a:p>
                  </a:txBody>
                  <a:tcPr/>
                </a:tc>
              </a:tr>
            </a:tbl>
          </a:graphicData>
        </a:graphic>
      </p:graphicFrame>
    </p:spTree>
    <p:extLst>
      <p:ext uri="{BB962C8B-B14F-4D97-AF65-F5344CB8AC3E}">
        <p14:creationId xmlns:p14="http://schemas.microsoft.com/office/powerpoint/2010/main" val="35773249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487679324"/>
              </p:ext>
            </p:extLst>
          </p:nvPr>
        </p:nvGraphicFramePr>
        <p:xfrm>
          <a:off x="4028225" y="862884"/>
          <a:ext cx="3480157" cy="457200"/>
        </p:xfrm>
        <a:graphic>
          <a:graphicData uri="http://schemas.openxmlformats.org/drawingml/2006/table">
            <a:tbl>
              <a:tblPr firstRow="1" bandRow="1">
                <a:tableStyleId>{5C22544A-7EE6-4342-B048-85BDC9FD1C3A}</a:tableStyleId>
              </a:tblPr>
              <a:tblGrid>
                <a:gridCol w="3480157"/>
              </a:tblGrid>
              <a:tr h="399244">
                <a:tc>
                  <a:txBody>
                    <a:bodyPr/>
                    <a:lstStyle/>
                    <a:p>
                      <a:r>
                        <a:rPr lang="en-US" sz="2400" dirty="0" smtClean="0">
                          <a:latin typeface="+mn-lt"/>
                        </a:rPr>
                        <a:t>Data Extraction Continues</a:t>
                      </a:r>
                      <a:endParaRPr lang="en-US" sz="2400" dirty="0">
                        <a:latin typeface="+mn-lt"/>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39134444"/>
              </p:ext>
            </p:extLst>
          </p:nvPr>
        </p:nvGraphicFramePr>
        <p:xfrm>
          <a:off x="629635" y="2612861"/>
          <a:ext cx="10703774" cy="2834640"/>
        </p:xfrm>
        <a:graphic>
          <a:graphicData uri="http://schemas.openxmlformats.org/drawingml/2006/table">
            <a:tbl>
              <a:tblPr firstRow="1" bandRow="1">
                <a:tableStyleId>{93296810-A885-4BE3-A3E7-6D5BEEA58F35}</a:tableStyleId>
              </a:tblPr>
              <a:tblGrid>
                <a:gridCol w="10703774"/>
              </a:tblGrid>
              <a:tr h="370840">
                <a:tc>
                  <a:txBody>
                    <a:bodyPr/>
                    <a:lstStyle/>
                    <a:p>
                      <a:r>
                        <a:rPr lang="en-US" sz="1800" b="1" dirty="0" smtClean="0">
                          <a:solidFill>
                            <a:schemeClr val="tx1"/>
                          </a:solidFill>
                        </a:rPr>
                        <a:t>Query 18</a:t>
                      </a:r>
                      <a:r>
                        <a:rPr lang="en-US" sz="1800" dirty="0" smtClean="0">
                          <a:solidFill>
                            <a:schemeClr val="tx1"/>
                          </a:solidFill>
                        </a:rPr>
                        <a:t>: countries in western </a:t>
                      </a:r>
                      <a:r>
                        <a:rPr lang="en-US" sz="1800" dirty="0" err="1" smtClean="0">
                          <a:solidFill>
                            <a:schemeClr val="tx1"/>
                          </a:solidFill>
                        </a:rPr>
                        <a:t>europe</a:t>
                      </a:r>
                      <a:r>
                        <a:rPr lang="en-US" sz="1800" dirty="0" smtClean="0">
                          <a:solidFill>
                            <a:schemeClr val="tx1"/>
                          </a:solidFill>
                        </a:rPr>
                        <a:t> region, year with happiness score less than 20</a:t>
                      </a:r>
                      <a:br>
                        <a:rPr lang="en-US" sz="1800" dirty="0" smtClean="0">
                          <a:solidFill>
                            <a:schemeClr val="tx1"/>
                          </a:solidFill>
                        </a:rPr>
                      </a:br>
                      <a:r>
                        <a:rPr lang="en-US" sz="1800" b="1" dirty="0" smtClean="0">
                          <a:solidFill>
                            <a:schemeClr val="tx1"/>
                          </a:solidFill>
                        </a:rPr>
                        <a:t>Query 19</a:t>
                      </a:r>
                      <a:r>
                        <a:rPr lang="en-US" sz="1800" dirty="0" smtClean="0">
                          <a:solidFill>
                            <a:schemeClr val="tx1"/>
                          </a:solidFill>
                        </a:rPr>
                        <a:t>: countries in western </a:t>
                      </a:r>
                      <a:r>
                        <a:rPr lang="en-US" sz="1800" dirty="0" err="1" smtClean="0">
                          <a:solidFill>
                            <a:schemeClr val="tx1"/>
                          </a:solidFill>
                        </a:rPr>
                        <a:t>europe</a:t>
                      </a:r>
                      <a:r>
                        <a:rPr lang="en-US" sz="1800" dirty="0" smtClean="0">
                          <a:solidFill>
                            <a:schemeClr val="tx1"/>
                          </a:solidFill>
                        </a:rPr>
                        <a:t> region, year with happiness score greater than 70 to </a:t>
                      </a:r>
                      <a:r>
                        <a:rPr lang="en-US" sz="1800" dirty="0" err="1" smtClean="0">
                          <a:solidFill>
                            <a:schemeClr val="tx1"/>
                          </a:solidFill>
                        </a:rPr>
                        <a:t>to</a:t>
                      </a:r>
                      <a:r>
                        <a:rPr lang="en-US" sz="1800" dirty="0" smtClean="0">
                          <a:solidFill>
                            <a:schemeClr val="tx1"/>
                          </a:solidFill>
                        </a:rPr>
                        <a:t> 102 </a:t>
                      </a:r>
                      <a:br>
                        <a:rPr lang="en-US" sz="1800" dirty="0" smtClean="0">
                          <a:solidFill>
                            <a:schemeClr val="tx1"/>
                          </a:solidFill>
                        </a:rPr>
                      </a:br>
                      <a:r>
                        <a:rPr lang="en-US" sz="1800" b="1" dirty="0" smtClean="0">
                          <a:solidFill>
                            <a:schemeClr val="tx1"/>
                          </a:solidFill>
                        </a:rPr>
                        <a:t>Query 20</a:t>
                      </a:r>
                      <a:r>
                        <a:rPr lang="en-US" sz="1800" dirty="0" smtClean="0">
                          <a:solidFill>
                            <a:schemeClr val="tx1"/>
                          </a:solidFill>
                        </a:rPr>
                        <a:t>: countries in middle east and north </a:t>
                      </a:r>
                      <a:r>
                        <a:rPr lang="en-US" sz="1800" dirty="0" err="1" smtClean="0">
                          <a:solidFill>
                            <a:schemeClr val="tx1"/>
                          </a:solidFill>
                        </a:rPr>
                        <a:t>africa</a:t>
                      </a:r>
                      <a:r>
                        <a:rPr lang="en-US" sz="1800" dirty="0" smtClean="0">
                          <a:solidFill>
                            <a:schemeClr val="tx1"/>
                          </a:solidFill>
                        </a:rPr>
                        <a:t> region, year with happiness score less than 50</a:t>
                      </a:r>
                      <a:br>
                        <a:rPr lang="en-US" sz="1800" dirty="0" smtClean="0">
                          <a:solidFill>
                            <a:schemeClr val="tx1"/>
                          </a:solidFill>
                        </a:rPr>
                      </a:br>
                      <a:r>
                        <a:rPr lang="en-US" sz="1800" b="1" dirty="0" smtClean="0">
                          <a:solidFill>
                            <a:schemeClr val="tx1"/>
                          </a:solidFill>
                        </a:rPr>
                        <a:t>Query 21</a:t>
                      </a:r>
                      <a:r>
                        <a:rPr lang="en-US" sz="1800" dirty="0" smtClean="0">
                          <a:solidFill>
                            <a:schemeClr val="tx1"/>
                          </a:solidFill>
                        </a:rPr>
                        <a:t>: countries in middle east and north </a:t>
                      </a:r>
                      <a:r>
                        <a:rPr lang="en-US" sz="1800" dirty="0" err="1" smtClean="0">
                          <a:solidFill>
                            <a:schemeClr val="tx1"/>
                          </a:solidFill>
                        </a:rPr>
                        <a:t>africa</a:t>
                      </a:r>
                      <a:r>
                        <a:rPr lang="en-US" sz="1800" dirty="0" smtClean="0">
                          <a:solidFill>
                            <a:schemeClr val="tx1"/>
                          </a:solidFill>
                        </a:rPr>
                        <a:t> region, year with happiness score greater than 70 to 102 </a:t>
                      </a:r>
                      <a:br>
                        <a:rPr lang="en-US" sz="1800" dirty="0" smtClean="0">
                          <a:solidFill>
                            <a:schemeClr val="tx1"/>
                          </a:solidFill>
                        </a:rPr>
                      </a:br>
                      <a:r>
                        <a:rPr lang="en-US" sz="1800" b="1" dirty="0" smtClean="0">
                          <a:solidFill>
                            <a:schemeClr val="tx1"/>
                          </a:solidFill>
                        </a:rPr>
                        <a:t>Query 22</a:t>
                      </a:r>
                      <a:r>
                        <a:rPr lang="en-US" sz="1800" dirty="0" smtClean="0">
                          <a:solidFill>
                            <a:schemeClr val="tx1"/>
                          </a:solidFill>
                        </a:rPr>
                        <a:t>: countries in north </a:t>
                      </a:r>
                      <a:r>
                        <a:rPr lang="en-US" sz="1800" dirty="0" err="1" smtClean="0">
                          <a:solidFill>
                            <a:schemeClr val="tx1"/>
                          </a:solidFill>
                        </a:rPr>
                        <a:t>america</a:t>
                      </a:r>
                      <a:r>
                        <a:rPr lang="en-US" sz="1800" dirty="0" smtClean="0">
                          <a:solidFill>
                            <a:schemeClr val="tx1"/>
                          </a:solidFill>
                        </a:rPr>
                        <a:t> and </a:t>
                      </a:r>
                      <a:r>
                        <a:rPr lang="en-US" sz="1800" dirty="0" err="1" smtClean="0">
                          <a:solidFill>
                            <a:schemeClr val="tx1"/>
                          </a:solidFill>
                        </a:rPr>
                        <a:t>anz</a:t>
                      </a:r>
                      <a:r>
                        <a:rPr lang="en-US" sz="1800" dirty="0" smtClean="0">
                          <a:solidFill>
                            <a:schemeClr val="tx1"/>
                          </a:solidFill>
                        </a:rPr>
                        <a:t> region, year with happiness score less than 20 and there no other country that fall above 100</a:t>
                      </a:r>
                      <a:br>
                        <a:rPr lang="en-US" sz="1800" dirty="0" smtClean="0">
                          <a:solidFill>
                            <a:schemeClr val="tx1"/>
                          </a:solidFill>
                        </a:rPr>
                      </a:br>
                      <a:r>
                        <a:rPr lang="en-US" sz="1800" b="1" dirty="0" smtClean="0">
                          <a:solidFill>
                            <a:schemeClr val="tx1"/>
                          </a:solidFill>
                        </a:rPr>
                        <a:t>Query 23</a:t>
                      </a:r>
                      <a:r>
                        <a:rPr lang="en-US" sz="1800" dirty="0" smtClean="0">
                          <a:solidFill>
                            <a:schemeClr val="tx1"/>
                          </a:solidFill>
                        </a:rPr>
                        <a:t>: countries in </a:t>
                      </a:r>
                      <a:r>
                        <a:rPr lang="en-US" sz="1800" dirty="0" err="1" smtClean="0">
                          <a:solidFill>
                            <a:schemeClr val="tx1"/>
                          </a:solidFill>
                        </a:rPr>
                        <a:t>sub-saharan</a:t>
                      </a:r>
                      <a:r>
                        <a:rPr lang="en-US" sz="1800" dirty="0" smtClean="0">
                          <a:solidFill>
                            <a:schemeClr val="tx1"/>
                          </a:solidFill>
                        </a:rPr>
                        <a:t> </a:t>
                      </a:r>
                      <a:r>
                        <a:rPr lang="en-US" sz="1800" dirty="0" err="1" smtClean="0">
                          <a:solidFill>
                            <a:schemeClr val="tx1"/>
                          </a:solidFill>
                        </a:rPr>
                        <a:t>africa</a:t>
                      </a:r>
                      <a:r>
                        <a:rPr lang="en-US" sz="1800" dirty="0" smtClean="0">
                          <a:solidFill>
                            <a:schemeClr val="tx1"/>
                          </a:solidFill>
                        </a:rPr>
                        <a:t> region, year with happiness score between 50 t0 100</a:t>
                      </a:r>
                      <a:br>
                        <a:rPr lang="en-US" sz="1800" dirty="0" smtClean="0">
                          <a:solidFill>
                            <a:schemeClr val="tx1"/>
                          </a:solidFill>
                        </a:rPr>
                      </a:br>
                      <a:r>
                        <a:rPr lang="en-US" sz="1800" b="1" dirty="0" smtClean="0">
                          <a:solidFill>
                            <a:schemeClr val="tx1"/>
                          </a:solidFill>
                        </a:rPr>
                        <a:t>Query 24:</a:t>
                      </a:r>
                      <a:r>
                        <a:rPr lang="en-US" sz="1800" dirty="0" smtClean="0">
                          <a:solidFill>
                            <a:schemeClr val="tx1"/>
                          </a:solidFill>
                        </a:rPr>
                        <a:t> countries in middle east and northern </a:t>
                      </a:r>
                      <a:r>
                        <a:rPr lang="en-US" sz="1800" dirty="0" err="1" smtClean="0">
                          <a:solidFill>
                            <a:schemeClr val="tx1"/>
                          </a:solidFill>
                        </a:rPr>
                        <a:t>africa</a:t>
                      </a:r>
                      <a:r>
                        <a:rPr lang="en-US" sz="1800" dirty="0" smtClean="0">
                          <a:solidFill>
                            <a:schemeClr val="tx1"/>
                          </a:solidFill>
                        </a:rPr>
                        <a:t> region, year with happiness score &lt; 50  </a:t>
                      </a:r>
                      <a:br>
                        <a:rPr lang="en-US" sz="1800" dirty="0" smtClean="0">
                          <a:solidFill>
                            <a:schemeClr val="tx1"/>
                          </a:solidFill>
                        </a:rPr>
                      </a:br>
                      <a:r>
                        <a:rPr lang="en-US" sz="1800" b="1" dirty="0" smtClean="0">
                          <a:solidFill>
                            <a:schemeClr val="tx1"/>
                          </a:solidFill>
                        </a:rPr>
                        <a:t>Query 25</a:t>
                      </a:r>
                      <a:r>
                        <a:rPr lang="en-US" sz="1800" dirty="0" smtClean="0">
                          <a:solidFill>
                            <a:schemeClr val="tx1"/>
                          </a:solidFill>
                        </a:rPr>
                        <a:t>: countries in middle east and northern </a:t>
                      </a:r>
                      <a:r>
                        <a:rPr lang="en-US" sz="1800" dirty="0" err="1" smtClean="0">
                          <a:solidFill>
                            <a:schemeClr val="tx1"/>
                          </a:solidFill>
                        </a:rPr>
                        <a:t>africa</a:t>
                      </a:r>
                      <a:r>
                        <a:rPr lang="en-US" sz="1800" dirty="0" smtClean="0">
                          <a:solidFill>
                            <a:schemeClr val="tx1"/>
                          </a:solidFill>
                        </a:rPr>
                        <a:t> region, year with happiness score &gt; 130 </a:t>
                      </a:r>
                      <a:br>
                        <a:rPr lang="en-US" sz="1800" dirty="0" smtClean="0">
                          <a:solidFill>
                            <a:schemeClr val="tx1"/>
                          </a:solidFill>
                        </a:rPr>
                      </a:br>
                      <a:r>
                        <a:rPr lang="en-US" sz="1800" b="1" dirty="0" smtClean="0">
                          <a:solidFill>
                            <a:schemeClr val="tx1"/>
                          </a:solidFill>
                        </a:rPr>
                        <a:t>Query 26</a:t>
                      </a:r>
                      <a:r>
                        <a:rPr lang="en-US" sz="1800" dirty="0" smtClean="0">
                          <a:solidFill>
                            <a:schemeClr val="tx1"/>
                          </a:solidFill>
                        </a:rPr>
                        <a:t>: countries in </a:t>
                      </a:r>
                      <a:r>
                        <a:rPr lang="en-US" sz="1800" dirty="0" err="1" smtClean="0">
                          <a:solidFill>
                            <a:schemeClr val="tx1"/>
                          </a:solidFill>
                        </a:rPr>
                        <a:t>asia</a:t>
                      </a:r>
                      <a:r>
                        <a:rPr lang="en-US" sz="1800" dirty="0" smtClean="0">
                          <a:solidFill>
                            <a:schemeClr val="tx1"/>
                          </a:solidFill>
                        </a:rPr>
                        <a:t> regions, year with happiness score &gt; 130</a:t>
                      </a:r>
                      <a:endParaRPr lang="en-US" b="0" u="none" dirty="0">
                        <a:solidFill>
                          <a:schemeClr val="tx1"/>
                        </a:solidFill>
                      </a:endParaRPr>
                    </a:p>
                  </a:txBody>
                  <a:tcPr/>
                </a:tc>
              </a:tr>
            </a:tbl>
          </a:graphicData>
        </a:graphic>
      </p:graphicFrame>
    </p:spTree>
    <p:extLst>
      <p:ext uri="{BB962C8B-B14F-4D97-AF65-F5344CB8AC3E}">
        <p14:creationId xmlns:p14="http://schemas.microsoft.com/office/powerpoint/2010/main" val="3944338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948452462"/>
              </p:ext>
            </p:extLst>
          </p:nvPr>
        </p:nvGraphicFramePr>
        <p:xfrm>
          <a:off x="3667617" y="238259"/>
          <a:ext cx="5463504" cy="457200"/>
        </p:xfrm>
        <a:graphic>
          <a:graphicData uri="http://schemas.openxmlformats.org/drawingml/2006/table">
            <a:tbl>
              <a:tblPr firstRow="1" bandRow="1">
                <a:tableStyleId>{7DF18680-E054-41AD-8BC1-D1AEF772440D}</a:tableStyleId>
              </a:tblPr>
              <a:tblGrid>
                <a:gridCol w="5463504"/>
              </a:tblGrid>
              <a:tr h="370840">
                <a:tc>
                  <a:txBody>
                    <a:bodyPr/>
                    <a:lstStyle/>
                    <a:p>
                      <a:r>
                        <a:rPr lang="en-US" sz="2400" dirty="0" smtClean="0"/>
                        <a:t>Analysis and Result of the Data Extracted</a:t>
                      </a:r>
                      <a:endParaRPr lang="en-US" sz="2400" dirty="0">
                        <a:latin typeface="+mn-lt"/>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26361467"/>
              </p:ext>
            </p:extLst>
          </p:nvPr>
        </p:nvGraphicFramePr>
        <p:xfrm>
          <a:off x="809939" y="848455"/>
          <a:ext cx="10703774" cy="5577840"/>
        </p:xfrm>
        <a:graphic>
          <a:graphicData uri="http://schemas.openxmlformats.org/drawingml/2006/table">
            <a:tbl>
              <a:tblPr firstRow="1" bandRow="1">
                <a:tableStyleId>{22838BEF-8BB2-4498-84A7-C5851F593DF1}</a:tableStyleId>
              </a:tblPr>
              <a:tblGrid>
                <a:gridCol w="10703774"/>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FF0000"/>
                          </a:solidFill>
                        </a:rPr>
                        <a:t>Query 1: </a:t>
                      </a:r>
                      <a:r>
                        <a:rPr lang="en-US" sz="1800" u="none" dirty="0" smtClean="0">
                          <a:solidFill>
                            <a:srgbClr val="FF0000"/>
                          </a:solidFill>
                        </a:rPr>
                        <a:t>countries ranking between 130 and 150 in economy (GDP) </a:t>
                      </a:r>
                      <a:r>
                        <a:rPr lang="en-US" sz="1800" u="none" dirty="0" err="1" smtClean="0">
                          <a:solidFill>
                            <a:srgbClr val="FF0000"/>
                          </a:solidFill>
                        </a:rPr>
                        <a:t>i.e</a:t>
                      </a:r>
                      <a:r>
                        <a:rPr lang="en-US" sz="1800" u="none" dirty="0" smtClean="0">
                          <a:solidFill>
                            <a:srgbClr val="FF0000"/>
                          </a:solidFill>
                        </a:rPr>
                        <a:t> ranking the top 20 all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u="none" dirty="0" smtClean="0"/>
                    </a:p>
                    <a:p>
                      <a:r>
                        <a:rPr lang="en-US" sz="1800" dirty="0" smtClean="0"/>
                        <a:t>There are 47 countries under this category. Among the countries that are under this categories, Bulgaria and </a:t>
                      </a:r>
                      <a:r>
                        <a:rPr lang="en-US" sz="1800" dirty="0" err="1" smtClean="0"/>
                        <a:t>Garbon</a:t>
                      </a:r>
                      <a:r>
                        <a:rPr lang="en-US" sz="1800" dirty="0" smtClean="0"/>
                        <a:t> have</a:t>
                      </a:r>
                      <a:r>
                        <a:rPr lang="en-US" sz="1800" baseline="0" dirty="0" smtClean="0"/>
                        <a:t> </a:t>
                      </a:r>
                      <a:r>
                        <a:rPr lang="en-US" sz="1800" dirty="0" smtClean="0"/>
                        <a:t>score of GDP of 1.01 and 1.06 respectively while other Countries has below 1.0 in 2015. </a:t>
                      </a:r>
                    </a:p>
                    <a:p>
                      <a:r>
                        <a:rPr lang="en-US" sz="1800" dirty="0" smtClean="0"/>
                        <a:t>Malawi had the minimum value of 0.02 of GDP in 2015. Guinea ranked the least of 150</a:t>
                      </a:r>
                    </a:p>
                    <a:p>
                      <a:r>
                        <a:rPr lang="en-US" sz="1800" dirty="0" smtClean="0"/>
                        <a:t/>
                      </a:r>
                      <a:br>
                        <a:rPr lang="en-US" sz="1800" dirty="0" smtClean="0"/>
                      </a:br>
                      <a:r>
                        <a:rPr lang="en-US" sz="1800" dirty="0" smtClean="0"/>
                        <a:t>In 2016, Botswana’s GDP was 1.09 and </a:t>
                      </a:r>
                      <a:r>
                        <a:rPr lang="en-US" sz="1800" dirty="0" err="1" smtClean="0"/>
                        <a:t>Garbon</a:t>
                      </a:r>
                      <a:r>
                        <a:rPr lang="en-US" sz="1800" dirty="0" smtClean="0"/>
                        <a:t> 1.16 which recorded the highest value in GDP while the </a:t>
                      </a:r>
                      <a:r>
                        <a:rPr lang="en-US" sz="1800" dirty="0" err="1" smtClean="0"/>
                        <a:t>the</a:t>
                      </a:r>
                      <a:r>
                        <a:rPr lang="en-US" sz="1800" dirty="0" smtClean="0"/>
                        <a:t> country with the lowest value is Malawi with 0.09  value. Liberia ranked 150</a:t>
                      </a:r>
                    </a:p>
                    <a:p>
                      <a:r>
                        <a:rPr lang="en-US" sz="1800" dirty="0" smtClean="0"/>
                        <a:t/>
                      </a:r>
                      <a:br>
                        <a:rPr lang="en-US" sz="1800" dirty="0" smtClean="0"/>
                      </a:br>
                      <a:r>
                        <a:rPr lang="en-US" sz="1800" dirty="0" smtClean="0"/>
                        <a:t>In 2017 category Botswana recorded the highest GDP of 1.12 while Liberia  had 0.12 GDP. Togo ranked 150</a:t>
                      </a:r>
                      <a:br>
                        <a:rPr lang="en-US" sz="1800" dirty="0" smtClean="0"/>
                      </a:br>
                      <a:r>
                        <a:rPr lang="en-US" sz="1800" dirty="0" smtClean="0"/>
                        <a:t>2018 Botswana recorded the highest 1.02 while </a:t>
                      </a:r>
                      <a:r>
                        <a:rPr lang="en-US" sz="1800" dirty="0" err="1" smtClean="0"/>
                        <a:t>congo</a:t>
                      </a:r>
                      <a:r>
                        <a:rPr lang="en-US" sz="1800" dirty="0" smtClean="0"/>
                        <a:t> (Kinshasa) recorded the lowest of 0.07. Syria ranked 150</a:t>
                      </a:r>
                      <a:br>
                        <a:rPr lang="en-US" sz="1800" dirty="0" smtClean="0"/>
                      </a:br>
                      <a:r>
                        <a:rPr lang="en-US" sz="1800" dirty="0" smtClean="0"/>
                        <a:t>In 2019, Botswana and Burundi scored the highest and lowest of 1.04 and 0.05 of GDP </a:t>
                      </a:r>
                      <a:r>
                        <a:rPr lang="en-US" sz="1800" dirty="0" err="1" smtClean="0"/>
                        <a:t>repectively</a:t>
                      </a:r>
                      <a:r>
                        <a:rPr lang="en-US" sz="1800" dirty="0" smtClean="0"/>
                        <a:t>. Malawi ranked 150</a:t>
                      </a:r>
                    </a:p>
                    <a:p>
                      <a:r>
                        <a:rPr lang="en-US" sz="1800" dirty="0" smtClean="0"/>
                        <a:t/>
                      </a:r>
                      <a:br>
                        <a:rPr lang="en-US" sz="1800" dirty="0" smtClean="0"/>
                      </a:br>
                      <a:r>
                        <a:rPr lang="en-US" sz="1800" dirty="0" smtClean="0"/>
                        <a:t>2020, Botswana had 1.00 and Burundi 0.00 </a:t>
                      </a:r>
                      <a:r>
                        <a:rPr lang="en-US" sz="1800" dirty="0" err="1" smtClean="0"/>
                        <a:t>og</a:t>
                      </a:r>
                      <a:r>
                        <a:rPr lang="en-US" sz="1800" dirty="0" smtClean="0"/>
                        <a:t> GDP. Rwanda ranked 150</a:t>
                      </a:r>
                    </a:p>
                    <a:p>
                      <a:r>
                        <a:rPr lang="en-US" sz="1800" dirty="0" smtClean="0"/>
                        <a:t/>
                      </a:r>
                      <a:br>
                        <a:rPr lang="en-US" sz="1800" dirty="0" smtClean="0"/>
                      </a:br>
                      <a:r>
                        <a:rPr lang="en-US" sz="1800" dirty="0" smtClean="0"/>
                        <a:t>2021. Botswana 1.10 </a:t>
                      </a:r>
                      <a:r>
                        <a:rPr lang="en-US" sz="1800" dirty="0" err="1" smtClean="0"/>
                        <a:t>GdP</a:t>
                      </a:r>
                      <a:r>
                        <a:rPr lang="en-US" sz="1800" dirty="0" smtClean="0"/>
                        <a:t> while the minimum is Burundi with 0.00. Afghanistan ranked 149</a:t>
                      </a:r>
                    </a:p>
                    <a:p>
                      <a:r>
                        <a:rPr lang="en-US" sz="1800" dirty="0" smtClean="0"/>
                        <a:t/>
                      </a:r>
                      <a:br>
                        <a:rPr lang="en-US" sz="1800" dirty="0" smtClean="0"/>
                      </a:br>
                      <a:r>
                        <a:rPr lang="en-US" sz="1800" dirty="0" smtClean="0"/>
                        <a:t>2022. Botswana recorded 1,503.00 while Malawi has a record of 648.00. Afghanistan ranked least of 146 of all the countries in GDP</a:t>
                      </a:r>
                      <a:endParaRPr lang="en-US" dirty="0">
                        <a:solidFill>
                          <a:schemeClr val="accent4">
                            <a:lumMod val="60000"/>
                            <a:lumOff val="40000"/>
                          </a:schemeClr>
                        </a:solidFill>
                      </a:endParaRPr>
                    </a:p>
                  </a:txBody>
                  <a:tcPr/>
                </a:tc>
              </a:tr>
            </a:tbl>
          </a:graphicData>
        </a:graphic>
      </p:graphicFrame>
    </p:spTree>
    <p:extLst>
      <p:ext uri="{BB962C8B-B14F-4D97-AF65-F5344CB8AC3E}">
        <p14:creationId xmlns:p14="http://schemas.microsoft.com/office/powerpoint/2010/main" val="3173402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948452462"/>
              </p:ext>
            </p:extLst>
          </p:nvPr>
        </p:nvGraphicFramePr>
        <p:xfrm>
          <a:off x="3667617" y="238259"/>
          <a:ext cx="5463504" cy="457200"/>
        </p:xfrm>
        <a:graphic>
          <a:graphicData uri="http://schemas.openxmlformats.org/drawingml/2006/table">
            <a:tbl>
              <a:tblPr firstRow="1" bandRow="1">
                <a:tableStyleId>{7DF18680-E054-41AD-8BC1-D1AEF772440D}</a:tableStyleId>
              </a:tblPr>
              <a:tblGrid>
                <a:gridCol w="5463504"/>
              </a:tblGrid>
              <a:tr h="370840">
                <a:tc>
                  <a:txBody>
                    <a:bodyPr/>
                    <a:lstStyle/>
                    <a:p>
                      <a:r>
                        <a:rPr lang="en-US" sz="2400" dirty="0" smtClean="0"/>
                        <a:t>Analysis and Result of the Data Extracted</a:t>
                      </a:r>
                      <a:endParaRPr lang="en-US" sz="2400" dirty="0">
                        <a:latin typeface="+mn-lt"/>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50540568"/>
              </p:ext>
            </p:extLst>
          </p:nvPr>
        </p:nvGraphicFramePr>
        <p:xfrm>
          <a:off x="809939" y="848455"/>
          <a:ext cx="10703774" cy="5577840"/>
        </p:xfrm>
        <a:graphic>
          <a:graphicData uri="http://schemas.openxmlformats.org/drawingml/2006/table">
            <a:tbl>
              <a:tblPr firstRow="1" bandRow="1">
                <a:tableStyleId>{22838BEF-8BB2-4498-84A7-C5851F593DF1}</a:tableStyleId>
              </a:tblPr>
              <a:tblGrid>
                <a:gridCol w="10703774"/>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FF0000"/>
                          </a:solidFill>
                        </a:rPr>
                        <a:t>Query 2: C</a:t>
                      </a:r>
                      <a:r>
                        <a:rPr lang="en-US" sz="1800" b="1" kern="1200" dirty="0" smtClean="0">
                          <a:solidFill>
                            <a:srgbClr val="FF0000"/>
                          </a:solidFill>
                          <a:effectLst/>
                          <a:latin typeface="+mn-lt"/>
                          <a:ea typeface="+mn-ea"/>
                          <a:cs typeface="+mn-cs"/>
                        </a:rPr>
                        <a:t>ountries ranking between 1 and 20 in economy(GDP) </a:t>
                      </a:r>
                      <a:r>
                        <a:rPr lang="en-US" sz="1800" b="1" kern="1200" dirty="0" err="1" smtClean="0">
                          <a:solidFill>
                            <a:srgbClr val="FF0000"/>
                          </a:solidFill>
                          <a:effectLst/>
                          <a:latin typeface="+mn-lt"/>
                          <a:ea typeface="+mn-ea"/>
                          <a:cs typeface="+mn-cs"/>
                        </a:rPr>
                        <a:t>i.e</a:t>
                      </a:r>
                      <a:r>
                        <a:rPr lang="en-US" sz="1800" b="1" kern="1200" dirty="0" smtClean="0">
                          <a:solidFill>
                            <a:srgbClr val="FF0000"/>
                          </a:solidFill>
                          <a:effectLst/>
                          <a:latin typeface="+mn-lt"/>
                          <a:ea typeface="+mn-ea"/>
                          <a:cs typeface="+mn-cs"/>
                        </a:rPr>
                        <a:t> ranking the least 20 all year </a:t>
                      </a:r>
                      <a:endParaRPr lang="en-US" sz="1800" u="none" dirty="0"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u="none" dirty="0" smtClean="0"/>
                    </a:p>
                    <a:p>
                      <a:r>
                        <a:rPr lang="en-US" sz="1800" b="1" kern="1200" dirty="0" smtClean="0">
                          <a:solidFill>
                            <a:schemeClr val="dk1"/>
                          </a:solidFill>
                          <a:effectLst/>
                          <a:latin typeface="+mn-lt"/>
                          <a:ea typeface="+mn-ea"/>
                          <a:cs typeface="+mn-cs"/>
                        </a:rPr>
                        <a:t>This shows the detailed chart of countries ranking from 1 to 20 in the world happiness rank in the years under review with respect to GDP</a:t>
                      </a:r>
                    </a:p>
                    <a:p>
                      <a:r>
                        <a:rPr lang="en-US" sz="1800" b="1" kern="1200" dirty="0" smtClean="0">
                          <a:solidFill>
                            <a:schemeClr val="dk1"/>
                          </a:solidFill>
                          <a:effectLst/>
                          <a:latin typeface="+mn-lt"/>
                          <a:ea typeface="+mn-ea"/>
                          <a:cs typeface="+mn-cs"/>
                        </a:rPr>
                        <a:t>In the year 2015, Switzerland  ranked 1 with GDP of 1.39651 while united Arab emirate ranked 20 with GDP of 1.42727</a:t>
                      </a:r>
                    </a:p>
                    <a:p>
                      <a:endParaRPr lang="en-US" sz="1800" b="1" kern="1200" dirty="0" smtClean="0">
                        <a:solidFill>
                          <a:schemeClr val="dk1"/>
                        </a:solidFill>
                        <a:effectLst/>
                        <a:latin typeface="+mn-lt"/>
                        <a:ea typeface="+mn-ea"/>
                        <a:cs typeface="+mn-cs"/>
                      </a:endParaRPr>
                    </a:p>
                    <a:p>
                      <a:r>
                        <a:rPr lang="en-US" sz="1800" b="1" kern="1200" dirty="0" smtClean="0">
                          <a:solidFill>
                            <a:schemeClr val="dk1"/>
                          </a:solidFill>
                          <a:effectLst/>
                          <a:latin typeface="+mn-lt"/>
                          <a:ea typeface="+mn-ea"/>
                          <a:cs typeface="+mn-cs"/>
                        </a:rPr>
                        <a:t>2016 shows that Denmark ranked 1 (1.44178) while Luxembourg ranked 20(1.69752)</a:t>
                      </a:r>
                    </a:p>
                    <a:p>
                      <a:endParaRPr lang="en-US" sz="1800" b="1" kern="1200" dirty="0" smtClean="0">
                        <a:solidFill>
                          <a:schemeClr val="dk1"/>
                        </a:solidFill>
                        <a:effectLst/>
                        <a:latin typeface="+mn-lt"/>
                        <a:ea typeface="+mn-ea"/>
                        <a:cs typeface="+mn-cs"/>
                      </a:endParaRPr>
                    </a:p>
                    <a:p>
                      <a:r>
                        <a:rPr lang="en-US" sz="1800" b="1" kern="1200" dirty="0" smtClean="0">
                          <a:solidFill>
                            <a:schemeClr val="dk1"/>
                          </a:solidFill>
                          <a:effectLst/>
                          <a:latin typeface="+mn-lt"/>
                          <a:ea typeface="+mn-ea"/>
                          <a:cs typeface="+mn-cs"/>
                        </a:rPr>
                        <a:t>2017 Norway ranked 1(1.616463184) while Chile ranked 20 (1.25278461)</a:t>
                      </a:r>
                    </a:p>
                    <a:p>
                      <a:endParaRPr lang="en-US" sz="1800" b="1" kern="1200" dirty="0" smtClean="0">
                        <a:solidFill>
                          <a:schemeClr val="dk1"/>
                        </a:solidFill>
                        <a:effectLst/>
                        <a:latin typeface="+mn-lt"/>
                        <a:ea typeface="+mn-ea"/>
                        <a:cs typeface="+mn-cs"/>
                      </a:endParaRPr>
                    </a:p>
                    <a:p>
                      <a:r>
                        <a:rPr lang="en-US" sz="1800" b="1" kern="1200" dirty="0" smtClean="0">
                          <a:solidFill>
                            <a:schemeClr val="dk1"/>
                          </a:solidFill>
                          <a:effectLst/>
                          <a:latin typeface="+mn-lt"/>
                          <a:ea typeface="+mn-ea"/>
                          <a:cs typeface="+mn-cs"/>
                        </a:rPr>
                        <a:t>2018 Finland ranked 1 (1.305) while Israel ranked 19 (1.301)</a:t>
                      </a:r>
                    </a:p>
                    <a:p>
                      <a:endParaRPr lang="en-US" sz="1800" b="1" kern="1200" dirty="0" smtClean="0">
                        <a:solidFill>
                          <a:schemeClr val="dk1"/>
                        </a:solidFill>
                        <a:effectLst/>
                        <a:latin typeface="+mn-lt"/>
                        <a:ea typeface="+mn-ea"/>
                        <a:cs typeface="+mn-cs"/>
                      </a:endParaRPr>
                    </a:p>
                    <a:p>
                      <a:r>
                        <a:rPr lang="en-US" sz="1800" b="1" kern="1200" dirty="0" smtClean="0">
                          <a:solidFill>
                            <a:schemeClr val="dk1"/>
                          </a:solidFill>
                          <a:effectLst/>
                          <a:latin typeface="+mn-lt"/>
                          <a:ea typeface="+mn-ea"/>
                          <a:cs typeface="+mn-cs"/>
                        </a:rPr>
                        <a:t>2019 Finland ranked 1(1.34) while Czech republic rank2d 20(1.269)</a:t>
                      </a:r>
                    </a:p>
                    <a:p>
                      <a:endParaRPr lang="en-US" sz="1800" b="1" kern="1200" dirty="0" smtClean="0">
                        <a:solidFill>
                          <a:schemeClr val="dk1"/>
                        </a:solidFill>
                        <a:effectLst/>
                        <a:latin typeface="+mn-lt"/>
                        <a:ea typeface="+mn-ea"/>
                        <a:cs typeface="+mn-cs"/>
                      </a:endParaRPr>
                    </a:p>
                    <a:p>
                      <a:r>
                        <a:rPr lang="en-US" sz="1800" b="1" kern="1200" dirty="0" smtClean="0">
                          <a:solidFill>
                            <a:schemeClr val="dk1"/>
                          </a:solidFill>
                          <a:effectLst/>
                          <a:latin typeface="+mn-lt"/>
                          <a:ea typeface="+mn-ea"/>
                          <a:cs typeface="+mn-cs"/>
                        </a:rPr>
                        <a:t>2020 Finland ranked 1(1.285189509) while Belgium ranked 20(1.295842767)</a:t>
                      </a:r>
                    </a:p>
                    <a:p>
                      <a:endParaRPr lang="en-US" sz="1800" b="1" kern="1200" dirty="0" smtClean="0">
                        <a:solidFill>
                          <a:schemeClr val="dk1"/>
                        </a:solidFill>
                        <a:effectLst/>
                        <a:latin typeface="+mn-lt"/>
                        <a:ea typeface="+mn-ea"/>
                        <a:cs typeface="+mn-cs"/>
                      </a:endParaRPr>
                    </a:p>
                    <a:p>
                      <a:r>
                        <a:rPr lang="en-US" sz="1800" b="1" kern="1200" dirty="0" smtClean="0">
                          <a:solidFill>
                            <a:schemeClr val="dk1"/>
                          </a:solidFill>
                          <a:effectLst/>
                          <a:latin typeface="+mn-lt"/>
                          <a:ea typeface="+mn-ea"/>
                          <a:cs typeface="+mn-cs"/>
                        </a:rPr>
                        <a:t>2021 Finland ranked (1.446) while Belgium ranked 20 (1.463)</a:t>
                      </a:r>
                    </a:p>
                    <a:p>
                      <a:endParaRPr lang="en-US" sz="1800" b="1" kern="1200" dirty="0" smtClean="0">
                        <a:solidFill>
                          <a:schemeClr val="dk1"/>
                        </a:solidFill>
                        <a:effectLst/>
                        <a:latin typeface="+mn-lt"/>
                        <a:ea typeface="+mn-ea"/>
                        <a:cs typeface="+mn-cs"/>
                      </a:endParaRPr>
                    </a:p>
                    <a:p>
                      <a:r>
                        <a:rPr lang="en-US" sz="1800" b="1" kern="1200" dirty="0" smtClean="0">
                          <a:solidFill>
                            <a:schemeClr val="dk1"/>
                          </a:solidFill>
                          <a:effectLst/>
                          <a:latin typeface="+mn-lt"/>
                          <a:ea typeface="+mn-ea"/>
                          <a:cs typeface="+mn-cs"/>
                        </a:rPr>
                        <a:t>2022 Finland ranked 1(1,892) while France ranked 20(1,863)</a:t>
                      </a:r>
                      <a:endParaRPr lang="en-US" sz="1800" b="1" kern="1200" dirty="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130715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948452462"/>
              </p:ext>
            </p:extLst>
          </p:nvPr>
        </p:nvGraphicFramePr>
        <p:xfrm>
          <a:off x="3667617" y="238259"/>
          <a:ext cx="5463504" cy="457200"/>
        </p:xfrm>
        <a:graphic>
          <a:graphicData uri="http://schemas.openxmlformats.org/drawingml/2006/table">
            <a:tbl>
              <a:tblPr firstRow="1" bandRow="1">
                <a:tableStyleId>{7DF18680-E054-41AD-8BC1-D1AEF772440D}</a:tableStyleId>
              </a:tblPr>
              <a:tblGrid>
                <a:gridCol w="5463504"/>
              </a:tblGrid>
              <a:tr h="370840">
                <a:tc>
                  <a:txBody>
                    <a:bodyPr/>
                    <a:lstStyle/>
                    <a:p>
                      <a:r>
                        <a:rPr lang="en-US" sz="2400" dirty="0" smtClean="0"/>
                        <a:t>Analysis and Result of the Data Extracted</a:t>
                      </a:r>
                      <a:endParaRPr lang="en-US" sz="2400" dirty="0">
                        <a:latin typeface="+mn-lt"/>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85923742"/>
              </p:ext>
            </p:extLst>
          </p:nvPr>
        </p:nvGraphicFramePr>
        <p:xfrm>
          <a:off x="809939" y="848455"/>
          <a:ext cx="9918162" cy="2560320"/>
        </p:xfrm>
        <a:graphic>
          <a:graphicData uri="http://schemas.openxmlformats.org/drawingml/2006/table">
            <a:tbl>
              <a:tblPr firstRow="1" bandRow="1">
                <a:tableStyleId>{22838BEF-8BB2-4498-84A7-C5851F593DF1}</a:tableStyleId>
              </a:tblPr>
              <a:tblGrid>
                <a:gridCol w="9918162"/>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FF0000"/>
                          </a:solidFill>
                        </a:rPr>
                        <a:t>Query 16: </a:t>
                      </a:r>
                      <a:r>
                        <a:rPr lang="en-US" sz="1800" b="1" kern="1200" dirty="0" smtClean="0">
                          <a:solidFill>
                            <a:srgbClr val="FF0000"/>
                          </a:solidFill>
                          <a:effectLst/>
                          <a:latin typeface="+mn-lt"/>
                          <a:ea typeface="+mn-ea"/>
                          <a:cs typeface="+mn-cs"/>
                        </a:rPr>
                        <a:t>countries with happiness score between 2.0 to 3.0</a:t>
                      </a:r>
                      <a:endParaRPr lang="en-US" sz="1800" u="none" dirty="0"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u="none" dirty="0" smtClean="0"/>
                    </a:p>
                    <a:p>
                      <a:r>
                        <a:rPr lang="en-US" sz="1800" b="1" kern="1200" dirty="0" smtClean="0">
                          <a:solidFill>
                            <a:schemeClr val="dk1"/>
                          </a:solidFill>
                          <a:effectLst/>
                          <a:latin typeface="+mn-lt"/>
                          <a:ea typeface="+mn-ea"/>
                          <a:cs typeface="+mn-cs"/>
                        </a:rPr>
                        <a:t>This shows the countries in this category</a:t>
                      </a:r>
                      <a:r>
                        <a:rPr lang="en-US" sz="1800" b="1" kern="1200" baseline="0" dirty="0" smtClean="0">
                          <a:solidFill>
                            <a:schemeClr val="dk1"/>
                          </a:solidFill>
                          <a:effectLst/>
                          <a:latin typeface="+mn-lt"/>
                          <a:ea typeface="+mn-ea"/>
                          <a:cs typeface="+mn-cs"/>
                        </a:rPr>
                        <a:t> (Afghanistan, Burundi, Togo, South Sudan and Central African Republic) in2015, Togo scored 158 and Burundi scored 157.</a:t>
                      </a:r>
                    </a:p>
                    <a:p>
                      <a:r>
                        <a:rPr lang="en-US" sz="1800" b="1" kern="1200" baseline="0" dirty="0" smtClean="0">
                          <a:solidFill>
                            <a:schemeClr val="dk1"/>
                          </a:solidFill>
                          <a:effectLst/>
                          <a:latin typeface="+mn-lt"/>
                          <a:ea typeface="+mn-ea"/>
                          <a:cs typeface="+mn-cs"/>
                        </a:rPr>
                        <a:t>2016, only Burundi fells in this categories with score of 157</a:t>
                      </a:r>
                    </a:p>
                    <a:p>
                      <a:r>
                        <a:rPr lang="en-US" sz="1800" b="1" kern="1200" baseline="0" dirty="0" smtClean="0">
                          <a:solidFill>
                            <a:schemeClr val="dk1"/>
                          </a:solidFill>
                          <a:effectLst/>
                          <a:latin typeface="+mn-lt"/>
                          <a:ea typeface="+mn-ea"/>
                          <a:cs typeface="+mn-cs"/>
                        </a:rPr>
                        <a:t>In 2017 also Burundi scored 154.</a:t>
                      </a:r>
                    </a:p>
                    <a:p>
                      <a:r>
                        <a:rPr lang="en-US" sz="1800" b="1" kern="1200" baseline="0" dirty="0" smtClean="0">
                          <a:solidFill>
                            <a:schemeClr val="dk1"/>
                          </a:solidFill>
                          <a:effectLst/>
                          <a:latin typeface="+mn-lt"/>
                          <a:ea typeface="+mn-ea"/>
                          <a:cs typeface="+mn-cs"/>
                        </a:rPr>
                        <a:t>2018 also recorded 156 for Burundi </a:t>
                      </a:r>
                    </a:p>
                    <a:p>
                      <a:r>
                        <a:rPr lang="en-US" sz="1800" b="1" kern="1200" baseline="0" dirty="0" smtClean="0">
                          <a:solidFill>
                            <a:schemeClr val="dk1"/>
                          </a:solidFill>
                          <a:effectLst/>
                          <a:latin typeface="+mn-lt"/>
                          <a:ea typeface="+mn-ea"/>
                          <a:cs typeface="+mn-cs"/>
                        </a:rPr>
                        <a:t>In 2020, Afghanistan and south Sudan fell in this category with 153 and 152 respectively.</a:t>
                      </a:r>
                    </a:p>
                    <a:p>
                      <a:r>
                        <a:rPr lang="en-US" sz="1800" b="1" kern="1200" baseline="0" dirty="0" smtClean="0">
                          <a:solidFill>
                            <a:schemeClr val="dk1"/>
                          </a:solidFill>
                          <a:effectLst/>
                          <a:latin typeface="+mn-lt"/>
                          <a:ea typeface="+mn-ea"/>
                          <a:cs typeface="+mn-cs"/>
                        </a:rPr>
                        <a:t>2021 has only Afghanistan scoring 149 in the category.</a:t>
                      </a:r>
                      <a:endParaRPr lang="en-US" sz="1800" b="1" kern="1200" dirty="0" smtClean="0">
                        <a:solidFill>
                          <a:schemeClr val="dk1"/>
                        </a:solidFill>
                        <a:effectLst/>
                        <a:latin typeface="+mn-lt"/>
                        <a:ea typeface="+mn-ea"/>
                        <a:cs typeface="+mn-cs"/>
                      </a:endParaRPr>
                    </a:p>
                  </a:txBody>
                  <a:tcPr/>
                </a:tc>
              </a:tr>
            </a:tbl>
          </a:graphicData>
        </a:graphic>
      </p:graphicFrame>
      <p:pic>
        <p:nvPicPr>
          <p:cNvPr id="2" name="Picture 1"/>
          <p:cNvPicPr>
            <a:picLocks noChangeAspect="1"/>
          </p:cNvPicPr>
          <p:nvPr/>
        </p:nvPicPr>
        <p:blipFill>
          <a:blip r:embed="rId2"/>
          <a:stretch>
            <a:fillRect/>
          </a:stretch>
        </p:blipFill>
        <p:spPr>
          <a:xfrm>
            <a:off x="1451735" y="3561771"/>
            <a:ext cx="8634569" cy="3292821"/>
          </a:xfrm>
          <a:prstGeom prst="rect">
            <a:avLst/>
          </a:prstGeom>
        </p:spPr>
      </p:pic>
    </p:spTree>
    <p:extLst>
      <p:ext uri="{BB962C8B-B14F-4D97-AF65-F5344CB8AC3E}">
        <p14:creationId xmlns:p14="http://schemas.microsoft.com/office/powerpoint/2010/main" val="3231612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
  <TotalTime>451</TotalTime>
  <Words>951</Words>
  <Application>Microsoft Office PowerPoint</Application>
  <PresentationFormat>Widescreen</PresentationFormat>
  <Paragraphs>105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Brush Script MT</vt:lpstr>
      <vt:lpstr>Calibri</vt:lpstr>
      <vt:lpstr>Calibri Light</vt:lpstr>
      <vt:lpstr>Wingdings 3</vt:lpstr>
      <vt:lpstr>Office Theme</vt:lpstr>
      <vt:lpstr>Happiness is something that people seek to find, yet what defines happiness can vary from one person to the next. It is an emotional state characterized by feelings of joy, satisfaction, contentment, and fulfillment. </vt:lpstr>
      <vt:lpstr> Happiness is free! Happiness is one of the contributing factor for development and progress of a country. The level of happiness a citizens of a country feel determines the performance of economic activities and growth of the country. A lot of factors are responsible for the level of happiness one feels. In this presentation, 167 countries has 6 variables (Economy_GDP, Family_SocialSupport, Health_LifeExpectancy, Freedom, Trust_GovtCorruption, Generosity) as their happiness determinants. We will analyze the variables used as benchmark to determine the happiness ranking and score of each countries under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Death is inevitable. Sometime it occurs unexpectedly, other times, it stares us in the face. While many factors can cause death if not well managed, others are natural causes that one may have no or little control of.  In this analysis, I looked at records of these causes of death in 204 countries , what causes the most death in a some countries and the likely reason the country suffer from it.</dc:title>
  <dc:creator>Microsoft account</dc:creator>
  <cp:lastModifiedBy>Microsoft account</cp:lastModifiedBy>
  <cp:revision>38</cp:revision>
  <dcterms:created xsi:type="dcterms:W3CDTF">2023-01-19T20:41:56Z</dcterms:created>
  <dcterms:modified xsi:type="dcterms:W3CDTF">2023-01-20T14:45:51Z</dcterms:modified>
</cp:coreProperties>
</file>