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B2E622-D97F-4A83-9387-B844BE1BF910}" type="datetimeFigureOut">
              <a:rPr lang="en-US" smtClean="0"/>
              <a:t>15-Oct-17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0ACD7C-C1A2-4D4D-BA28-7A421FA4469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782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E622-D97F-4A83-9387-B844BE1BF910}" type="datetimeFigureOut">
              <a:rPr lang="en-US" smtClean="0"/>
              <a:t>15-Oct-17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CD7C-C1A2-4D4D-BA28-7A421FA4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6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E622-D97F-4A83-9387-B844BE1BF910}" type="datetimeFigureOut">
              <a:rPr lang="en-US" smtClean="0"/>
              <a:t>15-Oct-17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CD7C-C1A2-4D4D-BA28-7A421FA4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E622-D97F-4A83-9387-B844BE1BF910}" type="datetimeFigureOut">
              <a:rPr lang="en-US" smtClean="0"/>
              <a:t>15-Oct-17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CD7C-C1A2-4D4D-BA28-7A421FA4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7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B2E622-D97F-4A83-9387-B844BE1BF910}" type="datetimeFigureOut">
              <a:rPr lang="en-US" smtClean="0"/>
              <a:t>15-Oct-17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0ACD7C-C1A2-4D4D-BA28-7A421FA4469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69540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E622-D97F-4A83-9387-B844BE1BF910}" type="datetimeFigureOut">
              <a:rPr lang="en-US" smtClean="0"/>
              <a:t>15-Oct-17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CD7C-C1A2-4D4D-BA28-7A421FA4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66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E622-D97F-4A83-9387-B844BE1BF910}" type="datetimeFigureOut">
              <a:rPr lang="en-US" smtClean="0"/>
              <a:t>15-Oct-17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CD7C-C1A2-4D4D-BA28-7A421FA4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391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E622-D97F-4A83-9387-B844BE1BF910}" type="datetimeFigureOut">
              <a:rPr lang="en-US" smtClean="0"/>
              <a:t>15-Oct-17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CD7C-C1A2-4D4D-BA28-7A421FA4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E622-D97F-4A83-9387-B844BE1BF910}" type="datetimeFigureOut">
              <a:rPr lang="en-US" smtClean="0"/>
              <a:t>15-Oct-17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CD7C-C1A2-4D4D-BA28-7A421FA4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3B2E622-D97F-4A83-9387-B844BE1BF910}" type="datetimeFigureOut">
              <a:rPr lang="en-US" smtClean="0"/>
              <a:t>15-Oct-17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60ACD7C-C1A2-4D4D-BA28-7A421FA446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33982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3B2E622-D97F-4A83-9387-B844BE1BF910}" type="datetimeFigureOut">
              <a:rPr lang="en-US" smtClean="0"/>
              <a:t>15-Oct-17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60ACD7C-C1A2-4D4D-BA28-7A421FA4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5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B2E622-D97F-4A83-9387-B844BE1BF910}" type="datetimeFigureOut">
              <a:rPr lang="en-US" smtClean="0"/>
              <a:t>15-Oct-17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60ACD7C-C1A2-4D4D-BA28-7A421FA4469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090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E624BD9-62FB-467A-ACDC-4836ADC5FE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13" title="left scallop inline">
            <a:extLst>
              <a:ext uri="{FF2B5EF4-FFF2-40B4-BE49-F238E27FC236}">
                <a16:creationId xmlns:a16="http://schemas.microsoft.com/office/drawing/2014/main" id="{4C973920-672E-443D-8D2E-2D1E3853A0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 title="left edge border">
            <a:extLst>
              <a:ext uri="{FF2B5EF4-FFF2-40B4-BE49-F238E27FC236}">
                <a16:creationId xmlns:a16="http://schemas.microsoft.com/office/drawing/2014/main" id="{4363DD75-42D3-453C-A84D-D18B4215C9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2A8D4-0652-433A-9C86-A1E835B62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017" y="1128911"/>
            <a:ext cx="4311660" cy="46709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A09333-7C9D-4487-9811-8DED57627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8" y="650240"/>
            <a:ext cx="5513630" cy="3650831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2A1A00"/>
                </a:solidFill>
                <a:latin typeface="Algerian" panose="04020705040A02060702" pitchFamily="82" charset="0"/>
              </a:rPr>
              <a:t>Exchange Used second-hand Goods with your neighbors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FA8BF-7143-4FCE-9BB4-9BB20EE6A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4429760"/>
            <a:ext cx="6020627" cy="2016716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rgbClr val="F3F3F2"/>
                </a:solidFill>
              </a:rPr>
              <a:t>Presented by:</a:t>
            </a:r>
          </a:p>
          <a:p>
            <a:pPr algn="l"/>
            <a:r>
              <a:rPr lang="en-US" dirty="0">
                <a:solidFill>
                  <a:srgbClr val="F3F3F2"/>
                </a:solidFill>
              </a:rPr>
              <a:t>Li </a:t>
            </a:r>
            <a:r>
              <a:rPr lang="en-US" dirty="0" err="1">
                <a:solidFill>
                  <a:srgbClr val="F3F3F2"/>
                </a:solidFill>
              </a:rPr>
              <a:t>Pengfei</a:t>
            </a:r>
            <a:endParaRPr lang="en-US" dirty="0">
              <a:solidFill>
                <a:srgbClr val="F3F3F2"/>
              </a:solidFill>
            </a:endParaRPr>
          </a:p>
          <a:p>
            <a:pPr algn="l"/>
            <a:r>
              <a:rPr lang="en-US" dirty="0">
                <a:solidFill>
                  <a:srgbClr val="F3F3F2"/>
                </a:solidFill>
              </a:rPr>
              <a:t>Li </a:t>
            </a:r>
            <a:r>
              <a:rPr lang="en-US" dirty="0" err="1">
                <a:solidFill>
                  <a:srgbClr val="F3F3F2"/>
                </a:solidFill>
              </a:rPr>
              <a:t>YueKang</a:t>
            </a:r>
            <a:endParaRPr lang="en-US" dirty="0">
              <a:solidFill>
                <a:srgbClr val="F3F3F2"/>
              </a:solidFill>
            </a:endParaRPr>
          </a:p>
          <a:p>
            <a:pPr algn="l"/>
            <a:r>
              <a:rPr lang="en-US" dirty="0">
                <a:solidFill>
                  <a:srgbClr val="F3F3F2"/>
                </a:solidFill>
              </a:rPr>
              <a:t>Tang Yun</a:t>
            </a:r>
          </a:p>
        </p:txBody>
      </p:sp>
    </p:spTree>
    <p:extLst>
      <p:ext uri="{BB962C8B-B14F-4D97-AF65-F5344CB8AC3E}">
        <p14:creationId xmlns:p14="http://schemas.microsoft.com/office/powerpoint/2010/main" val="867702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7D2D-C838-4695-99E5-D3B7A1C8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712" y="2847289"/>
            <a:ext cx="10178322" cy="1492132"/>
          </a:xfrm>
        </p:spPr>
        <p:txBody>
          <a:bodyPr>
            <a:normAutofit/>
          </a:bodyPr>
          <a:lstStyle/>
          <a:p>
            <a:r>
              <a:rPr lang="en-US" sz="80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88303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two person with conversation”的图片搜索结果">
            <a:extLst>
              <a:ext uri="{FF2B5EF4-FFF2-40B4-BE49-F238E27FC236}">
                <a16:creationId xmlns:a16="http://schemas.microsoft.com/office/drawing/2014/main" id="{F5D72985-B13C-4587-A224-471C2401C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34" y="2976880"/>
            <a:ext cx="464482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DBD6F9-9E83-49A4-8B72-6596B69E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sz="3600" dirty="0"/>
              <a:t>New Concept:</a:t>
            </a:r>
            <a:br>
              <a:rPr lang="en-US" sz="3600" dirty="0"/>
            </a:br>
            <a:r>
              <a:rPr lang="en-US" sz="3600" cap="none" dirty="0">
                <a:latin typeface="+mn-lt"/>
              </a:rPr>
              <a:t>Exchanger-</a:t>
            </a:r>
            <a:r>
              <a:rPr lang="en-US" sz="3600" cap="none" dirty="0" err="1">
                <a:latin typeface="+mn-lt"/>
              </a:rPr>
              <a:t>Exchangee</a:t>
            </a:r>
            <a:r>
              <a:rPr lang="en-US" sz="3600" cap="none" dirty="0">
                <a:latin typeface="+mn-lt"/>
              </a:rPr>
              <a:t> instead of Buyer-Seller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12240-8D63-4FA2-89B8-3E3A6EC5E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643356" cy="359359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Exchanger: the one who make an offer for exchange.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Exchangee</a:t>
            </a:r>
            <a:r>
              <a:rPr lang="en-US" sz="2800" dirty="0">
                <a:solidFill>
                  <a:schemeClr val="tx1"/>
                </a:solidFill>
              </a:rPr>
              <a:t>: the one who is offered to exchange his/hers item.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5B983E3E-2FE2-4DF7-85FF-71EB5DBBFA0E}"/>
              </a:ext>
            </a:extLst>
          </p:cNvPr>
          <p:cNvSpPr/>
          <p:nvPr/>
        </p:nvSpPr>
        <p:spPr>
          <a:xfrm>
            <a:off x="8806070" y="1729409"/>
            <a:ext cx="2623930" cy="1267240"/>
          </a:xfrm>
          <a:prstGeom prst="wedgeEllipseCallout">
            <a:avLst>
              <a:gd name="adj1" fmla="val 18339"/>
              <a:gd name="adj2" fmla="val 73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I exchange my drink for your hamburger?</a:t>
            </a:r>
          </a:p>
          <a:p>
            <a:pPr algn="ctr"/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F16CCB5F-B054-4ED7-A49D-385092FF6A48}"/>
              </a:ext>
            </a:extLst>
          </p:cNvPr>
          <p:cNvSpPr/>
          <p:nvPr/>
        </p:nvSpPr>
        <p:spPr>
          <a:xfrm>
            <a:off x="6913059" y="2215545"/>
            <a:ext cx="1649896" cy="757094"/>
          </a:xfrm>
          <a:prstGeom prst="wedgeEllipseCallout">
            <a:avLst>
              <a:gd name="adj1" fmla="val 18339"/>
              <a:gd name="adj2" fmla="val 73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not!</a:t>
            </a:r>
          </a:p>
          <a:p>
            <a:pPr algn="ctr"/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80A6FA8-F44D-43BB-A030-7264928CE6C9}"/>
              </a:ext>
            </a:extLst>
          </p:cNvPr>
          <p:cNvSpPr/>
          <p:nvPr/>
        </p:nvSpPr>
        <p:spPr>
          <a:xfrm>
            <a:off x="7360320" y="5960429"/>
            <a:ext cx="1366236" cy="50133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Exchangee</a:t>
            </a:r>
            <a:endParaRPr lang="en-US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7B998450-BA78-40E8-86C2-ACF64E8C53DA}"/>
              </a:ext>
            </a:extLst>
          </p:cNvPr>
          <p:cNvSpPr/>
          <p:nvPr/>
        </p:nvSpPr>
        <p:spPr>
          <a:xfrm>
            <a:off x="9619816" y="5960429"/>
            <a:ext cx="1366236" cy="50133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Exchanger</a:t>
            </a:r>
          </a:p>
        </p:txBody>
      </p:sp>
    </p:spTree>
    <p:extLst>
      <p:ext uri="{BB962C8B-B14F-4D97-AF65-F5344CB8AC3E}">
        <p14:creationId xmlns:p14="http://schemas.microsoft.com/office/powerpoint/2010/main" val="207678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EB52-3B7F-4A05-9BD6-91F6ADAB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>Exchange Article for Article instead of Article for Money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30D3-F996-4333-A272-358C254BE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You don't feel like wasting money as you use your unwanted items to exchange for something you interested in.</a:t>
            </a:r>
          </a:p>
          <a:p>
            <a:r>
              <a:rPr lang="en-US" sz="2400" dirty="0"/>
              <a:t>Sensible resource allocation among the society and reduce waste effectively.</a:t>
            </a:r>
          </a:p>
          <a:p>
            <a:r>
              <a:rPr lang="en-US" sz="2400" dirty="0"/>
              <a:t>Connect neighborhood/community, promote social harmony.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3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21F8-E969-4A38-B4EB-31FD36A5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Second-Hand Goods Exchange Website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515404-E3EA-40F5-A844-871D99A8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D01CE-9063-4451-8418-679C3013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58" y="1076125"/>
            <a:ext cx="9436046" cy="562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4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21F8-E969-4A38-B4EB-31FD36A5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Second-Hand Goods Exchange Website</a:t>
            </a:r>
            <a:br>
              <a:rPr lang="en-US" sz="4400" cap="none" dirty="0"/>
            </a:br>
            <a:r>
              <a:rPr lang="en-US" sz="4400" cap="none" dirty="0"/>
              <a:t>- </a:t>
            </a:r>
            <a:r>
              <a:rPr lang="en-US" sz="3200" cap="none" dirty="0"/>
              <a:t>Navigation Panel</a:t>
            </a:r>
            <a:endParaRPr lang="en-US" sz="4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0BAE-9C2D-42EE-94F6-D1B57EAE4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58009"/>
            <a:ext cx="10178322" cy="4552121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Browse</a:t>
            </a:r>
          </a:p>
          <a:p>
            <a:pPr lvl="1"/>
            <a:r>
              <a:rPr lang="en-US" sz="2000" dirty="0"/>
              <a:t>Personalized item recommendation.</a:t>
            </a:r>
          </a:p>
          <a:p>
            <a:pPr lvl="0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What’s in Your Neighborhood</a:t>
            </a:r>
          </a:p>
          <a:p>
            <a:pPr lvl="1"/>
            <a:r>
              <a:rPr lang="en-US" sz="2000" dirty="0"/>
              <a:t>Location based (google map based on postal code).</a:t>
            </a:r>
          </a:p>
          <a:p>
            <a:pPr lvl="1"/>
            <a:r>
              <a:rPr lang="en-US" sz="2000" dirty="0"/>
              <a:t>Three categories: within your neighborhood, within your district, across the country.</a:t>
            </a:r>
          </a:p>
          <a:p>
            <a:pPr lvl="0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Exchange Your Item</a:t>
            </a:r>
          </a:p>
          <a:p>
            <a:pPr lvl="1"/>
            <a:r>
              <a:rPr lang="en-US" sz="2000" dirty="0"/>
              <a:t>Provide item category, title, description, condition, estimated price, pictures, postal code.</a:t>
            </a:r>
          </a:p>
          <a:p>
            <a:pPr lvl="1"/>
            <a:r>
              <a:rPr lang="en-US" sz="2000" dirty="0"/>
              <a:t>After successfully listing the item for exchange, you can:</a:t>
            </a:r>
          </a:p>
          <a:p>
            <a:pPr lvl="2"/>
            <a:r>
              <a:rPr lang="en-US" sz="1800" dirty="0"/>
              <a:t>Get recommended items for exchange instantly and make an offer for exchange;</a:t>
            </a:r>
          </a:p>
          <a:p>
            <a:pPr lvl="2"/>
            <a:r>
              <a:rPr lang="en-US" sz="1800" dirty="0"/>
              <a:t>Wait other exchangers to give you an offer.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7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21F8-E969-4A38-B4EB-31FD36A5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/>
              <a:t>Second-Hand Goods Exchange Website</a:t>
            </a:r>
            <a:br>
              <a:rPr lang="en-US" sz="4400" cap="none" dirty="0"/>
            </a:br>
            <a:r>
              <a:rPr lang="en-US" sz="4400" cap="none" dirty="0"/>
              <a:t>- Navigation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0BAE-9C2D-42EE-94F6-D1B57EAE4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63561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 Listings</a:t>
            </a:r>
          </a:p>
          <a:p>
            <a:pPr lvl="1"/>
            <a:r>
              <a:rPr lang="en-US" dirty="0"/>
              <a:t>Show all the items you have listed for exchange.</a:t>
            </a:r>
          </a:p>
          <a:p>
            <a:pPr lvl="1"/>
            <a:r>
              <a:rPr lang="en-US" dirty="0"/>
              <a:t>Can modify / update status (available / exchanged) /delete items.</a:t>
            </a:r>
          </a:p>
          <a:p>
            <a:pPr lvl="0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 Offers</a:t>
            </a:r>
          </a:p>
          <a:p>
            <a:pPr lvl="1"/>
            <a:r>
              <a:rPr lang="en-US" dirty="0"/>
              <a:t>Item of interest &amp; offer detail</a:t>
            </a:r>
          </a:p>
          <a:p>
            <a:pPr lvl="1"/>
            <a:r>
              <a:rPr lang="en-US" dirty="0"/>
              <a:t>Status: offer send to owner, accepted, declined. </a:t>
            </a:r>
          </a:p>
          <a:p>
            <a:pPr lvl="0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 Profile</a:t>
            </a:r>
          </a:p>
          <a:p>
            <a:pPr lvl="1"/>
            <a:r>
              <a:rPr lang="en-US" dirty="0"/>
              <a:t>Personal info: username, email, change password, profile photo, phone number, </a:t>
            </a:r>
            <a:r>
              <a:rPr lang="en-US" dirty="0" err="1"/>
              <a:t>Wechat</a:t>
            </a:r>
            <a:r>
              <a:rPr lang="en-US" dirty="0"/>
              <a:t> number, address/postal code</a:t>
            </a:r>
          </a:p>
          <a:p>
            <a:pPr lvl="1"/>
            <a:r>
              <a:rPr lang="en-US" dirty="0"/>
              <a:t>Log out</a:t>
            </a:r>
          </a:p>
          <a:p>
            <a:pPr lvl="0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in / Sign up</a:t>
            </a:r>
          </a:p>
          <a:p>
            <a:pPr lvl="1"/>
            <a:r>
              <a:rPr lang="en-US" dirty="0"/>
              <a:t>Provide user authentication.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8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D8A19E68-B8A5-4C25-8828-475799847556}"/>
              </a:ext>
            </a:extLst>
          </p:cNvPr>
          <p:cNvSpPr/>
          <p:nvPr/>
        </p:nvSpPr>
        <p:spPr>
          <a:xfrm>
            <a:off x="1113183" y="1272209"/>
            <a:ext cx="10555356" cy="28326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5B0E0-B635-4493-98D2-F17269B2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Exchange Process Flow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B9F26C39-585C-4D67-A92B-CC84571AFABA}"/>
              </a:ext>
            </a:extLst>
          </p:cNvPr>
          <p:cNvSpPr/>
          <p:nvPr/>
        </p:nvSpPr>
        <p:spPr>
          <a:xfrm>
            <a:off x="1251678" y="1958009"/>
            <a:ext cx="1262922" cy="55659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Exchanger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C58C3668-3046-4768-B453-D416D1FF1C0F}"/>
              </a:ext>
            </a:extLst>
          </p:cNvPr>
          <p:cNvSpPr/>
          <p:nvPr/>
        </p:nvSpPr>
        <p:spPr>
          <a:xfrm>
            <a:off x="3944027" y="1958009"/>
            <a:ext cx="1262922" cy="55659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Interested Items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0615F3-1905-4EFC-ABA0-B3E799DC3FD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14600" y="2236305"/>
            <a:ext cx="14294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73A525-666B-454C-9DC7-CDE465EE1FA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227983" y="2236304"/>
            <a:ext cx="481395" cy="509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EB8AB2AE-8374-42E9-9395-24AD95E45493}"/>
              </a:ext>
            </a:extLst>
          </p:cNvPr>
          <p:cNvSpPr/>
          <p:nvPr/>
        </p:nvSpPr>
        <p:spPr>
          <a:xfrm>
            <a:off x="5709378" y="1958008"/>
            <a:ext cx="1262922" cy="55659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an offer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8BBAE-92D7-4D9A-976E-F5D1C855F24A}"/>
              </a:ext>
            </a:extLst>
          </p:cNvPr>
          <p:cNvSpPr txBox="1"/>
          <p:nvPr/>
        </p:nvSpPr>
        <p:spPr>
          <a:xfrm>
            <a:off x="2728882" y="1887957"/>
            <a:ext cx="104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 website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D55842-44AD-47DE-BB21-9A2B0369CC65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6972300" y="1619126"/>
            <a:ext cx="1004857" cy="61717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0F96379B-0E80-4A1A-BDE8-4B1F565840C5}"/>
              </a:ext>
            </a:extLst>
          </p:cNvPr>
          <p:cNvSpPr/>
          <p:nvPr/>
        </p:nvSpPr>
        <p:spPr>
          <a:xfrm>
            <a:off x="7977157" y="1409253"/>
            <a:ext cx="2428760" cy="4197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 offer (optional)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2E2F23E1-4CC8-4BC5-A88F-F2D68DAA3E07}"/>
              </a:ext>
            </a:extLst>
          </p:cNvPr>
          <p:cNvSpPr/>
          <p:nvPr/>
        </p:nvSpPr>
        <p:spPr>
          <a:xfrm>
            <a:off x="7977157" y="2028754"/>
            <a:ext cx="2428760" cy="4174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Offer from own listings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2DA226-470D-4437-A0CB-46C99179BAC5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6972300" y="2236304"/>
            <a:ext cx="1004857" cy="117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CAAF8006-9E0F-4285-B759-3E92FFD74407}"/>
              </a:ext>
            </a:extLst>
          </p:cNvPr>
          <p:cNvSpPr/>
          <p:nvPr/>
        </p:nvSpPr>
        <p:spPr>
          <a:xfrm>
            <a:off x="7977157" y="2693815"/>
            <a:ext cx="2428760" cy="4174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new item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2427BE-2E2E-48B6-AFA7-332F755E9E59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6972300" y="2236304"/>
            <a:ext cx="1004857" cy="66623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11C114CE-D627-42A9-9B58-0C876FC306E1}"/>
              </a:ext>
            </a:extLst>
          </p:cNvPr>
          <p:cNvSpPr/>
          <p:nvPr/>
        </p:nvSpPr>
        <p:spPr>
          <a:xfrm>
            <a:off x="1251678" y="3124861"/>
            <a:ext cx="1262922" cy="55659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Exchangee</a:t>
            </a:r>
            <a:endParaRPr lang="en-US" dirty="0"/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2BFB8450-D2E6-46F4-AB30-A037A8DED613}"/>
              </a:ext>
            </a:extLst>
          </p:cNvPr>
          <p:cNvSpPr/>
          <p:nvPr/>
        </p:nvSpPr>
        <p:spPr>
          <a:xfrm>
            <a:off x="3597965" y="3120883"/>
            <a:ext cx="1577036" cy="55659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offer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4EFA94-AEDC-48D5-B695-E233A5E0D73F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2514600" y="3399179"/>
            <a:ext cx="1083365" cy="397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D55842-44AD-47DE-BB21-9A2B0369CC65}"/>
              </a:ext>
            </a:extLst>
          </p:cNvPr>
          <p:cNvCxnSpPr>
            <a:cxnSpLocks/>
            <a:stCxn id="10" idx="2"/>
            <a:endCxn id="38" idx="0"/>
          </p:cNvCxnSpPr>
          <p:nvPr/>
        </p:nvCxnSpPr>
        <p:spPr>
          <a:xfrm flipH="1">
            <a:off x="4386483" y="2514599"/>
            <a:ext cx="1954356" cy="60628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C904469C-3369-4A37-A5EC-82CF32157BA1}"/>
              </a:ext>
            </a:extLst>
          </p:cNvPr>
          <p:cNvSpPr/>
          <p:nvPr/>
        </p:nvSpPr>
        <p:spPr>
          <a:xfrm>
            <a:off x="5832504" y="2875910"/>
            <a:ext cx="1055313" cy="4197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Decline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AA0D597F-BD5B-4382-B49E-25DBD90FE030}"/>
              </a:ext>
            </a:extLst>
          </p:cNvPr>
          <p:cNvSpPr/>
          <p:nvPr/>
        </p:nvSpPr>
        <p:spPr>
          <a:xfrm>
            <a:off x="5832504" y="3447093"/>
            <a:ext cx="1055313" cy="4197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2A39A0-5612-48A1-BAA0-29331BFF4A4D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5168850" y="3085783"/>
            <a:ext cx="663654" cy="31538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E2EA36-8E52-4B20-864E-9C13BED4721D}"/>
              </a:ext>
            </a:extLst>
          </p:cNvPr>
          <p:cNvCxnSpPr>
            <a:cxnSpLocks/>
            <a:stCxn id="38" idx="3"/>
            <a:endCxn id="46" idx="1"/>
          </p:cNvCxnSpPr>
          <p:nvPr/>
        </p:nvCxnSpPr>
        <p:spPr>
          <a:xfrm>
            <a:off x="5175001" y="3399179"/>
            <a:ext cx="657503" cy="25778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5A11CED8-5870-4F61-B7F8-36A873AD6728}"/>
              </a:ext>
            </a:extLst>
          </p:cNvPr>
          <p:cNvSpPr/>
          <p:nvPr/>
        </p:nvSpPr>
        <p:spPr>
          <a:xfrm>
            <a:off x="7977157" y="3447093"/>
            <a:ext cx="2428760" cy="4174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for exchange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0E7FD1-4626-408B-AA8F-85A8068343F4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 flipV="1">
            <a:off x="6887817" y="3655815"/>
            <a:ext cx="1089340" cy="115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CDE52EC-7FEC-47C2-988D-9C79BE7A071C}"/>
              </a:ext>
            </a:extLst>
          </p:cNvPr>
          <p:cNvCxnSpPr>
            <a:cxnSpLocks/>
            <a:stCxn id="45" idx="0"/>
            <a:endCxn id="8" idx="2"/>
          </p:cNvCxnSpPr>
          <p:nvPr/>
        </p:nvCxnSpPr>
        <p:spPr>
          <a:xfrm rot="16200000" flipV="1">
            <a:off x="4635871" y="1151619"/>
            <a:ext cx="341622" cy="3106959"/>
          </a:xfrm>
          <a:prstGeom prst="bentConnector3">
            <a:avLst>
              <a:gd name="adj1" fmla="val 3836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B2411E1-C50F-4674-AF15-CEF49AFD0642}"/>
              </a:ext>
            </a:extLst>
          </p:cNvPr>
          <p:cNvSpPr/>
          <p:nvPr/>
        </p:nvSpPr>
        <p:spPr>
          <a:xfrm>
            <a:off x="1082482" y="4048933"/>
            <a:ext cx="10555356" cy="261547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7AC701E9-D431-4EB2-BA3D-4913492841C1}"/>
              </a:ext>
            </a:extLst>
          </p:cNvPr>
          <p:cNvSpPr/>
          <p:nvPr/>
        </p:nvSpPr>
        <p:spPr>
          <a:xfrm>
            <a:off x="1251678" y="5115696"/>
            <a:ext cx="1262922" cy="55659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Exchangee</a:t>
            </a: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E08C300-A4DA-4A33-802B-B7DFD71CCB4B}"/>
              </a:ext>
            </a:extLst>
          </p:cNvPr>
          <p:cNvCxnSpPr>
            <a:cxnSpLocks/>
          </p:cNvCxnSpPr>
          <p:nvPr/>
        </p:nvCxnSpPr>
        <p:spPr>
          <a:xfrm>
            <a:off x="2514599" y="5408464"/>
            <a:ext cx="738603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0C8A4070-36E5-47CD-ACDF-B13F27EA0AA2}"/>
              </a:ext>
            </a:extLst>
          </p:cNvPr>
          <p:cNvSpPr/>
          <p:nvPr/>
        </p:nvSpPr>
        <p:spPr>
          <a:xfrm>
            <a:off x="3253202" y="5156930"/>
            <a:ext cx="1939537" cy="47412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new item</a:t>
            </a: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BE391D2B-FA25-42D4-9C1C-790B61ACF8B8}"/>
              </a:ext>
            </a:extLst>
          </p:cNvPr>
          <p:cNvSpPr/>
          <p:nvPr/>
        </p:nvSpPr>
        <p:spPr>
          <a:xfrm>
            <a:off x="6001879" y="4623372"/>
            <a:ext cx="2327112" cy="6164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Recommended items for exchange</a:t>
            </a:r>
          </a:p>
        </p:txBody>
      </p: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D8E4371B-CA04-443E-B922-9F46CB598D02}"/>
              </a:ext>
            </a:extLst>
          </p:cNvPr>
          <p:cNvSpPr/>
          <p:nvPr/>
        </p:nvSpPr>
        <p:spPr>
          <a:xfrm>
            <a:off x="6001879" y="5674476"/>
            <a:ext cx="2327112" cy="6493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offers from other exchangers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25810F3-8452-413E-9476-2BD6E0B010D7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5190248" y="4931579"/>
            <a:ext cx="811631" cy="47803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E0E7FD1-4626-408B-AA8F-85A8068343F4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5195244" y="5409616"/>
            <a:ext cx="806635" cy="58951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516F3C35-CB1E-47C5-B6BB-0441CFBF94FF}"/>
              </a:ext>
            </a:extLst>
          </p:cNvPr>
          <p:cNvSpPr/>
          <p:nvPr/>
        </p:nvSpPr>
        <p:spPr>
          <a:xfrm>
            <a:off x="8859876" y="4704457"/>
            <a:ext cx="1939537" cy="47412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an offer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8B9A460-6FDC-4FC0-AE70-4FA1939B61D7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8328991" y="4941518"/>
            <a:ext cx="53088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1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78B7-3FB9-40A9-9F93-E4AF0DBD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Machine Learning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0BBB-4A8F-47C7-AD08-C5340039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80322"/>
            <a:ext cx="10178322" cy="46415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Hybrid Recommendation System:</a:t>
            </a:r>
          </a:p>
          <a:p>
            <a:pPr marL="457200" lvl="1" indent="0">
              <a:buNone/>
            </a:pPr>
            <a:r>
              <a:rPr lang="en-US" sz="2000" dirty="0"/>
              <a:t>Provide user-specific goods recommendation on ‘Browse’ page.</a:t>
            </a:r>
          </a:p>
          <a:p>
            <a:pPr lvl="1"/>
            <a:r>
              <a:rPr lang="en-US" sz="2000" dirty="0"/>
              <a:t>Collaborative-based filtering: </a:t>
            </a:r>
          </a:p>
          <a:p>
            <a:pPr lvl="2"/>
            <a:r>
              <a:rPr lang="en-US" sz="1800" dirty="0"/>
              <a:t>Create a vector based on user’s browse history, offers made, successful deal history, items listed for sell for each user.</a:t>
            </a:r>
          </a:p>
          <a:p>
            <a:pPr lvl="2"/>
            <a:r>
              <a:rPr lang="en-US" sz="1800" dirty="0"/>
              <a:t>Find the most similar users in the vector space using KNN model.</a:t>
            </a:r>
          </a:p>
          <a:p>
            <a:pPr lvl="2"/>
            <a:r>
              <a:rPr lang="en-US" sz="1800" dirty="0"/>
              <a:t>Perform element-wise XOR operation with these similar users and return the items.</a:t>
            </a:r>
          </a:p>
          <a:p>
            <a:pPr lvl="1"/>
            <a:r>
              <a:rPr lang="en-US" sz="2000" dirty="0"/>
              <a:t>Content-based filtering:  </a:t>
            </a:r>
          </a:p>
          <a:p>
            <a:pPr lvl="2"/>
            <a:r>
              <a:rPr lang="en-US" sz="1800" dirty="0"/>
              <a:t>Create a user profile containing keywords of items based on browse history and offers made. </a:t>
            </a:r>
          </a:p>
          <a:p>
            <a:pPr lvl="2"/>
            <a:r>
              <a:rPr lang="en-US" sz="1800" dirty="0"/>
              <a:t>Construct </a:t>
            </a:r>
            <a:r>
              <a:rPr lang="en-US" sz="1800" dirty="0" err="1"/>
              <a:t>tf-idf</a:t>
            </a:r>
            <a:r>
              <a:rPr lang="en-US" sz="1800" dirty="0"/>
              <a:t> for user profile as well as each item.</a:t>
            </a:r>
          </a:p>
          <a:p>
            <a:pPr lvl="2"/>
            <a:r>
              <a:rPr lang="en-US" sz="1800" dirty="0"/>
              <a:t>Compute cosine similarity between user profile and the item, and return items with high similarities.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8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78B7-3FB9-40A9-9F93-E4AF0DBD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Machine Learning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0BBB-4A8F-47C7-AD08-C5340039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80322"/>
            <a:ext cx="10178322" cy="4641573"/>
          </a:xfrm>
        </p:spPr>
        <p:txBody>
          <a:bodyPr>
            <a:normAutofit/>
          </a:bodyPr>
          <a:lstStyle/>
          <a:p>
            <a:r>
              <a:rPr lang="en-US" sz="2400" dirty="0"/>
              <a:t>Automatic Item Matching System</a:t>
            </a:r>
          </a:p>
          <a:p>
            <a:pPr marL="457200" lvl="1" indent="0">
              <a:buNone/>
            </a:pPr>
            <a:r>
              <a:rPr lang="en-US" sz="2000" dirty="0"/>
              <a:t>Automatic item matching for exchange using machine learning based on big data. </a:t>
            </a:r>
          </a:p>
          <a:p>
            <a:pPr lvl="1"/>
            <a:r>
              <a:rPr lang="en-US" sz="2000" dirty="0"/>
              <a:t>Features of training data including item category, condition, market price (new),  estimated price, market price difference, estimated price difference,  whether same category, whether same condition, and location distance.</a:t>
            </a:r>
          </a:p>
          <a:p>
            <a:pPr lvl="1"/>
            <a:r>
              <a:rPr lang="en-US" dirty="0"/>
              <a:t>Training data created by crawling successfully dealt items on </a:t>
            </a:r>
            <a:r>
              <a:rPr lang="en-US" dirty="0" err="1"/>
              <a:t>Carousell</a:t>
            </a:r>
            <a:r>
              <a:rPr lang="en-US" dirty="0"/>
              <a:t> (a send-hand item selling platform). We label the items with closed deal price (5% variation) as match, others as not match.</a:t>
            </a:r>
          </a:p>
          <a:p>
            <a:pPr lvl="1"/>
            <a:r>
              <a:rPr lang="en-US" dirty="0"/>
              <a:t>Train a non-linear SVM classifier to predict whether two items can be matched.</a:t>
            </a:r>
          </a:p>
          <a:p>
            <a:pPr lvl="1"/>
            <a:r>
              <a:rPr lang="en-US" dirty="0"/>
              <a:t>Use the model to predict the match between the listed items, then return matched items to user’s specific listings.</a:t>
            </a:r>
          </a:p>
        </p:txBody>
      </p:sp>
    </p:spTree>
    <p:extLst>
      <p:ext uri="{BB962C8B-B14F-4D97-AF65-F5344CB8AC3E}">
        <p14:creationId xmlns:p14="http://schemas.microsoft.com/office/powerpoint/2010/main" val="66905147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657</TotalTime>
  <Words>590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Gill Sans MT</vt:lpstr>
      <vt:lpstr>Impact</vt:lpstr>
      <vt:lpstr>Wingdings</vt:lpstr>
      <vt:lpstr>Badge</vt:lpstr>
      <vt:lpstr>Exchange Used second-hand Goods with your neighbors</vt:lpstr>
      <vt:lpstr>New Concept: Exchanger-Exchangee instead of Buyer-Seller</vt:lpstr>
      <vt:lpstr>Exchange Article for Article instead of Article for Money </vt:lpstr>
      <vt:lpstr>Second-Hand Goods Exchange Website</vt:lpstr>
      <vt:lpstr>Second-Hand Goods Exchange Website - Navigation Panel</vt:lpstr>
      <vt:lpstr>Second-Hand Goods Exchange Website - Navigation Panel</vt:lpstr>
      <vt:lpstr>Exchange Process Flow</vt:lpstr>
      <vt:lpstr>Machine Learning Solution</vt:lpstr>
      <vt:lpstr>Machine Learning Solution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32</cp:revision>
  <dcterms:created xsi:type="dcterms:W3CDTF">2017-10-14T16:46:08Z</dcterms:created>
  <dcterms:modified xsi:type="dcterms:W3CDTF">2017-10-15T06:23:41Z</dcterms:modified>
</cp:coreProperties>
</file>