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64" r:id="rId7"/>
    <p:sldId id="259" r:id="rId8"/>
    <p:sldId id="263" r:id="rId9"/>
    <p:sldId id="25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BC80-836B-4B0D-9B2E-6A1EAE538C9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8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BC80-836B-4B0D-9B2E-6A1EAE538C9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4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BC80-836B-4B0D-9B2E-6A1EAE538C9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7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BC80-836B-4B0D-9B2E-6A1EAE538C9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5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BC80-836B-4B0D-9B2E-6A1EAE538C9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BC80-836B-4B0D-9B2E-6A1EAE538C9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BC80-836B-4B0D-9B2E-6A1EAE538C9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BC80-836B-4B0D-9B2E-6A1EAE538C9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3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BC80-836B-4B0D-9B2E-6A1EAE538C9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9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BC80-836B-4B0D-9B2E-6A1EAE538C9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4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BC80-836B-4B0D-9B2E-6A1EAE538C9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2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BC80-836B-4B0D-9B2E-6A1EAE538C9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9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Text Mining Project on Toyota Dealership Survey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Phase 2 - HT Experience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10"/>
            <a:ext cx="10515600" cy="1325563"/>
          </a:xfrm>
        </p:spPr>
        <p:txBody>
          <a:bodyPr/>
          <a:lstStyle/>
          <a:p>
            <a:r>
              <a:rPr lang="en-US" dirty="0"/>
              <a:t>“Driver” </a:t>
            </a:r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08538" y="1227751"/>
            <a:ext cx="10515600" cy="50851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Confusion Matrix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Label: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  <a:r>
              <a:rPr lang="en-US" dirty="0" err="1"/>
              <a:t>u'caring</a:t>
            </a:r>
            <a:r>
              <a:rPr lang="en-US" dirty="0"/>
              <a:t> attitude': 0, </a:t>
            </a:r>
            <a:r>
              <a:rPr lang="en-US" dirty="0" err="1"/>
              <a:t>u'expertise</a:t>
            </a:r>
            <a:r>
              <a:rPr lang="en-US" dirty="0"/>
              <a:t>': 1, </a:t>
            </a:r>
            <a:r>
              <a:rPr lang="en-US" dirty="0" err="1" smtClean="0"/>
              <a:t>u'flexibility</a:t>
            </a:r>
            <a:r>
              <a:rPr lang="en-US" dirty="0"/>
              <a:t>': 2, </a:t>
            </a:r>
            <a:r>
              <a:rPr lang="en-US" dirty="0" err="1"/>
              <a:t>u'others</a:t>
            </a:r>
            <a:r>
              <a:rPr lang="en-US" dirty="0"/>
              <a:t>': </a:t>
            </a:r>
            <a:r>
              <a:rPr lang="en-US" dirty="0" smtClean="0"/>
              <a:t>3, </a:t>
            </a:r>
            <a:r>
              <a:rPr lang="en-US" dirty="0" err="1" smtClean="0"/>
              <a:t>u'transparency</a:t>
            </a:r>
            <a:r>
              <a:rPr lang="en-US" dirty="0"/>
              <a:t>': 4</a:t>
            </a:r>
            <a:r>
              <a:rPr lang="en-US" dirty="0" smtClean="0"/>
              <a:t>,}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4989" y="2855979"/>
            <a:ext cx="111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Class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98728" y="1816837"/>
            <a:ext cx="159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Class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3" y="2412387"/>
            <a:ext cx="2880829" cy="1227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882" y="2593443"/>
            <a:ext cx="4410075" cy="742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43036" y="2001503"/>
            <a:ext cx="159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Class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58762" y="2830397"/>
            <a:ext cx="111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3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 -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Extract data (HT experience and labels) from CSV form.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Map label to integer, then represent using categorical one-hot encoding.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HT experience sentences cleaning, pre-processing, tokenizing, then pad sentences into same length using special padding character (&lt;PAD/&gt;).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Word Embedding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Use pre-trained word embedding ‘Word2Vec’ to represent each word (300 dimension).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Give zero embedding to special padding character (&lt;PAD/&gt;) and a random initialized vector to represent all the unknown words.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7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 -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CNN Architecture</a:t>
            </a:r>
          </a:p>
          <a:p>
            <a:pPr lvl="1"/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08" y="2269002"/>
            <a:ext cx="6299721" cy="4166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8077" y="2998176"/>
            <a:ext cx="1427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</a:t>
            </a:r>
            <a:r>
              <a:rPr lang="en-US" sz="1400" dirty="0" smtClean="0"/>
              <a:t>ord embedding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251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 - CNN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9862"/>
                <a:ext cx="10515600" cy="503799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Training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Random split data into training data (80%) and testing data (20%).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Mini-batch training (batch size =50) on the training data using ‘Adam’ optimizer, to minimizing the categorical cross-entropy loss. </a:t>
                </a:r>
              </a:p>
              <a:p>
                <a:r>
                  <a:rPr lang="en-US" dirty="0" smtClean="0"/>
                  <a:t>Testing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Testing is performed on the testing data.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Evaluation </a:t>
                </a:r>
                <a:r>
                  <a:rPr lang="en-US" altLang="zh-CN" dirty="0" smtClean="0"/>
                  <a:t>criterion</a:t>
                </a:r>
                <a:r>
                  <a:rPr lang="en-US" dirty="0" smtClean="0"/>
                  <a:t> is the overall prediction accuracy for all the testing samples and the recall for each classes to ensure the prediction accuracy on the major classes are high.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𝑂𝑣𝑒𝑟𝑎𝑙𝑙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𝑡𝑒𝑠𝑡𝑖𝑛𝑔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𝑤h𝑜𝑠𝑒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𝑡𝑒𝑠𝑡𝑖𝑛𝑔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𝑏𝑒𝑙𝑜𝑛𝑔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9862"/>
                <a:ext cx="10515600" cy="5037991"/>
              </a:xfrm>
              <a:blipFill>
                <a:blip r:embed="rId2"/>
                <a:stretch>
                  <a:fillRect l="-1043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87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“Context” Category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Label Distribution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Classification Results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</a:t>
            </a:r>
            <a:r>
              <a:rPr lang="en-US" dirty="0" smtClean="0"/>
              <a:t>verall accuracy: 81.2724</a:t>
            </a:r>
            <a:r>
              <a:rPr lang="en-US" altLang="zh-CN" dirty="0" smtClean="0"/>
              <a:t>%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Accuracy for 'Ordinary Situation': 0.8340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Accuracy for 'Problem': 0.9078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Accuracy for 'Emergency': 0.1148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Accuracy for 'Special Occasion': 0.4545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96302"/>
              </p:ext>
            </p:extLst>
          </p:nvPr>
        </p:nvGraphicFramePr>
        <p:xfrm>
          <a:off x="1416539" y="233745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53">
                  <a:extLst>
                    <a:ext uri="{9D8B030D-6E8A-4147-A177-3AD203B41FA5}">
                      <a16:colId xmlns:a16="http://schemas.microsoft.com/office/drawing/2014/main" val="1516965406"/>
                    </a:ext>
                  </a:extLst>
                </a:gridCol>
                <a:gridCol w="1960685">
                  <a:extLst>
                    <a:ext uri="{9D8B030D-6E8A-4147-A177-3AD203B41FA5}">
                      <a16:colId xmlns:a16="http://schemas.microsoft.com/office/drawing/2014/main" val="19838304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8288650"/>
                    </a:ext>
                  </a:extLst>
                </a:gridCol>
                <a:gridCol w="1617785">
                  <a:extLst>
                    <a:ext uri="{9D8B030D-6E8A-4147-A177-3AD203B41FA5}">
                      <a16:colId xmlns:a16="http://schemas.microsoft.com/office/drawing/2014/main" val="86636858"/>
                    </a:ext>
                  </a:extLst>
                </a:gridCol>
                <a:gridCol w="1956777">
                  <a:extLst>
                    <a:ext uri="{9D8B030D-6E8A-4147-A177-3AD203B41FA5}">
                      <a16:colId xmlns:a16="http://schemas.microsoft.com/office/drawing/2014/main" val="273086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Ordinary Situation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Emergency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Special Occasion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4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21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9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79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10"/>
            <a:ext cx="10515600" cy="1325563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smtClean="0"/>
              <a:t>Cont</a:t>
            </a:r>
            <a:r>
              <a:rPr lang="en-US" dirty="0" smtClean="0"/>
              <a:t>ext</a:t>
            </a:r>
            <a:r>
              <a:rPr lang="en-US" dirty="0" smtClean="0"/>
              <a:t>” </a:t>
            </a:r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08538" y="1227751"/>
            <a:ext cx="10515600" cy="50851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Confusion Matrix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Label:</a:t>
            </a:r>
          </a:p>
          <a:p>
            <a:pPr marL="457200" lvl="1" indent="0">
              <a:buNone/>
            </a:pPr>
            <a:r>
              <a:rPr lang="en-US" sz="2000" dirty="0" smtClean="0"/>
              <a:t>{</a:t>
            </a:r>
            <a:r>
              <a:rPr lang="en-US" sz="2000" dirty="0" err="1"/>
              <a:t>u'emergency</a:t>
            </a:r>
            <a:r>
              <a:rPr lang="en-US" sz="2000" dirty="0"/>
              <a:t>': 0 </a:t>
            </a:r>
            <a:r>
              <a:rPr lang="en-US" sz="2000" dirty="0" smtClean="0"/>
              <a:t>, </a:t>
            </a:r>
            <a:r>
              <a:rPr lang="en-US" sz="2000" dirty="0" err="1"/>
              <a:t>u'ordinary</a:t>
            </a:r>
            <a:r>
              <a:rPr lang="en-US" sz="2000" dirty="0"/>
              <a:t> situation': 1, </a:t>
            </a:r>
            <a:r>
              <a:rPr lang="en-US" sz="2000" dirty="0" err="1" smtClean="0"/>
              <a:t>u'problem</a:t>
            </a:r>
            <a:r>
              <a:rPr lang="en-US" sz="2000" dirty="0"/>
              <a:t>': 2, </a:t>
            </a:r>
            <a:r>
              <a:rPr lang="en-US" sz="2000" dirty="0" err="1" smtClean="0"/>
              <a:t>u'special</a:t>
            </a:r>
            <a:r>
              <a:rPr lang="en-US" sz="2000" dirty="0" smtClean="0"/>
              <a:t> </a:t>
            </a:r>
            <a:r>
              <a:rPr lang="en-US" sz="2000" dirty="0"/>
              <a:t>occasion': 3</a:t>
            </a:r>
            <a:r>
              <a:rPr lang="en-US" sz="2000" dirty="0" smtClean="0"/>
              <a:t>,}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313" y="2961486"/>
            <a:ext cx="111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Class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58052" y="1922344"/>
            <a:ext cx="159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487" y="2526688"/>
            <a:ext cx="2676892" cy="1147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73760" y="2107010"/>
            <a:ext cx="159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Class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72267" y="2915642"/>
            <a:ext cx="111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Class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2661597"/>
            <a:ext cx="44100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5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10"/>
            <a:ext cx="10515600" cy="1325563"/>
          </a:xfrm>
        </p:spPr>
        <p:txBody>
          <a:bodyPr/>
          <a:lstStyle/>
          <a:p>
            <a:r>
              <a:rPr lang="en-US" dirty="0" smtClean="0"/>
              <a:t>“Cont</a:t>
            </a:r>
            <a:r>
              <a:rPr lang="en-US" altLang="zh-CN" dirty="0" smtClean="0"/>
              <a:t>ent</a:t>
            </a:r>
            <a:r>
              <a:rPr lang="en-US" dirty="0" smtClean="0"/>
              <a:t>” Category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08538" y="1227752"/>
            <a:ext cx="10515600" cy="32419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Class Label Distribution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1364"/>
              </p:ext>
            </p:extLst>
          </p:nvPr>
        </p:nvGraphicFramePr>
        <p:xfrm>
          <a:off x="1489317" y="1669235"/>
          <a:ext cx="8131907" cy="116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84">
                  <a:extLst>
                    <a:ext uri="{9D8B030D-6E8A-4147-A177-3AD203B41FA5}">
                      <a16:colId xmlns:a16="http://schemas.microsoft.com/office/drawing/2014/main" val="1516965406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1983830413"/>
                    </a:ext>
                  </a:extLst>
                </a:gridCol>
                <a:gridCol w="923193">
                  <a:extLst>
                    <a:ext uri="{9D8B030D-6E8A-4147-A177-3AD203B41FA5}">
                      <a16:colId xmlns:a16="http://schemas.microsoft.com/office/drawing/2014/main" val="308288650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86636858"/>
                    </a:ext>
                  </a:extLst>
                </a:gridCol>
                <a:gridCol w="817684">
                  <a:extLst>
                    <a:ext uri="{9D8B030D-6E8A-4147-A177-3AD203B41FA5}">
                      <a16:colId xmlns:a16="http://schemas.microsoft.com/office/drawing/2014/main" val="2730864887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957346241"/>
                    </a:ext>
                  </a:extLst>
                </a:gridCol>
                <a:gridCol w="1046285">
                  <a:extLst>
                    <a:ext uri="{9D8B030D-6E8A-4147-A177-3AD203B41FA5}">
                      <a16:colId xmlns:a16="http://schemas.microsoft.com/office/drawing/2014/main" val="3321817194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val="3063783665"/>
                    </a:ext>
                  </a:extLst>
                </a:gridCol>
              </a:tblGrid>
              <a:tr h="4496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Roadside Assistance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Personal Need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Issue Resolution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Quick Service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Gift / Free Stuff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Pick up / Drop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Detailed Explanation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46997"/>
                  </a:ext>
                </a:extLst>
              </a:tr>
              <a:tr h="3218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212340"/>
                  </a:ext>
                </a:extLst>
              </a:tr>
              <a:tr h="32184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Freq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22.08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20.05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14.94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12.68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8.91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6.01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4.07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9804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112202"/>
              </p:ext>
            </p:extLst>
          </p:nvPr>
        </p:nvGraphicFramePr>
        <p:xfrm>
          <a:off x="1489317" y="3000008"/>
          <a:ext cx="8131907" cy="1161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968">
                  <a:extLst>
                    <a:ext uri="{9D8B030D-6E8A-4147-A177-3AD203B41FA5}">
                      <a16:colId xmlns:a16="http://schemas.microsoft.com/office/drawing/2014/main" val="1516965406"/>
                    </a:ext>
                  </a:extLst>
                </a:gridCol>
                <a:gridCol w="1623434">
                  <a:extLst>
                    <a:ext uri="{9D8B030D-6E8A-4147-A177-3AD203B41FA5}">
                      <a16:colId xmlns:a16="http://schemas.microsoft.com/office/drawing/2014/main" val="1983830413"/>
                    </a:ext>
                  </a:extLst>
                </a:gridCol>
                <a:gridCol w="882373">
                  <a:extLst>
                    <a:ext uri="{9D8B030D-6E8A-4147-A177-3AD203B41FA5}">
                      <a16:colId xmlns:a16="http://schemas.microsoft.com/office/drawing/2014/main" val="308288650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86636858"/>
                    </a:ext>
                  </a:extLst>
                </a:gridCol>
                <a:gridCol w="1063869">
                  <a:extLst>
                    <a:ext uri="{9D8B030D-6E8A-4147-A177-3AD203B41FA5}">
                      <a16:colId xmlns:a16="http://schemas.microsoft.com/office/drawing/2014/main" val="2730864887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1957346241"/>
                    </a:ext>
                  </a:extLst>
                </a:gridCol>
                <a:gridCol w="1224570">
                  <a:extLst>
                    <a:ext uri="{9D8B030D-6E8A-4147-A177-3AD203B41FA5}">
                      <a16:colId xmlns:a16="http://schemas.microsoft.com/office/drawing/2014/main" val="3321817194"/>
                    </a:ext>
                  </a:extLst>
                </a:gridCol>
              </a:tblGrid>
              <a:tr h="4740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Care from Staff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 Service / Discount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Others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Forgotten Stuff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dealer event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46997"/>
                  </a:ext>
                </a:extLst>
              </a:tr>
              <a:tr h="3214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212340"/>
                  </a:ext>
                </a:extLst>
              </a:tr>
              <a:tr h="32149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Freq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3.35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2.89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1.99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1.31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1.04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0.68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9804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908538" y="4330781"/>
            <a:ext cx="6969370" cy="2527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Cl</a:t>
            </a:r>
            <a:r>
              <a:rPr lang="en-US" altLang="zh-CN" sz="2400" dirty="0" smtClean="0"/>
              <a:t>assification Results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Overall accuracy: 61.111%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smtClean="0"/>
              <a:t>Accuracy for 'roadside assistance': 0.8728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smtClean="0"/>
              <a:t>Accuracy for 'personal need': 0.6364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smtClean="0"/>
              <a:t>Accuracy for 'issue resolution': 0.4973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smtClean="0"/>
              <a:t>Accuracy for 'quick service': 0.5496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smtClean="0"/>
              <a:t>Accuracy for 'gift / free stuff': 0.7658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smtClean="0"/>
              <a:t>Accuracy for 'pick up / drop': 0.5484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13531" y="5016582"/>
            <a:ext cx="6969370" cy="207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 smtClean="0"/>
              <a:t>Accuracy for 'detailed explanation': 0.3396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 smtClean="0"/>
              <a:t>Accuracy for 'care from staff': 0.2051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 smtClean="0"/>
              <a:t>Accuracy for 'snacks': 0.7000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 smtClean="0"/>
              <a:t>Accuracy for 'free service / discount': 0.4000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 smtClean="0"/>
              <a:t>Accuracy for 'others': 0.0000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 smtClean="0"/>
              <a:t>Accuracy for 'forgotten stuff': 0.0000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 smtClean="0"/>
              <a:t>Accuracy for 'dealer event': 0.0000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8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10"/>
            <a:ext cx="10515600" cy="1325563"/>
          </a:xfrm>
        </p:spPr>
        <p:txBody>
          <a:bodyPr/>
          <a:lstStyle/>
          <a:p>
            <a:r>
              <a:rPr lang="en-US" dirty="0" smtClean="0"/>
              <a:t>“Cont</a:t>
            </a:r>
            <a:r>
              <a:rPr lang="en-US" altLang="zh-CN" dirty="0" smtClean="0"/>
              <a:t>ent</a:t>
            </a:r>
            <a:r>
              <a:rPr lang="en-US" dirty="0" smtClean="0"/>
              <a:t>” Category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08538" y="1227751"/>
            <a:ext cx="10515600" cy="50851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Confusion Matrix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Label:</a:t>
            </a:r>
          </a:p>
          <a:p>
            <a:pPr marL="457200" lvl="1" indent="0">
              <a:buNone/>
            </a:pPr>
            <a:r>
              <a:rPr lang="en-US" sz="2000" dirty="0" smtClean="0"/>
              <a:t>{</a:t>
            </a:r>
            <a:r>
              <a:rPr lang="en-US" sz="2000" dirty="0" err="1"/>
              <a:t>u'care</a:t>
            </a:r>
            <a:r>
              <a:rPr lang="en-US" sz="2000" dirty="0"/>
              <a:t> from staff': 0, </a:t>
            </a:r>
            <a:r>
              <a:rPr lang="en-US" sz="2000" dirty="0" err="1" smtClean="0"/>
              <a:t>u'dealer</a:t>
            </a:r>
            <a:r>
              <a:rPr lang="en-US" sz="2000" dirty="0" smtClean="0"/>
              <a:t> </a:t>
            </a:r>
            <a:r>
              <a:rPr lang="en-US" sz="2000" dirty="0"/>
              <a:t>event': 1, </a:t>
            </a:r>
            <a:r>
              <a:rPr lang="en-US" sz="2000" dirty="0" err="1"/>
              <a:t>u'detailed</a:t>
            </a:r>
            <a:r>
              <a:rPr lang="en-US" sz="2000" dirty="0"/>
              <a:t> explanation': 2, </a:t>
            </a:r>
            <a:r>
              <a:rPr lang="en-US" sz="2000" dirty="0" err="1"/>
              <a:t>u'forgotten</a:t>
            </a:r>
            <a:r>
              <a:rPr lang="en-US" sz="2000" dirty="0"/>
              <a:t> stuff': 3 </a:t>
            </a:r>
            <a:r>
              <a:rPr lang="en-US" sz="2000" dirty="0" smtClean="0"/>
              <a:t>, </a:t>
            </a:r>
            <a:r>
              <a:rPr lang="en-US" sz="2000" dirty="0" err="1"/>
              <a:t>u'free</a:t>
            </a:r>
            <a:r>
              <a:rPr lang="en-US" sz="2000" dirty="0"/>
              <a:t> service / discount': 4, </a:t>
            </a:r>
            <a:r>
              <a:rPr lang="en-US" sz="2000" dirty="0" err="1"/>
              <a:t>u'gift</a:t>
            </a:r>
            <a:r>
              <a:rPr lang="en-US" sz="2000" dirty="0"/>
              <a:t> / free stuff': 5, </a:t>
            </a:r>
            <a:r>
              <a:rPr lang="en-US" sz="2000" dirty="0" err="1"/>
              <a:t>u'issue</a:t>
            </a:r>
            <a:r>
              <a:rPr lang="en-US" sz="2000" dirty="0"/>
              <a:t> resolution': 6, </a:t>
            </a:r>
            <a:r>
              <a:rPr lang="en-US" sz="2000" dirty="0" err="1"/>
              <a:t>u'others</a:t>
            </a:r>
            <a:r>
              <a:rPr lang="en-US" sz="2000" dirty="0"/>
              <a:t>': 7, </a:t>
            </a:r>
            <a:r>
              <a:rPr lang="en-US" sz="2000" dirty="0" err="1"/>
              <a:t>u'personal</a:t>
            </a:r>
            <a:r>
              <a:rPr lang="en-US" sz="2000" dirty="0"/>
              <a:t> need': 8, </a:t>
            </a:r>
            <a:r>
              <a:rPr lang="en-US" sz="2000" dirty="0" err="1"/>
              <a:t>u'pick</a:t>
            </a:r>
            <a:r>
              <a:rPr lang="en-US" sz="2000" dirty="0"/>
              <a:t> up / drop': 9, </a:t>
            </a:r>
            <a:r>
              <a:rPr lang="en-US" sz="2000" dirty="0" err="1" smtClean="0"/>
              <a:t>u'quick</a:t>
            </a:r>
            <a:r>
              <a:rPr lang="en-US" sz="2000" dirty="0" smtClean="0"/>
              <a:t> </a:t>
            </a:r>
            <a:r>
              <a:rPr lang="en-US" sz="2000" dirty="0"/>
              <a:t>service': 10, </a:t>
            </a:r>
            <a:r>
              <a:rPr lang="en-US" sz="2000" dirty="0" err="1"/>
              <a:t>u'roadside</a:t>
            </a:r>
            <a:r>
              <a:rPr lang="en-US" sz="2000" dirty="0"/>
              <a:t> assistance': </a:t>
            </a:r>
            <a:r>
              <a:rPr lang="en-US" sz="2000" dirty="0" smtClean="0"/>
              <a:t>11, </a:t>
            </a:r>
            <a:r>
              <a:rPr lang="en-US" sz="2000" dirty="0" err="1" smtClean="0"/>
              <a:t>u'snacks</a:t>
            </a:r>
            <a:r>
              <a:rPr lang="en-US" sz="2000" dirty="0"/>
              <a:t>': 12</a:t>
            </a:r>
            <a:r>
              <a:rPr lang="en-US" sz="2000" dirty="0" smtClean="0"/>
              <a:t>,}</a:t>
            </a: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607" y="3033346"/>
            <a:ext cx="111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Class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54156" y="1830027"/>
            <a:ext cx="159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Class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837" y="1755187"/>
            <a:ext cx="4376135" cy="28606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03972" y="1288366"/>
            <a:ext cx="159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Class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06665" y="3075117"/>
            <a:ext cx="111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Class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779" y="2273233"/>
            <a:ext cx="3943806" cy="19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9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“Driver”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 Label Distribution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Classification Results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</a:t>
            </a:r>
            <a:r>
              <a:rPr lang="en-US" dirty="0" smtClean="0"/>
              <a:t>verall accuracy: 63.1720%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Accuracy for 'Caring Attitude': 0.8241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Accuracy for 'Flexibility': 0.4642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Accuracy for 'Expertise': 0.4000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Accuracy for 'Transparency': 0.0000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Accuracy for 'Others': 0.0000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48049"/>
              </p:ext>
            </p:extLst>
          </p:nvPr>
        </p:nvGraphicFramePr>
        <p:xfrm>
          <a:off x="1425331" y="2293489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362">
                  <a:extLst>
                    <a:ext uri="{9D8B030D-6E8A-4147-A177-3AD203B41FA5}">
                      <a16:colId xmlns:a16="http://schemas.microsoft.com/office/drawing/2014/main" val="3299092241"/>
                    </a:ext>
                  </a:extLst>
                </a:gridCol>
                <a:gridCol w="1732084">
                  <a:extLst>
                    <a:ext uri="{9D8B030D-6E8A-4147-A177-3AD203B41FA5}">
                      <a16:colId xmlns:a16="http://schemas.microsoft.com/office/drawing/2014/main" val="747720730"/>
                    </a:ext>
                  </a:extLst>
                </a:gridCol>
                <a:gridCol w="1239716">
                  <a:extLst>
                    <a:ext uri="{9D8B030D-6E8A-4147-A177-3AD203B41FA5}">
                      <a16:colId xmlns:a16="http://schemas.microsoft.com/office/drawing/2014/main" val="1797259407"/>
                    </a:ext>
                  </a:extLst>
                </a:gridCol>
                <a:gridCol w="1354015">
                  <a:extLst>
                    <a:ext uri="{9D8B030D-6E8A-4147-A177-3AD203B41FA5}">
                      <a16:colId xmlns:a16="http://schemas.microsoft.com/office/drawing/2014/main" val="4294730640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3695824473"/>
                    </a:ext>
                  </a:extLst>
                </a:gridCol>
                <a:gridCol w="1139094">
                  <a:extLst>
                    <a:ext uri="{9D8B030D-6E8A-4147-A177-3AD203B41FA5}">
                      <a16:colId xmlns:a16="http://schemas.microsoft.com/office/drawing/2014/main" val="2350629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Attitude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Flexibility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Expertise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Transparency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61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6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775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63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655</Words>
  <Application>Microsoft Office PowerPoint</Application>
  <PresentationFormat>Widescreen</PresentationFormat>
  <Paragraphs>200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Text Mining Project on Toyota Dealership Survey</vt:lpstr>
      <vt:lpstr>Methodology - CNN</vt:lpstr>
      <vt:lpstr>Methodology - CNN</vt:lpstr>
      <vt:lpstr>Methodology - CNN</vt:lpstr>
      <vt:lpstr>“Context” Category</vt:lpstr>
      <vt:lpstr>“Context” Category</vt:lpstr>
      <vt:lpstr>“Content” Category</vt:lpstr>
      <vt:lpstr>“Content” Category</vt:lpstr>
      <vt:lpstr>“Driver” Category</vt:lpstr>
      <vt:lpstr>“Driver” Category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Project on Toyota Dealership Survey</dc:title>
  <dc:creator>#LI PENGFEI#</dc:creator>
  <cp:lastModifiedBy>#LI PENGFEI#</cp:lastModifiedBy>
  <cp:revision>24</cp:revision>
  <dcterms:created xsi:type="dcterms:W3CDTF">2017-12-17T03:43:30Z</dcterms:created>
  <dcterms:modified xsi:type="dcterms:W3CDTF">2017-12-21T07:13:09Z</dcterms:modified>
</cp:coreProperties>
</file>