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4" r:id="rId7"/>
    <p:sldId id="265" r:id="rId8"/>
    <p:sldId id="266" r:id="rId9"/>
    <p:sldId id="259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BC80-836B-4B0D-9B2E-6A1EAE538C9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CE92-8B58-4414-B590-A1E9B386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0" y="1039089"/>
            <a:ext cx="9144000" cy="2179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Mining Project on Toyota Dealership Survey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4231175"/>
            <a:ext cx="9144000" cy="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 HT C</a:t>
            </a:r>
            <a:r>
              <a:rPr lang="en-US" altLang="zh-CN" sz="2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lassification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Results Delivery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3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“Cont</a:t>
            </a:r>
            <a:r>
              <a:rPr lang="en-US" altLang="zh-CN" dirty="0" smtClean="0"/>
              <a:t>ent</a:t>
            </a:r>
            <a:r>
              <a:rPr lang="en-US" dirty="0" smtClean="0"/>
              <a:t>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1"/>
            <a:ext cx="10515600" cy="535768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Confusion Matrix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Label:</a:t>
            </a:r>
          </a:p>
          <a:p>
            <a:pPr marL="457200" lvl="1" indent="0">
              <a:buNone/>
            </a:pPr>
            <a:r>
              <a:rPr lang="en-US" sz="2000" dirty="0" smtClean="0"/>
              <a:t>{</a:t>
            </a:r>
            <a:r>
              <a:rPr lang="en-US" sz="2000" dirty="0" err="1"/>
              <a:t>u'care</a:t>
            </a:r>
            <a:r>
              <a:rPr lang="en-US" sz="2000" dirty="0"/>
              <a:t> from staff': 0, </a:t>
            </a:r>
            <a:r>
              <a:rPr lang="en-US" sz="2000" dirty="0" err="1" smtClean="0"/>
              <a:t>u'dealer</a:t>
            </a:r>
            <a:r>
              <a:rPr lang="en-US" sz="2000" dirty="0" smtClean="0"/>
              <a:t> </a:t>
            </a:r>
            <a:r>
              <a:rPr lang="en-US" sz="2000" dirty="0"/>
              <a:t>event': 1, </a:t>
            </a:r>
            <a:r>
              <a:rPr lang="en-US" sz="2000" dirty="0" err="1"/>
              <a:t>u'detailed</a:t>
            </a:r>
            <a:r>
              <a:rPr lang="en-US" sz="2000" dirty="0"/>
              <a:t> explanation': 2, </a:t>
            </a:r>
            <a:r>
              <a:rPr lang="en-US" sz="2000" dirty="0" err="1"/>
              <a:t>u'forgotten</a:t>
            </a:r>
            <a:r>
              <a:rPr lang="en-US" sz="2000" dirty="0"/>
              <a:t> stuff': 3 </a:t>
            </a:r>
            <a:r>
              <a:rPr lang="en-US" sz="2000" dirty="0" smtClean="0"/>
              <a:t>, </a:t>
            </a:r>
            <a:r>
              <a:rPr lang="en-US" sz="2000" dirty="0" err="1"/>
              <a:t>u'free</a:t>
            </a:r>
            <a:r>
              <a:rPr lang="en-US" sz="2000" dirty="0"/>
              <a:t> service / discount': 4, </a:t>
            </a:r>
            <a:r>
              <a:rPr lang="en-US" sz="2000" dirty="0" err="1"/>
              <a:t>u'gift</a:t>
            </a:r>
            <a:r>
              <a:rPr lang="en-US" sz="2000" dirty="0"/>
              <a:t> / free stuff': 5, </a:t>
            </a:r>
            <a:r>
              <a:rPr lang="en-US" sz="2000" dirty="0" err="1"/>
              <a:t>u'issue</a:t>
            </a:r>
            <a:r>
              <a:rPr lang="en-US" sz="2000" dirty="0"/>
              <a:t> resolution': 6, </a:t>
            </a:r>
            <a:r>
              <a:rPr lang="en-US" sz="2000" dirty="0" err="1"/>
              <a:t>u'others</a:t>
            </a:r>
            <a:r>
              <a:rPr lang="en-US" sz="2000" dirty="0"/>
              <a:t>': 7, </a:t>
            </a:r>
            <a:r>
              <a:rPr lang="en-US" sz="2000" dirty="0" err="1"/>
              <a:t>u'personal</a:t>
            </a:r>
            <a:r>
              <a:rPr lang="en-US" sz="2000" dirty="0"/>
              <a:t> need': 8, </a:t>
            </a:r>
            <a:r>
              <a:rPr lang="en-US" sz="2000" dirty="0" err="1"/>
              <a:t>u'pick</a:t>
            </a:r>
            <a:r>
              <a:rPr lang="en-US" sz="2000" dirty="0"/>
              <a:t> up / drop': 9, </a:t>
            </a:r>
            <a:r>
              <a:rPr lang="en-US" sz="2000" dirty="0" err="1" smtClean="0"/>
              <a:t>u'quick</a:t>
            </a:r>
            <a:r>
              <a:rPr lang="en-US" sz="2000" dirty="0" smtClean="0"/>
              <a:t> </a:t>
            </a:r>
            <a:r>
              <a:rPr lang="en-US" sz="2000" dirty="0"/>
              <a:t>service': 10, </a:t>
            </a:r>
            <a:r>
              <a:rPr lang="en-US" sz="2000" dirty="0" err="1"/>
              <a:t>u'roadside</a:t>
            </a:r>
            <a:r>
              <a:rPr lang="en-US" sz="2000" dirty="0"/>
              <a:t> assistance': </a:t>
            </a:r>
            <a:r>
              <a:rPr lang="en-US" sz="2000" dirty="0" smtClean="0"/>
              <a:t>11, </a:t>
            </a:r>
            <a:r>
              <a:rPr lang="en-US" sz="2000" dirty="0" err="1" smtClean="0"/>
              <a:t>u'snacks</a:t>
            </a:r>
            <a:r>
              <a:rPr lang="en-US" sz="2000" dirty="0"/>
              <a:t>': 12</a:t>
            </a:r>
            <a:r>
              <a:rPr lang="en-US" sz="2000" dirty="0" smtClean="0"/>
              <a:t>,}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80" y="298937"/>
            <a:ext cx="5765589" cy="4897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2" y="1565946"/>
            <a:ext cx="4465162" cy="348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“Content”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1"/>
            <a:ext cx="10515600" cy="5410441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smtClean="0"/>
              <a:t>Selected Result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Care from staff: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predictions of “care” are highly confused with the categories of “personal need</a:t>
            </a:r>
            <a:r>
              <a:rPr lang="en-US" dirty="0" smtClean="0"/>
              <a:t>”. </a:t>
            </a:r>
            <a:r>
              <a:rPr lang="en-US" dirty="0"/>
              <a:t>In addition, this category is somehow confused with the category “issue resolution</a:t>
            </a:r>
            <a:r>
              <a:rPr lang="en-US" dirty="0" smtClean="0"/>
              <a:t>”.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Dealer Event:</a:t>
            </a:r>
          </a:p>
          <a:p>
            <a:pPr marL="457200" lvl="1" indent="0">
              <a:buNone/>
            </a:pPr>
            <a:r>
              <a:rPr lang="en-US" dirty="0"/>
              <a:t>The performance is really poor and most of the sentences are predicted to the category of “gift/free stuff”.  The reason can be explained by the fact that gifts or free stuffs are always associated the dealer event or promotion occasions.</a:t>
            </a:r>
            <a:endParaRPr lang="en-US" sz="17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Free Service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/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Discount:</a:t>
            </a:r>
          </a:p>
          <a:p>
            <a:pPr marL="457200" lvl="1" indent="0">
              <a:buNone/>
            </a:pPr>
            <a:r>
              <a:rPr lang="en-US" dirty="0"/>
              <a:t>The most confusing category with respect to this category is “issue </a:t>
            </a:r>
            <a:r>
              <a:rPr lang="en-US" dirty="0" smtClean="0"/>
              <a:t>resolution”. The </a:t>
            </a:r>
            <a:r>
              <a:rPr lang="en-US" dirty="0"/>
              <a:t>reason is that most of the mislabeled data are associated with issue resolution at lower or free cost.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Personal Need: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confusing categories of it are “issue resolution</a:t>
            </a:r>
            <a:r>
              <a:rPr lang="en-US" dirty="0" smtClean="0"/>
              <a:t>”, “pickup/drop”, and </a:t>
            </a:r>
            <a:r>
              <a:rPr lang="en-US" dirty="0"/>
              <a:t>“quick </a:t>
            </a:r>
            <a:r>
              <a:rPr lang="en-US" dirty="0" smtClean="0"/>
              <a:t>service”.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is either the issue of incorrect labeling of “personal need” or merge the concept of “issue resolution” into more detailed categories such as “personal need</a:t>
            </a:r>
            <a:r>
              <a:rPr lang="en-US" dirty="0" smtClean="0"/>
              <a:t>”. The labels </a:t>
            </a:r>
            <a:r>
              <a:rPr lang="en-US" dirty="0"/>
              <a:t>are </a:t>
            </a:r>
            <a:r>
              <a:rPr lang="en-US" dirty="0" smtClean="0"/>
              <a:t>also poorly </a:t>
            </a:r>
            <a:r>
              <a:rPr lang="en-US" dirty="0"/>
              <a:t>annotated </a:t>
            </a:r>
            <a:r>
              <a:rPr lang="en-US" dirty="0" smtClean="0"/>
              <a:t>into “pickup/drop” because these mislabeling cases contain </a:t>
            </a:r>
            <a:r>
              <a:rPr lang="en-US" dirty="0"/>
              <a:t>the keyword </a:t>
            </a:r>
            <a:r>
              <a:rPr lang="en-US" b="1" dirty="0"/>
              <a:t>pickup, </a:t>
            </a:r>
            <a:r>
              <a:rPr lang="en-US" b="1" dirty="0" smtClean="0"/>
              <a:t>drop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Quick Service: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We </a:t>
            </a:r>
            <a:r>
              <a:rPr lang="en-US" dirty="0"/>
              <a:t>find that some mislabeled comments include keyword </a:t>
            </a:r>
            <a:r>
              <a:rPr lang="en-US" b="1" dirty="0"/>
              <a:t>appointment</a:t>
            </a:r>
            <a:r>
              <a:rPr lang="en-US" dirty="0"/>
              <a:t> that fulfils the definition of “personal need</a:t>
            </a:r>
            <a:r>
              <a:rPr lang="en-US" dirty="0" smtClean="0"/>
              <a:t>”.</a:t>
            </a:r>
            <a:endParaRPr lang="en-US" sz="23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4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“Content”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1"/>
            <a:ext cx="10515600" cy="5085125"/>
          </a:xfrm>
        </p:spPr>
        <p:txBody>
          <a:bodyPr>
            <a:normAutofit/>
          </a:bodyPr>
          <a:lstStyle/>
          <a:p>
            <a:r>
              <a:rPr lang="en-US" sz="2900" dirty="0" smtClean="0"/>
              <a:t>Summary and Suggestion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 </a:t>
            </a:r>
            <a:r>
              <a:rPr lang="en-US" dirty="0"/>
              <a:t>In conclusion, we find many labelling errors (labeled into wrong category) in terms of the definition of categories offered in </a:t>
            </a:r>
            <a:r>
              <a:rPr lang="en-US" dirty="0" err="1"/>
              <a:t>Exercise_Classification</a:t>
            </a:r>
            <a:r>
              <a:rPr lang="en-US" dirty="0"/>
              <a:t> of HT </a:t>
            </a:r>
            <a:r>
              <a:rPr lang="en-US" dirty="0" err="1"/>
              <a:t>cases_Definitions+Analysis</a:t>
            </a:r>
            <a:r>
              <a:rPr lang="en-US" dirty="0"/>
              <a:t> template_Feedback.xlsx.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Besides</a:t>
            </a:r>
            <a:r>
              <a:rPr lang="en-US" dirty="0"/>
              <a:t>, we also find some comments </a:t>
            </a:r>
            <a:r>
              <a:rPr lang="en-US" dirty="0" smtClean="0"/>
              <a:t>involving </a:t>
            </a:r>
            <a:r>
              <a:rPr lang="en-US" dirty="0"/>
              <a:t>multiple labels such as </a:t>
            </a:r>
            <a:r>
              <a:rPr lang="en-US" sz="2000" dirty="0" smtClean="0"/>
              <a:t>“</a:t>
            </a:r>
            <a:r>
              <a:rPr lang="en-US" sz="2000" i="1" dirty="0" smtClean="0"/>
              <a:t>Once </a:t>
            </a:r>
            <a:r>
              <a:rPr lang="en-US" sz="2000" i="1" dirty="0"/>
              <a:t>I called up the road side assistance because I caught an accident. The technician came promptly and delivered my car in dealership within one hour</a:t>
            </a:r>
            <a:r>
              <a:rPr lang="en-US" sz="2000" i="1" dirty="0" smtClean="0"/>
              <a:t>.” </a:t>
            </a:r>
            <a:r>
              <a:rPr lang="en-US" dirty="0"/>
              <a:t>It can be labeled into either “roadside assistance” or “quick service”.  Our suggestion is that you can either standardize the labels to unique labels or keep </a:t>
            </a:r>
            <a:r>
              <a:rPr lang="en-US" dirty="0" smtClean="0"/>
              <a:t>the two labels (multi-labeling).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To our knowledge, the major problematic categories are two large sets that are elaborated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issue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resolution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personal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need</a:t>
            </a:r>
            <a:r>
              <a:rPr lang="en-US" dirty="0"/>
              <a:t>. The labels require much more careful check to improve the overall performance.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1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 -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Extract data (HT experience and labels) from CSV form.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Map label to integer, then represent using categorical one-hot encoding.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 experience sentences cleaning, pre-processing, tokenizing, then pad sentences into same length using special padding character (&lt;PAD/&gt;).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Word Embedding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 pre-trained word embedding ‘Word2Vec’ to represent each word (300 dimension).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Give zero embedding to special padding character (&lt;PAD/&gt;) and a random initialized vector to represent all the unknown words.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7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 -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 Architecture</a:t>
            </a:r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08" y="2269002"/>
            <a:ext cx="6299721" cy="4166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077" y="2998176"/>
            <a:ext cx="1427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dirty="0" smtClean="0"/>
              <a:t>ord embedding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25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 - CNN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9862"/>
                <a:ext cx="10515600" cy="503799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Training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Random split data into training data </a:t>
                </a:r>
                <a:r>
                  <a:rPr lang="en-US" dirty="0" smtClean="0"/>
                  <a:t>and </a:t>
                </a:r>
                <a:r>
                  <a:rPr lang="en-US" dirty="0" smtClean="0"/>
                  <a:t>testing data </a:t>
                </a:r>
                <a:r>
                  <a:rPr lang="en-US" dirty="0" smtClean="0"/>
                  <a:t>using </a:t>
                </a:r>
                <a:r>
                  <a:rPr lang="en-US" dirty="0" smtClean="0"/>
                  <a:t>k</a:t>
                </a:r>
                <a:r>
                  <a:rPr lang="en-US" dirty="0" smtClean="0"/>
                  <a:t>-fold cross validation.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Mini-batch training (batch size </a:t>
                </a:r>
                <a:r>
                  <a:rPr lang="en-US" dirty="0" smtClean="0"/>
                  <a:t>=30</a:t>
                </a:r>
                <a:r>
                  <a:rPr lang="en-US" dirty="0" smtClean="0"/>
                  <a:t>) on the training data using ‘Adam’ optimizer, to minimizing the categorical cross-entropy loss. </a:t>
                </a:r>
              </a:p>
              <a:p>
                <a:r>
                  <a:rPr lang="en-US" dirty="0" smtClean="0"/>
                  <a:t>Testing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Testing is performed on the testing data.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Evaluation </a:t>
                </a:r>
                <a:r>
                  <a:rPr lang="en-US" altLang="zh-CN" dirty="0" smtClean="0"/>
                  <a:t>criterion</a:t>
                </a:r>
                <a:r>
                  <a:rPr lang="en-US" dirty="0" smtClean="0"/>
                  <a:t> is the overall prediction accuracy for all the testing samples and the recall for each classes to ensure the prediction accuracy on the major classes are high.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𝑂𝑣𝑒𝑟𝑎𝑙𝑙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𝑡𝑒𝑠𝑡𝑖𝑛𝑔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𝑤h𝑜𝑠𝑒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𝑡𝑒𝑠𝑡𝑖𝑛𝑔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𝑏𝑒𝑙𝑜𝑛𝑔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9862"/>
                <a:ext cx="10515600" cy="5037991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87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“Context”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Label 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Classification Results (Top-1 Accuracy)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US" dirty="0" smtClean="0"/>
              <a:t>verall accuracy: 80.4</a:t>
            </a:r>
            <a:r>
              <a:rPr lang="en-US" altLang="zh-CN" dirty="0" smtClean="0"/>
              <a:t>%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'Ordinary Situation': 85</a:t>
            </a:r>
            <a:r>
              <a:rPr lang="en-US" altLang="zh-CN" dirty="0" smtClean="0"/>
              <a:t>%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'Problem': 86</a:t>
            </a:r>
            <a:r>
              <a:rPr lang="en-US" altLang="zh-CN" dirty="0" smtClean="0"/>
              <a:t>%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'Emergency': 16</a:t>
            </a:r>
            <a:r>
              <a:rPr lang="en-US" altLang="zh-CN" dirty="0" smtClean="0"/>
              <a:t>%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Accuracy for 'Special Occasion': 38</a:t>
            </a:r>
            <a:r>
              <a:rPr lang="en-US" altLang="zh-CN" dirty="0" smtClean="0"/>
              <a:t>%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96302"/>
              </p:ext>
            </p:extLst>
          </p:nvPr>
        </p:nvGraphicFramePr>
        <p:xfrm>
          <a:off x="1416539" y="233745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3">
                  <a:extLst>
                    <a:ext uri="{9D8B030D-6E8A-4147-A177-3AD203B41FA5}">
                      <a16:colId xmlns:a16="http://schemas.microsoft.com/office/drawing/2014/main" val="1516965406"/>
                    </a:ext>
                  </a:extLst>
                </a:gridCol>
                <a:gridCol w="1960685">
                  <a:extLst>
                    <a:ext uri="{9D8B030D-6E8A-4147-A177-3AD203B41FA5}">
                      <a16:colId xmlns:a16="http://schemas.microsoft.com/office/drawing/2014/main" val="1983830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8288650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86636858"/>
                    </a:ext>
                  </a:extLst>
                </a:gridCol>
                <a:gridCol w="1956777">
                  <a:extLst>
                    <a:ext uri="{9D8B030D-6E8A-4147-A177-3AD203B41FA5}">
                      <a16:colId xmlns:a16="http://schemas.microsoft.com/office/drawing/2014/main" val="273086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Ordinary Situation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Emergency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Occasion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1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7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“Context”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1"/>
            <a:ext cx="10515600" cy="55423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Confusion Matrix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Label:</a:t>
            </a:r>
          </a:p>
          <a:p>
            <a:pPr marL="457200" lvl="1" indent="0">
              <a:buNone/>
            </a:pPr>
            <a:r>
              <a:rPr lang="en-US" sz="2000" dirty="0" smtClean="0"/>
              <a:t>{</a:t>
            </a:r>
            <a:r>
              <a:rPr lang="en-US" sz="2000" dirty="0" err="1"/>
              <a:t>u'emergency</a:t>
            </a:r>
            <a:r>
              <a:rPr lang="en-US" sz="2000" dirty="0"/>
              <a:t>': 0 </a:t>
            </a:r>
            <a:r>
              <a:rPr lang="en-US" sz="2000" dirty="0" smtClean="0"/>
              <a:t>, </a:t>
            </a:r>
            <a:r>
              <a:rPr lang="en-US" sz="2000" dirty="0" err="1"/>
              <a:t>u'ordinary</a:t>
            </a:r>
            <a:r>
              <a:rPr lang="en-US" sz="2000" dirty="0"/>
              <a:t> situation': 1, </a:t>
            </a:r>
            <a:r>
              <a:rPr lang="en-US" sz="2000" dirty="0" err="1" smtClean="0"/>
              <a:t>u'problem</a:t>
            </a:r>
            <a:r>
              <a:rPr lang="en-US" sz="2000" dirty="0"/>
              <a:t>': 2, </a:t>
            </a:r>
            <a:r>
              <a:rPr lang="en-US" sz="2000" dirty="0" err="1" smtClean="0"/>
              <a:t>u'special</a:t>
            </a:r>
            <a:r>
              <a:rPr lang="en-US" sz="2000" dirty="0" smtClean="0"/>
              <a:t> </a:t>
            </a:r>
            <a:r>
              <a:rPr lang="en-US" sz="2000" dirty="0"/>
              <a:t>occasion': 3</a:t>
            </a:r>
            <a:r>
              <a:rPr lang="en-US" sz="2000" dirty="0" smtClean="0"/>
              <a:t>,}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64" y="940344"/>
            <a:ext cx="5812083" cy="4879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" y="1713830"/>
            <a:ext cx="4936096" cy="41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“Context”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1"/>
            <a:ext cx="10515600" cy="5085125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 smtClean="0"/>
              <a:t>Result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Ordinary Situation and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Problem:</a:t>
            </a:r>
          </a:p>
          <a:p>
            <a:pPr marL="457200" lvl="1" indent="0">
              <a:buNone/>
            </a:pPr>
            <a:r>
              <a:rPr lang="en-US" sz="2300" dirty="0" smtClean="0"/>
              <a:t>According </a:t>
            </a:r>
            <a:r>
              <a:rPr lang="en-US" sz="2300" dirty="0"/>
              <a:t>to the confusion matrix, classification accuracy for major categories (</a:t>
            </a:r>
            <a:r>
              <a:rPr lang="en-US" sz="2300" dirty="0" smtClean="0"/>
              <a:t>ordinary </a:t>
            </a:r>
            <a:r>
              <a:rPr lang="en-US" sz="2300" dirty="0"/>
              <a:t>situation and </a:t>
            </a:r>
            <a:r>
              <a:rPr lang="en-US" sz="2300" dirty="0" smtClean="0"/>
              <a:t>problem) are </a:t>
            </a:r>
            <a:r>
              <a:rPr lang="en-US" sz="2300" dirty="0"/>
              <a:t>quite good</a:t>
            </a:r>
            <a:r>
              <a:rPr lang="en-US" sz="23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Emergency:</a:t>
            </a:r>
          </a:p>
          <a:p>
            <a:pPr marL="457200" lvl="1" indent="0">
              <a:buNone/>
            </a:pPr>
            <a:r>
              <a:rPr lang="en-US" sz="2300" dirty="0" smtClean="0"/>
              <a:t>The classification results are not satisfactory because we </a:t>
            </a:r>
            <a:r>
              <a:rPr lang="en-US" sz="2300" dirty="0"/>
              <a:t>found that a large number of sentences with </a:t>
            </a:r>
            <a:r>
              <a:rPr lang="en-US" sz="2300" dirty="0" smtClean="0"/>
              <a:t>‘Emergency</a:t>
            </a:r>
            <a:r>
              <a:rPr lang="en-US" sz="2300" dirty="0"/>
              <a:t>’ are labeled to belong to </a:t>
            </a:r>
            <a:r>
              <a:rPr lang="en-US" sz="2300" dirty="0" smtClean="0"/>
              <a:t>the major categories. In particular, </a:t>
            </a:r>
            <a:r>
              <a:rPr lang="en-US" sz="2300" dirty="0"/>
              <a:t>we found </a:t>
            </a:r>
            <a:r>
              <a:rPr lang="en-US" sz="2300" dirty="0" smtClean="0"/>
              <a:t>at least 30 </a:t>
            </a:r>
            <a:r>
              <a:rPr lang="en-US" sz="2300" dirty="0"/>
              <a:t>sentences </a:t>
            </a:r>
            <a:r>
              <a:rPr lang="en-US" sz="2300" dirty="0" smtClean="0"/>
              <a:t>and 20 sentences that </a:t>
            </a:r>
            <a:r>
              <a:rPr lang="en-US" sz="2300" dirty="0"/>
              <a:t>should be in ‘Emergency’ </a:t>
            </a:r>
            <a:r>
              <a:rPr lang="en-US" sz="2300" dirty="0" smtClean="0"/>
              <a:t>category are mislabeled to the ‘Problem’ and ‘Ordinary Situation’ categories, respectively. </a:t>
            </a:r>
            <a:r>
              <a:rPr lang="en-US" sz="2300" dirty="0"/>
              <a:t>That’s why a large number of samples are wrongly predicted to be ‘Problem’ and ‘Ordinary Situation’.</a:t>
            </a:r>
          </a:p>
          <a:p>
            <a:pPr marL="457200" lvl="1" indent="0">
              <a:buNone/>
            </a:pPr>
            <a:endParaRPr lang="en-US" sz="17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Special Occasion:</a:t>
            </a:r>
          </a:p>
          <a:p>
            <a:pPr marL="457200" lvl="1" indent="0">
              <a:buNone/>
            </a:pPr>
            <a:r>
              <a:rPr lang="en-US" sz="2300" dirty="0" smtClean="0"/>
              <a:t>By </a:t>
            </a:r>
            <a:r>
              <a:rPr lang="en-US" sz="2300" dirty="0"/>
              <a:t>looking into the labeling of </a:t>
            </a:r>
            <a:r>
              <a:rPr lang="en-SG" sz="2300" dirty="0"/>
              <a:t>‘Special Occasion’ and ‘Ordinary Situation’, we found that there are many overlapping samples between these two categories. </a:t>
            </a:r>
            <a:r>
              <a:rPr lang="en-US" sz="2300" dirty="0"/>
              <a:t>Due to the inconsistency and overlapping labelling of </a:t>
            </a:r>
            <a:r>
              <a:rPr lang="en-SG" sz="2300" dirty="0"/>
              <a:t>‘Ordinary Situation’ and ‘Special Occasion’, our CNN model cannot distinguish between these two categories</a:t>
            </a:r>
            <a:r>
              <a:rPr lang="en-SG" dirty="0"/>
              <a:t>.</a:t>
            </a:r>
            <a:endParaRPr lang="en-US" dirty="0"/>
          </a:p>
          <a:p>
            <a:pPr marL="457200" lvl="1" indent="0">
              <a:buNone/>
            </a:pPr>
            <a:endParaRPr lang="en-US" sz="23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0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“Context”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1"/>
            <a:ext cx="10515600" cy="5085125"/>
          </a:xfrm>
        </p:spPr>
        <p:txBody>
          <a:bodyPr>
            <a:normAutofit/>
          </a:bodyPr>
          <a:lstStyle/>
          <a:p>
            <a:r>
              <a:rPr lang="en-US" sz="2900" dirty="0" smtClean="0"/>
              <a:t>Summary and Suggestion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 We </a:t>
            </a:r>
            <a:r>
              <a:rPr lang="en-SG" dirty="0"/>
              <a:t>found many labelling errors as well as inconsistent/overlapping labels of training </a:t>
            </a:r>
            <a:r>
              <a:rPr lang="en-SG" dirty="0" smtClean="0"/>
              <a:t>data.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 In </a:t>
            </a:r>
            <a:r>
              <a:rPr lang="en-SG" dirty="0"/>
              <a:t>order to make better prediction for any machine learning model, the quality of training data plays a vital role. </a:t>
            </a:r>
            <a:endParaRPr lang="en-SG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 Our </a:t>
            </a:r>
            <a:r>
              <a:rPr lang="en-SG" dirty="0"/>
              <a:t>suggestion is to re-label the training data according to our analysis in section </a:t>
            </a:r>
            <a:r>
              <a:rPr lang="en-SG" dirty="0" smtClean="0"/>
              <a:t>1.3 of the attached result analysis, </a:t>
            </a:r>
            <a:r>
              <a:rPr lang="en-SG" dirty="0"/>
              <a:t>to make the samples in one class distinguishable from other classes. </a:t>
            </a:r>
            <a:endParaRPr lang="en-US" dirty="0"/>
          </a:p>
          <a:p>
            <a:pPr marL="457200" lvl="1" indent="0">
              <a:buNone/>
            </a:pPr>
            <a:endParaRPr lang="en-US" sz="23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0"/>
            <a:ext cx="10515600" cy="1325563"/>
          </a:xfrm>
        </p:spPr>
        <p:txBody>
          <a:bodyPr/>
          <a:lstStyle/>
          <a:p>
            <a:r>
              <a:rPr lang="en-US" dirty="0" smtClean="0"/>
              <a:t>“Cont</a:t>
            </a:r>
            <a:r>
              <a:rPr lang="en-US" altLang="zh-CN" dirty="0" smtClean="0"/>
              <a:t>ent</a:t>
            </a:r>
            <a:r>
              <a:rPr lang="en-US" dirty="0" smtClean="0"/>
              <a:t>” Category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8538" y="1227752"/>
            <a:ext cx="10515600" cy="32419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Label Distribution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1364"/>
              </p:ext>
            </p:extLst>
          </p:nvPr>
        </p:nvGraphicFramePr>
        <p:xfrm>
          <a:off x="1489317" y="1669235"/>
          <a:ext cx="8131907" cy="116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84">
                  <a:extLst>
                    <a:ext uri="{9D8B030D-6E8A-4147-A177-3AD203B41FA5}">
                      <a16:colId xmlns:a16="http://schemas.microsoft.com/office/drawing/2014/main" val="1516965406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1983830413"/>
                    </a:ext>
                  </a:extLst>
                </a:gridCol>
                <a:gridCol w="923193">
                  <a:extLst>
                    <a:ext uri="{9D8B030D-6E8A-4147-A177-3AD203B41FA5}">
                      <a16:colId xmlns:a16="http://schemas.microsoft.com/office/drawing/2014/main" val="308288650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86636858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730864887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957346241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3321817194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3063783665"/>
                    </a:ext>
                  </a:extLst>
                </a:gridCol>
              </a:tblGrid>
              <a:tr h="4496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Roadside Assistance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Personal Need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 Resolution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 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Gift / Free Stuff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Pick up / Drop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Detailed Explanation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46997"/>
                  </a:ext>
                </a:extLst>
              </a:tr>
              <a:tr h="321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12340"/>
                  </a:ext>
                </a:extLst>
              </a:tr>
              <a:tr h="32184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22.08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20.05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14.94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12.68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8.91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6.01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4.07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804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12202"/>
              </p:ext>
            </p:extLst>
          </p:nvPr>
        </p:nvGraphicFramePr>
        <p:xfrm>
          <a:off x="1489317" y="3000008"/>
          <a:ext cx="8131907" cy="1161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968">
                  <a:extLst>
                    <a:ext uri="{9D8B030D-6E8A-4147-A177-3AD203B41FA5}">
                      <a16:colId xmlns:a16="http://schemas.microsoft.com/office/drawing/2014/main" val="1516965406"/>
                    </a:ext>
                  </a:extLst>
                </a:gridCol>
                <a:gridCol w="1623434">
                  <a:extLst>
                    <a:ext uri="{9D8B030D-6E8A-4147-A177-3AD203B41FA5}">
                      <a16:colId xmlns:a16="http://schemas.microsoft.com/office/drawing/2014/main" val="1983830413"/>
                    </a:ext>
                  </a:extLst>
                </a:gridCol>
                <a:gridCol w="882373">
                  <a:extLst>
                    <a:ext uri="{9D8B030D-6E8A-4147-A177-3AD203B41FA5}">
                      <a16:colId xmlns:a16="http://schemas.microsoft.com/office/drawing/2014/main" val="30828865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86636858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2730864887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1957346241"/>
                    </a:ext>
                  </a:extLst>
                </a:gridCol>
                <a:gridCol w="1224570">
                  <a:extLst>
                    <a:ext uri="{9D8B030D-6E8A-4147-A177-3AD203B41FA5}">
                      <a16:colId xmlns:a16="http://schemas.microsoft.com/office/drawing/2014/main" val="3321817194"/>
                    </a:ext>
                  </a:extLst>
                </a:gridCol>
              </a:tblGrid>
              <a:tr h="4740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Care from Staff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 Service / Discount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Forgotten Stuff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dealer event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46997"/>
                  </a:ext>
                </a:extLst>
              </a:tr>
              <a:tr h="3214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12340"/>
                  </a:ext>
                </a:extLst>
              </a:tr>
              <a:tr h="3214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3.35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2.89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1.99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1.31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1.04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0.68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804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08538" y="4330781"/>
            <a:ext cx="6969370" cy="2527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</a:t>
            </a:r>
            <a:r>
              <a:rPr lang="en-US" altLang="zh-CN" sz="2400" dirty="0" smtClean="0"/>
              <a:t>assification Results (Top-1 Accuracy)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Overall accuracy: 60.58%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'roadside assistance': 82%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'personal need': 60%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'issue resolution': 53%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'quick service': 51%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'gift / free stuff': 79%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Accuracy for 'pick up / drop': 53%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3531" y="5016582"/>
            <a:ext cx="6969370" cy="207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'detailed explanation': 43%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'care from staff': 26%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'snacks': 70%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'free service / discount': 41%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'others': 1%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'forgotten stuff': 48%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 smtClean="0"/>
              <a:t>Accuracy for 'dealer event': 43%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8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1196</Words>
  <Application>Microsoft Office PowerPoint</Application>
  <PresentationFormat>Widescreen</PresentationFormat>
  <Paragraphs>207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Methodology - CNN</vt:lpstr>
      <vt:lpstr>Methodology - CNN</vt:lpstr>
      <vt:lpstr>Methodology - CNN</vt:lpstr>
      <vt:lpstr>“Context” Category</vt:lpstr>
      <vt:lpstr>“Context” Category</vt:lpstr>
      <vt:lpstr>“Context” Category</vt:lpstr>
      <vt:lpstr>“Context” Category</vt:lpstr>
      <vt:lpstr>“Content” Category</vt:lpstr>
      <vt:lpstr>“Content” Category</vt:lpstr>
      <vt:lpstr>“Content” Category</vt:lpstr>
      <vt:lpstr>“Content”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Project on Toyota Dealership Survey</dc:title>
  <dc:creator>#LI PENGFEI#</dc:creator>
  <cp:lastModifiedBy>#LI PENGFEI#</cp:lastModifiedBy>
  <cp:revision>35</cp:revision>
  <dcterms:created xsi:type="dcterms:W3CDTF">2017-12-17T03:43:30Z</dcterms:created>
  <dcterms:modified xsi:type="dcterms:W3CDTF">2018-03-16T05:41:25Z</dcterms:modified>
</cp:coreProperties>
</file>