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custDataLst>
    <p:tags r:id="rId26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CC3300"/>
    <a:srgbClr val="0066CC"/>
    <a:srgbClr val="0066FF"/>
    <a:srgbClr val="009242"/>
    <a:srgbClr val="3366FF"/>
    <a:srgbClr val="0A6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/>
    <p:restoredTop sz="99803"/>
  </p:normalViewPr>
  <p:slideViewPr>
    <p:cSldViewPr snapToGrid="0" showGuides="1">
      <p:cViewPr varScale="1">
        <p:scale>
          <a:sx n="66" d="100"/>
          <a:sy n="66" d="100"/>
        </p:scale>
        <p:origin x="1304" y="5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1712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3D6B0-0286-474A-9F97-8EFF9FFF171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C4234-7599-4C4A-8158-0E39334A4E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323850" y="692150"/>
            <a:ext cx="8496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hosted.panopto.com/Panopto/Pages/Viewer.aspx?id=60c65748-2026-463f-8c57-134fd6661c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en-US" dirty="0"/>
              <a:t>缓冲区溢出实验</a:t>
            </a:r>
            <a:r>
              <a:rPr lang="en-US" altLang="zh-CN" dirty="0"/>
              <a:t>attacklab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本实验的目标是通过在</a:t>
            </a:r>
            <a:r>
              <a:rPr lang="en-US" altLang="zh-CN" dirty="0"/>
              <a:t>getbuf</a:t>
            </a:r>
            <a:r>
              <a:rPr lang="zh-CN" altLang="en-US" dirty="0"/>
              <a:t>阶段输入特定的字符串，拦截程序流，跳转到</a:t>
            </a:r>
            <a:r>
              <a:rPr lang="en-US" altLang="zh-CN" dirty="0"/>
              <a:t>touch1</a:t>
            </a:r>
            <a:r>
              <a:rPr lang="zh-CN" altLang="en-US" dirty="0"/>
              <a:t>或</a:t>
            </a:r>
            <a:r>
              <a:rPr lang="en-US" altLang="zh-CN" dirty="0"/>
              <a:t> touch2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level1</a:t>
            </a:r>
            <a:r>
              <a:rPr lang="zh-CN" altLang="en-US" dirty="0"/>
              <a:t>为例，完成后可跳转到</a:t>
            </a:r>
            <a:r>
              <a:rPr lang="en-US" altLang="zh-CN" dirty="0"/>
              <a:t>touch1</a:t>
            </a:r>
            <a:r>
              <a:rPr lang="zh-CN" altLang="en-US" dirty="0"/>
              <a:t>函数：</a:t>
            </a: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pic>
        <p:nvPicPr>
          <p:cNvPr id="1229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2562225"/>
            <a:ext cx="7786687" cy="191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level1</a:t>
            </a:r>
            <a:r>
              <a:rPr lang="zh-CN" altLang="en-US" dirty="0"/>
              <a:t>解题思路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找到程序在栈为输入字符串分配了多大的空间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touch1</a:t>
            </a:r>
            <a:r>
              <a:rPr lang="zh-CN" altLang="en-US" dirty="0"/>
              <a:t>函数的起始地址</a:t>
            </a:r>
          </a:p>
          <a:p>
            <a:r>
              <a:rPr lang="zh-CN" altLang="en-US" dirty="0"/>
              <a:t>将栈上分配的空间填满，并且在下</a:t>
            </a:r>
            <a:r>
              <a:rPr lang="en-US" altLang="zh-CN" dirty="0"/>
              <a:t>8</a:t>
            </a:r>
            <a:r>
              <a:rPr lang="zh-CN" altLang="en-US" dirty="0"/>
              <a:t>个字节，也就原先正常的返回地址上填上</a:t>
            </a:r>
            <a:r>
              <a:rPr lang="en-US" altLang="zh-CN" dirty="0"/>
              <a:t>touch1</a:t>
            </a:r>
            <a:r>
              <a:rPr lang="zh-CN" altLang="en-US" dirty="0"/>
              <a:t>函数的地址</a:t>
            </a: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反汇编</a:t>
            </a:r>
            <a:r>
              <a:rPr lang="en-US" altLang="zh-CN" dirty="0"/>
              <a:t>getbuf</a:t>
            </a:r>
            <a:r>
              <a:rPr lang="zh-CN" altLang="en-US" dirty="0"/>
              <a:t>函数，找到实际在栈上分配了多少字节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从第一行</a:t>
            </a:r>
            <a:r>
              <a:rPr lang="en-US" altLang="zh-CN" dirty="0"/>
              <a:t>sub $0x38, %rsp</a:t>
            </a:r>
            <a:r>
              <a:rPr lang="zh-CN" altLang="en-US" dirty="0"/>
              <a:t>中显示，在栈上为</a:t>
            </a:r>
            <a:r>
              <a:rPr lang="en-US" altLang="zh-CN" dirty="0"/>
              <a:t>buf</a:t>
            </a:r>
            <a:r>
              <a:rPr lang="zh-CN" altLang="en-US" dirty="0"/>
              <a:t>提供了</a:t>
            </a:r>
            <a:r>
              <a:rPr lang="en-US" altLang="zh-CN" dirty="0"/>
              <a:t>0x38</a:t>
            </a:r>
            <a:r>
              <a:rPr lang="zh-CN" altLang="en-US" dirty="0"/>
              <a:t>也就是</a:t>
            </a:r>
            <a:r>
              <a:rPr lang="en-US" altLang="zh-CN" dirty="0"/>
              <a:t>56</a:t>
            </a:r>
            <a:r>
              <a:rPr lang="zh-CN" altLang="en-US" dirty="0"/>
              <a:t>个字节的空间</a:t>
            </a: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pic>
        <p:nvPicPr>
          <p:cNvPr id="1434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749425"/>
            <a:ext cx="6796087" cy="1779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836613"/>
            <a:ext cx="8321675" cy="5218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反汇编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函数，找到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函数的起始地址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从第一行中看出，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的起始地址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0x00000000004017f6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pic>
        <p:nvPicPr>
          <p:cNvPr id="1536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1709738"/>
            <a:ext cx="6829425" cy="2271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21811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以上，我们已经到了我们需要的所有关键信息，现在构建我们输入字符，首先填充栈，可以使用任意字符，这里我使用的是</a:t>
            </a:r>
            <a:r>
              <a:rPr lang="en-US" altLang="zh-CN" dirty="0"/>
              <a:t>16</a:t>
            </a:r>
            <a:r>
              <a:rPr lang="zh-CN" altLang="en-US" dirty="0"/>
              <a:t>进制的</a:t>
            </a:r>
            <a:r>
              <a:rPr lang="en-US" altLang="zh-CN" dirty="0"/>
              <a:t>0x00</a:t>
            </a:r>
            <a:r>
              <a:rPr lang="zh-CN" altLang="en-US" dirty="0"/>
              <a:t>填充，然后填充</a:t>
            </a:r>
            <a:r>
              <a:rPr lang="en-US" altLang="zh-CN" dirty="0"/>
              <a:t>touch1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由于这些内容都是非</a:t>
            </a:r>
            <a:r>
              <a:rPr lang="en-US" altLang="zh-CN" dirty="0"/>
              <a:t>ASCII</a:t>
            </a:r>
            <a:r>
              <a:rPr lang="zh-CN" altLang="en-US" dirty="0"/>
              <a:t>字符，无法直接在命令行界面输入，因此要利用实验系统提供的</a:t>
            </a:r>
            <a:r>
              <a:rPr lang="en-US" altLang="zh-CN" dirty="0"/>
              <a:t>hext2raw</a:t>
            </a:r>
            <a:r>
              <a:rPr lang="zh-CN" altLang="en-US" dirty="0"/>
              <a:t>工具。可直接建一个文件文件，将数据输入（按文本格式），</a:t>
            </a:r>
            <a:r>
              <a:rPr lang="en-US" altLang="zh-CN" dirty="0"/>
              <a:t> hext2raw</a:t>
            </a:r>
            <a:r>
              <a:rPr lang="zh-CN" altLang="en-US" dirty="0"/>
              <a:t>工具可将它们转换为实际数据。最后得到文本内容如下：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hext2raw</a:t>
            </a:r>
            <a:r>
              <a:rPr lang="zh-CN" altLang="en-US" dirty="0"/>
              <a:t>工具使用方法详见</a:t>
            </a:r>
            <a:r>
              <a:rPr lang="en-US" altLang="zh-CN" dirty="0"/>
              <a:t>attacklab.pdf</a:t>
            </a:r>
            <a:r>
              <a:rPr lang="zh-CN" altLang="en-US" dirty="0"/>
              <a:t>文档</a:t>
            </a: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pic>
        <p:nvPicPr>
          <p:cNvPr id="1638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4381500"/>
            <a:ext cx="3643313" cy="176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811213"/>
            <a:ext cx="8229600" cy="521811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注意的是字节序是</a:t>
            </a:r>
            <a:r>
              <a:rPr lang="en-US" altLang="zh-CN" dirty="0"/>
              <a:t>little-endian</a:t>
            </a:r>
            <a:r>
              <a:rPr lang="zh-CN" altLang="en-US" dirty="0"/>
              <a:t>，即低位在低地址，高位在高地址。填充后的栈组织如图所示：</a:t>
            </a: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pic>
        <p:nvPicPr>
          <p:cNvPr id="1741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88" y="1971675"/>
            <a:ext cx="5857875" cy="352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文本框 6"/>
          <p:cNvSpPr txBox="1"/>
          <p:nvPr/>
        </p:nvSpPr>
        <p:spPr>
          <a:xfrm>
            <a:off x="5781675" y="3733800"/>
            <a:ext cx="693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......</a:t>
            </a:r>
            <a:endParaRPr lang="zh-CN" altLang="en-US" sz="2000" b="1" dirty="0"/>
          </a:p>
        </p:txBody>
      </p:sp>
      <p:sp>
        <p:nvSpPr>
          <p:cNvPr id="17415" name="文本框 7"/>
          <p:cNvSpPr txBox="1"/>
          <p:nvPr/>
        </p:nvSpPr>
        <p:spPr>
          <a:xfrm>
            <a:off x="6969125" y="3656013"/>
            <a:ext cx="452438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17416" name="文本框 8"/>
          <p:cNvSpPr txBox="1"/>
          <p:nvPr/>
        </p:nvSpPr>
        <p:spPr>
          <a:xfrm>
            <a:off x="5038725" y="3265488"/>
            <a:ext cx="452438" cy="3079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/>
              <a:t>f6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运行命令解释：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cat   1906400001.l1  | ./hex2raw | ./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ctarget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  -q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管道符号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-q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必须使用，否则出错！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level 2</a:t>
            </a:r>
            <a:r>
              <a:rPr lang="zh-CN" altLang="en-US" dirty="0"/>
              <a:t>解题思路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第二阶段，需要做的是在输入字符串中注入一小段代码。其实整体的流程还是</a:t>
            </a:r>
            <a:r>
              <a:rPr lang="en-US" altLang="zh-CN" dirty="0"/>
              <a:t>getbuf</a:t>
            </a:r>
            <a:r>
              <a:rPr lang="zh-CN" altLang="en-US" dirty="0"/>
              <a:t>中输入字符，然后拦截程序流，跳转到调用</a:t>
            </a:r>
            <a:r>
              <a:rPr lang="en-US" altLang="zh-CN" dirty="0"/>
              <a:t>touch2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这段程序就是验证传进来的参数</a:t>
            </a:r>
            <a:r>
              <a:rPr lang="en-US" altLang="zh-CN" dirty="0"/>
              <a:t>val</a:t>
            </a:r>
            <a:r>
              <a:rPr lang="zh-CN" altLang="en-US" dirty="0"/>
              <a:t>是否和</a:t>
            </a:r>
            <a:r>
              <a:rPr lang="en-US" altLang="zh-CN" dirty="0"/>
              <a:t>cookie</a:t>
            </a:r>
            <a:r>
              <a:rPr lang="zh-CN" altLang="en-US" dirty="0"/>
              <a:t>中值相等。假设</a:t>
            </a:r>
            <a:r>
              <a:rPr lang="en-US" altLang="zh-CN" dirty="0"/>
              <a:t>cookie.txt</a:t>
            </a:r>
            <a:r>
              <a:rPr lang="zh-CN" altLang="en-US" dirty="0"/>
              <a:t>中的值为：</a:t>
            </a:r>
            <a:r>
              <a:rPr lang="en-US" altLang="zh-CN" dirty="0"/>
              <a:t>0x59b997fa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pic>
        <p:nvPicPr>
          <p:cNvPr id="1946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252663"/>
            <a:ext cx="5708650" cy="256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将正常的返回地址设置为你注入代码的地址，本次注入直接在栈顶注入，所以即返回地址设置为</a:t>
            </a:r>
            <a:r>
              <a:rPr lang="en-US" altLang="zh-CN" dirty="0"/>
              <a:t>%rsp</a:t>
            </a:r>
            <a:r>
              <a:rPr lang="zh-CN" altLang="en-US" dirty="0"/>
              <a:t>的地址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值移入到</a:t>
            </a:r>
            <a:r>
              <a:rPr lang="en-US" altLang="zh-CN" dirty="0"/>
              <a:t>%rdi</a:t>
            </a:r>
            <a:r>
              <a:rPr lang="zh-CN" altLang="en-US" dirty="0"/>
              <a:t>，</a:t>
            </a:r>
            <a:r>
              <a:rPr lang="en-US" altLang="zh-CN" dirty="0"/>
              <a:t>%rdi</a:t>
            </a:r>
            <a:r>
              <a:rPr lang="zh-CN" altLang="en-US" dirty="0"/>
              <a:t>是函数调用的第一个参数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/>
              <a:t>touch2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r>
              <a:rPr lang="zh-CN" altLang="en-US" dirty="0"/>
              <a:t>想要调用</a:t>
            </a:r>
            <a:r>
              <a:rPr lang="en-US" altLang="zh-CN" dirty="0"/>
              <a:t>touch2</a:t>
            </a:r>
            <a:r>
              <a:rPr lang="zh-CN" altLang="en-US" dirty="0"/>
              <a:t>，只能使用</a:t>
            </a:r>
            <a:r>
              <a:rPr lang="en-US" altLang="zh-CN" dirty="0"/>
              <a:t>ret</a:t>
            </a:r>
            <a:r>
              <a:rPr lang="zh-CN" altLang="en-US" dirty="0"/>
              <a:t>改变当前指令寄存器的指向地址。</a:t>
            </a:r>
            <a:r>
              <a:rPr lang="en-US" altLang="zh-CN" dirty="0"/>
              <a:t>ret</a:t>
            </a:r>
            <a:r>
              <a:rPr lang="zh-CN" altLang="en-US" dirty="0"/>
              <a:t>是从栈上弹出返回地址，有两种以上解决方案：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在此之前先将</a:t>
            </a:r>
            <a:r>
              <a:rPr lang="en-US" altLang="zh-CN" dirty="0"/>
              <a:t>touch2</a:t>
            </a:r>
            <a:r>
              <a:rPr lang="zh-CN" altLang="en-US" dirty="0"/>
              <a:t>的地址压栈，在语句中实现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2)</a:t>
            </a:r>
            <a:r>
              <a:rPr lang="zh-CN" altLang="en-US" dirty="0"/>
              <a:t>直接</a:t>
            </a:r>
            <a:r>
              <a:rPr lang="en-US" altLang="zh-CN" dirty="0"/>
              <a:t>ret</a:t>
            </a:r>
            <a:r>
              <a:rPr lang="zh-CN" altLang="en-US" dirty="0"/>
              <a:t>，字符串输入返回后</a:t>
            </a:r>
            <a:r>
              <a:rPr lang="en-US" altLang="zh-CN" dirty="0"/>
              <a:t>rsp</a:t>
            </a:r>
            <a:r>
              <a:rPr lang="zh-CN" altLang="en-US" dirty="0"/>
              <a:t>会加</a:t>
            </a:r>
            <a:r>
              <a:rPr lang="en-US" altLang="zh-CN" dirty="0"/>
              <a:t>8</a:t>
            </a:r>
            <a:r>
              <a:rPr lang="zh-CN" altLang="en-US" dirty="0"/>
              <a:t>，在此处写</a:t>
            </a:r>
            <a:r>
              <a:rPr lang="en-US" altLang="zh-CN" dirty="0"/>
              <a:t>ret</a:t>
            </a:r>
            <a:r>
              <a:rPr lang="zh-CN" altLang="en-US" dirty="0"/>
              <a:t>的返回地址。</a:t>
            </a:r>
            <a:endParaRPr lang="en-US" altLang="zh-CN" dirty="0"/>
          </a:p>
          <a:p>
            <a:r>
              <a:rPr lang="zh-CN" altLang="en-US" dirty="0"/>
              <a:t>这两种方法都实现，可以考虑第三种。</a:t>
            </a: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种方法中注入的代码为：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将上述的汇编代码转化为计算机可以执行的指令序列，执行下列命令：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pic>
        <p:nvPicPr>
          <p:cNvPr id="2150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66863"/>
            <a:ext cx="2838450" cy="1258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895725"/>
            <a:ext cx="5035550" cy="2125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、深入了解缓冲区溢出的隐患，了解如何利用缓冲区溢出这个漏洞对现有程序进行控制流劫持、执行非法程序代码，从而造成对程序进行攻击以及破坏的过程；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、增强对程序机器级表示、汇编语言、调试器和逆向工程等理解。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可以得到这三条指令序列如下：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接下来寻找</a:t>
            </a:r>
            <a:r>
              <a:rPr lang="en-US" altLang="zh-CN" dirty="0"/>
              <a:t>%rsp</a:t>
            </a:r>
            <a:r>
              <a:rPr lang="zh-CN" altLang="en-US" dirty="0"/>
              <a:t>的地址，利用</a:t>
            </a:r>
            <a:r>
              <a:rPr lang="en-US" altLang="zh-CN" dirty="0"/>
              <a:t>gdb</a:t>
            </a:r>
            <a:r>
              <a:rPr lang="zh-CN" altLang="en-US" dirty="0"/>
              <a:t>进行调试，获取我们需要的信息：</a:t>
            </a: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  <p:pic>
        <p:nvPicPr>
          <p:cNvPr id="2253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552575"/>
            <a:ext cx="3949700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3" y="3338513"/>
            <a:ext cx="4454525" cy="293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615950"/>
            <a:ext cx="8229600" cy="602456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如上所示，我们获取到了</a:t>
            </a:r>
            <a:r>
              <a:rPr lang="en-US" altLang="zh-CN" dirty="0"/>
              <a:t>%rsp</a:t>
            </a:r>
            <a:r>
              <a:rPr lang="zh-CN" altLang="en-US" dirty="0"/>
              <a:t>的地址，可以构造出如下字符串，在栈的开始位置为注入代码的指令序列，然后填充满至</a:t>
            </a:r>
            <a:r>
              <a:rPr lang="en-US" altLang="zh-CN" dirty="0"/>
              <a:t>40</a:t>
            </a:r>
            <a:r>
              <a:rPr lang="zh-CN" altLang="en-US" dirty="0"/>
              <a:t>个字节，在接下来的</a:t>
            </a:r>
            <a:r>
              <a:rPr lang="en-US" altLang="zh-CN" dirty="0"/>
              <a:t>8</a:t>
            </a:r>
            <a:r>
              <a:rPr lang="zh-CN" altLang="en-US" dirty="0"/>
              <a:t>个字节，也就是原来的返回地址，填充成注入代码的起始地址，也就是</a:t>
            </a:r>
            <a:r>
              <a:rPr lang="en-US" altLang="zh-CN" dirty="0"/>
              <a:t>%rsp</a:t>
            </a:r>
            <a:r>
              <a:rPr lang="zh-CN" altLang="en-US" dirty="0"/>
              <a:t>的地址，可以得到如下字符串：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运行方法同</a:t>
            </a:r>
            <a:r>
              <a:rPr lang="en-US" altLang="zh-CN" dirty="0"/>
              <a:t>level1</a:t>
            </a:r>
            <a:r>
              <a:rPr lang="zh-CN" altLang="en-US" dirty="0"/>
              <a:t>。</a:t>
            </a:r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pic>
        <p:nvPicPr>
          <p:cNvPr id="2355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3" y="2813050"/>
            <a:ext cx="4891087" cy="141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4497388"/>
            <a:ext cx="4213225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/>
              <a:t>实验提交要求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68313" y="683394"/>
            <a:ext cx="8229600" cy="5823284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一人一题（助教会运行提交的文件，抄袭计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分，不交文本文件计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分；实验报告要求体现分析过程，没有或过于简略酌情扣分）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提交文件夹以学号命名，内容包括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个答案文本文件和实验报告，所交文件格式为：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level1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程序的文件名格式：学号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.l1  ,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如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1914100044.l1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level2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程序的文件名格式：学号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.l2  ,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如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1914100044.l2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期限 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2023/05/07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23:59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提交方式：坚果云，具体方式如下。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pic>
        <p:nvPicPr>
          <p:cNvPr id="2458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3" y="4184650"/>
            <a:ext cx="3644900" cy="123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3" y="3698875"/>
            <a:ext cx="1895475" cy="48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坚果云收作业二维码：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上传要求：按照实验提交要求上传压缩包即可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2560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/>
              <a:t>实验提交要求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20" y="1276917"/>
            <a:ext cx="2621915" cy="334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学习资料</a:t>
            </a: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5124" name="Rectangle 1"/>
          <p:cNvSpPr>
            <a:spLocks noGrp="1"/>
          </p:cNvSpPr>
          <p:nvPr>
            <p:ph idx="1"/>
          </p:nvPr>
        </p:nvSpPr>
        <p:spPr>
          <a:xfrm>
            <a:off x="374650" y="1771650"/>
            <a:ext cx="8021638" cy="1879600"/>
          </a:xfrm>
          <a:ln/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/>
              <a:t>（1）阅读《深入理解计算机系统》的3.10.2~3.10.5</a:t>
            </a:r>
            <a:br>
              <a:rPr lang="zh-CN" altLang="zh-CN" sz="2000" dirty="0"/>
            </a:br>
            <a:r>
              <a:rPr lang="zh-CN" altLang="zh-CN" sz="2000" dirty="0"/>
              <a:t>（2）仔细阅读</a:t>
            </a:r>
            <a:r>
              <a:rPr lang="en-US" altLang="zh-CN" sz="2000" dirty="0"/>
              <a:t>attacklab.pdf</a:t>
            </a:r>
            <a:r>
              <a:rPr lang="zh-CN" altLang="en-US" sz="2000" dirty="0"/>
              <a:t>中的</a:t>
            </a:r>
            <a:r>
              <a:rPr lang="en-US" altLang="zh-CN" sz="2000" dirty="0"/>
              <a:t>level1</a:t>
            </a:r>
            <a:r>
              <a:rPr lang="zh-CN" altLang="en-US" sz="2000" dirty="0"/>
              <a:t>、</a:t>
            </a:r>
            <a:r>
              <a:rPr lang="en-US" altLang="zh-CN" sz="2000" dirty="0"/>
              <a:t>level2</a:t>
            </a:r>
            <a:r>
              <a:rPr lang="zh-CN" altLang="en-US" sz="2000" dirty="0"/>
              <a:t>部分</a:t>
            </a:r>
            <a:br>
              <a:rPr lang="zh-CN" altLang="zh-CN" sz="2000" dirty="0"/>
            </a:br>
            <a:r>
              <a:rPr lang="zh-CN" altLang="zh-CN" sz="2000" dirty="0"/>
              <a:t>（3）gdb</a:t>
            </a:r>
            <a:r>
              <a:rPr lang="zh-CN" altLang="en-US" sz="2000" dirty="0"/>
              <a:t>和</a:t>
            </a:r>
            <a:r>
              <a:rPr lang="en-US" altLang="zh-CN" sz="2000" dirty="0"/>
              <a:t>objdump</a:t>
            </a:r>
            <a:r>
              <a:rPr lang="zh-CN" altLang="zh-CN" sz="2000" dirty="0"/>
              <a:t>的使用</a:t>
            </a:r>
            <a:r>
              <a:rPr lang="zh-CN" altLang="en-US" sz="2000" dirty="0"/>
              <a:t>方法</a:t>
            </a:r>
            <a:br>
              <a:rPr lang="zh-CN" altLang="zh-CN" sz="2000" dirty="0"/>
            </a:br>
            <a:r>
              <a:rPr lang="zh-CN" altLang="zh-CN" sz="2000" dirty="0"/>
              <a:t>（4）cmu公开课</a:t>
            </a:r>
            <a:r>
              <a:rPr lang="zh-CN" altLang="zh-CN" sz="2000" dirty="0">
                <a:hlinkClick r:id="rId2"/>
              </a:rPr>
              <a:t>Recitation 5: Attack lab and Stack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对目标程序实施缓冲区溢出攻击，通过造成缓冲区溢出来破坏目标程序的栈帧结构，继而执行一些原来程序中没有的行为。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本实验共完成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个实验小题：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具体要求见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实验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缓冲区溢出实验报告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！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C</a:t>
            </a:r>
            <a:r>
              <a:rPr lang="zh-CN" altLang="en-US" dirty="0"/>
              <a:t>语言中对于数组的引用不进行任何边界检查，而且局部变量和状态信息（如保存的寄存器值和返回地址）都存放在栈中。</a:t>
            </a:r>
            <a:endParaRPr lang="en-US" altLang="zh-CN" dirty="0"/>
          </a:p>
          <a:p>
            <a:r>
              <a:rPr lang="zh-CN" altLang="en-US" dirty="0"/>
              <a:t>当对越界的数组元素的写操作时，则会破坏存储在栈中的状态信息。一种常见的破坏就是</a:t>
            </a:r>
            <a:r>
              <a:rPr lang="zh-CN" altLang="en-US" b="1" dirty="0">
                <a:solidFill>
                  <a:srgbClr val="FF0000"/>
                </a:solidFill>
              </a:rPr>
              <a:t>缓冲区溢出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通常，在栈中分配某个字符数组保存一个字符串，但是字符串的长度超出了为数组分配的空间，可能不会报错。如</a:t>
            </a:r>
            <a:r>
              <a:rPr lang="en-US" altLang="zh-CN" dirty="0"/>
              <a:t>Gets</a:t>
            </a:r>
            <a:r>
              <a:rPr lang="zh-CN" altLang="en-US" dirty="0"/>
              <a:t>函数，任何长度超过</a:t>
            </a:r>
            <a:r>
              <a:rPr lang="en-US" altLang="zh-CN" dirty="0"/>
              <a:t>BUFFER_SIZE</a:t>
            </a:r>
            <a:r>
              <a:rPr lang="zh-CN" altLang="en-US" dirty="0"/>
              <a:t>个字符的字符串都会导致写越界。</a:t>
            </a: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pic>
        <p:nvPicPr>
          <p:cNvPr id="717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4911725"/>
            <a:ext cx="3468687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4800" y="4400550"/>
            <a:ext cx="8229600" cy="1958975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从汇编代码中可以看出，该程序在栈上为字符数组分配了</a:t>
            </a:r>
            <a:r>
              <a:rPr lang="en-US" altLang="zh-CN" dirty="0"/>
              <a:t>24</a:t>
            </a:r>
            <a:r>
              <a:rPr lang="zh-CN" altLang="en-US" dirty="0"/>
              <a:t>个字节。假如用户定义的字符数组为</a:t>
            </a:r>
            <a:r>
              <a:rPr lang="en-US" altLang="zh-CN" dirty="0"/>
              <a:t>8</a:t>
            </a:r>
            <a:r>
              <a:rPr lang="zh-CN" altLang="en-US" dirty="0"/>
              <a:t>个字节，意味着即使用户输入超过</a:t>
            </a:r>
            <a:r>
              <a:rPr lang="en-US" altLang="zh-CN" dirty="0"/>
              <a:t>8</a:t>
            </a:r>
            <a:r>
              <a:rPr lang="zh-CN" altLang="en-US" dirty="0"/>
              <a:t>个字节也不一定会对栈的状态信息造成破坏。但是如果用户输入超过</a:t>
            </a:r>
            <a:r>
              <a:rPr lang="en-US" altLang="zh-CN" dirty="0"/>
              <a:t>23</a:t>
            </a:r>
            <a:r>
              <a:rPr lang="zh-CN" altLang="en-US" dirty="0"/>
              <a:t>个字节，则会将</a:t>
            </a:r>
            <a:r>
              <a:rPr lang="en-US" altLang="zh-CN" dirty="0"/>
              <a:t>echo</a:t>
            </a:r>
            <a:r>
              <a:rPr lang="zh-CN" altLang="en-US" dirty="0"/>
              <a:t>的返回地址给破坏，这就是缓冲区溢出漏洞。</a:t>
            </a:r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  <p:sp>
        <p:nvSpPr>
          <p:cNvPr id="8196" name="AutoShape 2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819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2228850"/>
            <a:ext cx="337502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3" y="498475"/>
            <a:ext cx="7369175" cy="179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所配文件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218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本实验是一人一题。在所发目录中，一共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个和本实验相关的文件：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ctarget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代码注入攻击的目标文件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hex2row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16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进制数转化为攻击字符，因为有些字符在屏幕上面无法输入，所以输入该字符的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16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进制数，自动转化为该字符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cookie.txt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8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16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进行数，作为攻击的特殊标志符（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level2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使用）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ctarget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为所要分析处理的文件。其中包含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个函数：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getbuf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。可用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objdump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工具反汇编查看其代码，并存入文件中方便查看。命令为：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objdump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-d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ctarget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&gt; ctarget.txt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669925" y="136525"/>
            <a:ext cx="7615238" cy="427038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ctarget </a:t>
            </a:r>
            <a:r>
              <a:rPr lang="zh-CN" altLang="en-US" dirty="0"/>
              <a:t>的正常流程中的相关函数如下：</a:t>
            </a:r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  <p:pic>
        <p:nvPicPr>
          <p:cNvPr id="1024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63" y="838200"/>
            <a:ext cx="2668587" cy="1276350"/>
          </a:xfrm>
          <a:prstGeom prst="rect">
            <a:avLst/>
          </a:prstGeom>
          <a:noFill/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849313"/>
            <a:ext cx="4467225" cy="1428750"/>
          </a:xfrm>
          <a:prstGeom prst="rect">
            <a:avLst/>
          </a:prstGeom>
          <a:noFill/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714625"/>
            <a:ext cx="4935538" cy="1428750"/>
          </a:xfrm>
          <a:prstGeom prst="rect">
            <a:avLst/>
          </a:prstGeom>
          <a:noFill/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" y="4840288"/>
            <a:ext cx="5459412" cy="1912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8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579938"/>
            <a:ext cx="3113088" cy="227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50838" y="836613"/>
            <a:ext cx="8442325" cy="521811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正常运行程序并输入字符数较少（少于所定义的数组大小）时，输出正常，如图所示：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如果输入的字符数太多，超出栈中定义的范围，输出错误，如图所示：</a:t>
            </a: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pic>
        <p:nvPicPr>
          <p:cNvPr id="1126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51038"/>
            <a:ext cx="6183313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238625"/>
            <a:ext cx="6926263" cy="1931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bbaeae5-8dc3-4e17-b2f2-e5d49c306442"/>
  <p:tag name="COMMONDATA" val="eyJoZGlkIjoiZWY4ODRjYTE3YTllODZiM2MxYmQ0MGMxOWMzZTM4NW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1344</Words>
  <Application>Microsoft Office PowerPoint</Application>
  <PresentationFormat>全屏显示(4:3)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黑体</vt:lpstr>
      <vt:lpstr>宋体</vt:lpstr>
      <vt:lpstr>Arial</vt:lpstr>
      <vt:lpstr>默认设计模板</vt:lpstr>
      <vt:lpstr>缓冲区溢出实验attacklab </vt:lpstr>
      <vt:lpstr>实验目的</vt:lpstr>
      <vt:lpstr>学习资料</vt:lpstr>
      <vt:lpstr>实验内容</vt:lpstr>
      <vt:lpstr>基本原理</vt:lpstr>
      <vt:lpstr>PowerPoint 演示文稿</vt:lpstr>
      <vt:lpstr>所配文件</vt:lpstr>
      <vt:lpstr>PowerPoint 演示文稿</vt:lpstr>
      <vt:lpstr>PowerPoint 演示文稿</vt:lpstr>
      <vt:lpstr>PowerPoint 演示文稿</vt:lpstr>
      <vt:lpstr>level1解题思路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level 2解题思路</vt:lpstr>
      <vt:lpstr>PowerPoint 演示文稿</vt:lpstr>
      <vt:lpstr>PowerPoint 演示文稿</vt:lpstr>
      <vt:lpstr>PowerPoint 演示文稿</vt:lpstr>
      <vt:lpstr>PowerPoint 演示文稿</vt:lpstr>
      <vt:lpstr>实验提交要求</vt:lpstr>
      <vt:lpstr>实验提交要求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ZMF</cp:lastModifiedBy>
  <cp:revision>3153</cp:revision>
  <dcterms:created xsi:type="dcterms:W3CDTF">2008-04-26T09:05:28Z</dcterms:created>
  <dcterms:modified xsi:type="dcterms:W3CDTF">2023-04-10T13:47:48Z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5BA05545DCE74B39939353BF462C5A62_13</vt:lpwstr>
  </property>
  <property fmtid="{D5CDD505-2E9C-101B-9397-08002B2CF9AE}" pid="3" name="KSOProductBuildVer">
    <vt:lpwstr>2052-11.1.0.14036</vt:lpwstr>
  </property>
</Properties>
</file>