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99F43-D794-452B-B8F1-5CFB9A3D5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AFB69B-6FAD-4050-BDEF-5CAC46DE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C4CA9-E86D-41BB-9C11-726C9E94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8CE50-F5B4-4DF4-8AF4-3DAA5425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D1D84-328A-4F70-96C5-7FB98CD7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9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5DA1-844D-4BF6-8488-76E05515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BE6A2-6A0C-483B-BE6E-8EAA2FA23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65CF9-CDF1-4CFA-93EC-0B033E28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1A741-BB50-4246-8DC6-810E0099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E1342-2F20-4E57-B82A-9847D87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7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DA1301-6670-4FCD-9F75-757BF31AD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579288-E31F-426E-B1D1-1D806F2C3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F92A4-BD1A-4FD0-8A36-4710913B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B2350-BAD5-41C0-802A-9D27BBFE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85C32-55C5-407B-B47C-7DE13CFA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5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677EF-D278-42CB-91D4-FB961E92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561A44-AA70-464F-A0F1-10A42F63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C718D-8C21-440C-ACF6-A1844DA9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E08A9-51BF-42A7-BB17-0D0FFEE4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3DE2B-2692-409D-9390-08F4C09A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6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03E34-3461-4AD6-997A-1374B0A0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52A8A-FE69-4EA8-95F8-8D5055C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7D48C-210C-4DC0-911C-B6ECEE12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6B42A-59BD-4D74-AAB1-20B07AEC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BC627-8800-4FA5-83F8-0D0EC59A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52B0-A3F0-4F38-8E0E-1D685192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E8E71-04FF-4C5D-84F2-92EF8C6ED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8EEDC-82A1-4CDE-A3EC-B4997336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E06B7-737A-49E4-9B12-AE8C083A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65365-4F57-4AD2-9C2C-811E969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DAF47-7BF5-4978-9FFC-AC61B60E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5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82A13-C5F1-41C4-86F9-3E169C13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ABE51-EEE2-40E1-8B33-FC5B146F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C333D-9958-4183-B0AE-2344EC49C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DB43B4-DFB7-4AB0-A77C-1FC37B9D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6831A0-0164-4DB5-8277-D3EA63ED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53B3B4-02C4-46CE-B51A-04BBE5F3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CDE523-F790-4840-AA16-CFCFBE1D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356E8A-403F-4693-8603-4ADA25EB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11EE-084C-442B-8079-7173FF3A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903867-5601-4ECA-9A26-3FE49C33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4CE8D6-9F72-4E48-B743-A2BAD61D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223B8-543D-4704-8C40-E95B16CD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3810F-CE8F-43BF-89E5-FDFEB2D5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052770-8CA9-4271-9C6D-7C9E4D59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FC9ECC-E053-4C2C-8920-FD828D7D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8D74D-84EE-420C-86FE-CA8BF9FB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A20FB-6451-482A-AD92-6484BD45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05AE69-8E4D-4CCB-8006-FCA88166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E0FD3-0B3F-4E55-81F6-945A577F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CF2AEA-DE10-4C47-9FBD-463B8590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71637-9DF5-4A12-9044-77C5C6AB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EFA5B-29CC-46E5-AE76-B1F2C274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D3E02F-CCE1-45CE-857D-87675E074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ADCEF-2B97-47E2-81FA-B8D1CFCC3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D1AEC0-63A5-4DFF-BBEE-AA45B9A9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F6750-58FB-426F-922F-E19DA1F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5C5DC-B224-4F99-A230-45DDCBEC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2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3D8D7-26C8-4995-9472-C4AC4A8C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5B8735-90A4-4A99-AABD-72ECDEEB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61007-D971-49B5-9211-7C6E139BD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AF55-5446-4AAB-A845-0297A2E57FC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754F5-F791-4F82-8CC4-A2829CA9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1536D-1A20-4A7E-8A20-59A9F773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04A13-9673-4756-85D0-4C3141214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2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7.wmf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6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2.bin"/><Relationship Id="rId4" Type="http://schemas.microsoft.com/office/2007/relationships/hdphoto" Target="../media/hdphoto1.wdp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139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62741"/>
            <a:ext cx="12192000" cy="4713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E33105-DBEB-4E5B-9793-51327D723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39883"/>
            <a:ext cx="12192000" cy="1508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2139882"/>
            <a:ext cx="12192000" cy="457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A61FCE-E54F-4AC4-890E-34F163047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"/>
            <a:ext cx="12192000" cy="21170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6BEC8E-86D6-4E24-8DD8-00E765E5DF0D}"/>
              </a:ext>
            </a:extLst>
          </p:cNvPr>
          <p:cNvSpPr txBox="1"/>
          <p:nvPr/>
        </p:nvSpPr>
        <p:spPr>
          <a:xfrm>
            <a:off x="2746796" y="3577230"/>
            <a:ext cx="666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人工智能</a:t>
            </a:r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第一章 机器学习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3E0F3F-F4A1-47D8-84FA-ED4282E1E086}"/>
              </a:ext>
            </a:extLst>
          </p:cNvPr>
          <p:cNvSpPr txBox="1"/>
          <p:nvPr/>
        </p:nvSpPr>
        <p:spPr>
          <a:xfrm>
            <a:off x="8884763" y="4669396"/>
            <a:ext cx="14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李桐</a:t>
            </a:r>
          </a:p>
        </p:txBody>
      </p:sp>
    </p:spTree>
    <p:extLst>
      <p:ext uri="{BB962C8B-B14F-4D97-AF65-F5344CB8AC3E}">
        <p14:creationId xmlns:p14="http://schemas.microsoft.com/office/powerpoint/2010/main" val="168863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89" cy="6858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2D4113-8536-4CC8-BEDD-8EB2499AEB73}"/>
              </a:ext>
            </a:extLst>
          </p:cNvPr>
          <p:cNvSpPr/>
          <p:nvPr/>
        </p:nvSpPr>
        <p:spPr>
          <a:xfrm>
            <a:off x="368066" y="1272533"/>
            <a:ext cx="11201791" cy="5260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873" y="1357291"/>
            <a:ext cx="11054155" cy="5090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825536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404720F-6874-4C9A-8E6D-4D8856CF82C0}"/>
              </a:ext>
            </a:extLst>
          </p:cNvPr>
          <p:cNvSpPr/>
          <p:nvPr/>
        </p:nvSpPr>
        <p:spPr>
          <a:xfrm>
            <a:off x="733385" y="1889603"/>
            <a:ext cx="4612756" cy="33059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6C48F5D-E73C-4AD8-BBCE-EA91C0C9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EF69C14-B41E-48A4-9A94-3FBBC5B1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1B8B3F-F382-4EE7-B2A2-6FEFA64913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38" y="1974024"/>
            <a:ext cx="4573358" cy="318718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65D6508-618E-4205-8AC1-251A497E753C}"/>
              </a:ext>
            </a:extLst>
          </p:cNvPr>
          <p:cNvSpPr txBox="1"/>
          <p:nvPr/>
        </p:nvSpPr>
        <p:spPr>
          <a:xfrm>
            <a:off x="5645797" y="3256280"/>
            <a:ext cx="5647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除了以上内容，</a:t>
            </a:r>
            <a:r>
              <a:rPr lang="zh-CN" altLang="zh-CN" sz="24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监督学习还有梯度下降、支持向量机</a:t>
            </a:r>
            <a:r>
              <a:rPr lang="en-US" altLang="zh-CN" sz="2400" dirty="0" err="1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svm</a:t>
            </a:r>
            <a:r>
              <a:rPr lang="zh-CN" altLang="zh-CN" sz="24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等等。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7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89" cy="6858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2D4113-8536-4CC8-BEDD-8EB2499AEB73}"/>
              </a:ext>
            </a:extLst>
          </p:cNvPr>
          <p:cNvSpPr/>
          <p:nvPr/>
        </p:nvSpPr>
        <p:spPr>
          <a:xfrm>
            <a:off x="368066" y="1272533"/>
            <a:ext cx="11201791" cy="5260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873" y="1357291"/>
            <a:ext cx="11054155" cy="5090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825536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144A25-3BEF-4A00-9A70-E23E3E0E9114}"/>
              </a:ext>
            </a:extLst>
          </p:cNvPr>
          <p:cNvSpPr txBox="1"/>
          <p:nvPr/>
        </p:nvSpPr>
        <p:spPr>
          <a:xfrm>
            <a:off x="4791174" y="19229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无监督学习</a:t>
            </a:r>
            <a:endParaRPr lang="zh-CN" altLang="en-US" sz="72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04720F-6874-4C9A-8E6D-4D8856CF82C0}"/>
              </a:ext>
            </a:extLst>
          </p:cNvPr>
          <p:cNvSpPr/>
          <p:nvPr/>
        </p:nvSpPr>
        <p:spPr>
          <a:xfrm>
            <a:off x="733385" y="1843061"/>
            <a:ext cx="4602186" cy="35584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6C48F5D-E73C-4AD8-BBCE-EA91C0C9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EF69C14-B41E-48A4-9A94-3FBBC5B1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5D6508-618E-4205-8AC1-251A497E753C}"/>
              </a:ext>
            </a:extLst>
          </p:cNvPr>
          <p:cNvSpPr txBox="1"/>
          <p:nvPr/>
        </p:nvSpPr>
        <p:spPr>
          <a:xfrm>
            <a:off x="5536869" y="1696790"/>
            <a:ext cx="564751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无监督学习是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本质上是一个统计手段，在没有标签的数据里可以发现潜在的一些结构的一种训练方式，大多数的时候其实就是</a:t>
            </a:r>
            <a:r>
              <a:rPr lang="zh-CN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聚类、降维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20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聚类的重点是如何去度量相似性，如何让簇内的相似度最高，簇间的相似度最小。</a:t>
            </a:r>
            <a:endParaRPr lang="zh-CN" altLang="zh-CN" sz="20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相似度的度量有很多种，比如，闵可夫斯基距离，分别令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p=1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，无穷大，得到欧氏距离、曼哈顿距离、切比雪夫距离，也有其他的，比如，余弦距离、马氏距离、海明距离、杰卡德距离。</a:t>
            </a:r>
            <a:endParaRPr lang="en-US" altLang="zh-CN" sz="2000" b="1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indent="266700" algn="just"/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聚类的方法有很多但是还没有特别一致的分类方法，现在采用的大多数是韩家伟提出的，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partition  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划分方法，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hierarchical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，基于层次的方法，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density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，基于密度的方法，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，基于网个的方法，基于模型的方法。</a:t>
            </a:r>
            <a:endParaRPr lang="zh-CN" altLang="zh-CN" sz="20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FB04D4-0159-4647-8291-42C917429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02" y="1843060"/>
            <a:ext cx="4392922" cy="34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6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89" cy="6858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2D4113-8536-4CC8-BEDD-8EB2499AEB73}"/>
              </a:ext>
            </a:extLst>
          </p:cNvPr>
          <p:cNvSpPr/>
          <p:nvPr/>
        </p:nvSpPr>
        <p:spPr>
          <a:xfrm>
            <a:off x="368066" y="1272533"/>
            <a:ext cx="11201791" cy="5260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873" y="1357291"/>
            <a:ext cx="11054155" cy="5090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825536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144A25-3BEF-4A00-9A70-E23E3E0E9114}"/>
              </a:ext>
            </a:extLst>
          </p:cNvPr>
          <p:cNvSpPr txBox="1"/>
          <p:nvPr/>
        </p:nvSpPr>
        <p:spPr>
          <a:xfrm>
            <a:off x="4791174" y="19229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无监督学习</a:t>
            </a:r>
            <a:endParaRPr lang="zh-CN" altLang="en-US" sz="72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04720F-6874-4C9A-8E6D-4D8856CF82C0}"/>
              </a:ext>
            </a:extLst>
          </p:cNvPr>
          <p:cNvSpPr/>
          <p:nvPr/>
        </p:nvSpPr>
        <p:spPr>
          <a:xfrm>
            <a:off x="425448" y="1843061"/>
            <a:ext cx="5183500" cy="34777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6C48F5D-E73C-4AD8-BBCE-EA91C0C9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EF69C14-B41E-48A4-9A94-3FBBC5B1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5D6508-618E-4205-8AC1-251A497E753C}"/>
              </a:ext>
            </a:extLst>
          </p:cNvPr>
          <p:cNvSpPr txBox="1"/>
          <p:nvPr/>
        </p:nvSpPr>
        <p:spPr>
          <a:xfrm>
            <a:off x="5688352" y="1696790"/>
            <a:ext cx="5647514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partition  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划分方法，的例子有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k-means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k-medoids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k-means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是先选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个点作为每个簇的中心，然后把其他的划分到这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个簇里面，计算均值重新作为中心，重复重复如此。</a:t>
            </a:r>
          </a:p>
          <a:p>
            <a:pPr indent="266700" algn="just"/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不过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k-means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特别容易受到噪声的影响。所以我们提出了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k-medoids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，每次尝试用其他的点替代当前的中心，如果效果更好就进行替换。这中算法比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k-means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的鲁棒性好，但是它本身依旧是基本没有鲁棒性的。而如何处理数据特别多的问题呢，有两个优化，一个是</a:t>
            </a:r>
            <a:r>
              <a:rPr lang="en-US" altLang="zh-CN" sz="2000" kern="100" dirty="0" err="1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clara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，进行抽样，另一种是依靠爬山算法的</a:t>
            </a:r>
            <a:r>
              <a:rPr lang="en-US" altLang="zh-CN" sz="2000" kern="100" dirty="0" err="1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clarans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indent="266700" algn="just"/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而且这两种方法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k-</a:t>
            </a:r>
            <a:r>
              <a:rPr lang="en-US" altLang="zh-CN" sz="2000" kern="100" dirty="0" err="1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meansk</a:t>
            </a:r>
            <a:r>
              <a:rPr lang="en-US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-medoids</a:t>
            </a:r>
            <a:r>
              <a:rPr lang="zh-CN" altLang="en-US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必须要知道到底划分为多少簇。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4D8B30-8AF3-4D16-AEFD-430AF96C7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277" y="1845745"/>
            <a:ext cx="500677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8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89" cy="6858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2D4113-8536-4CC8-BEDD-8EB2499AEB73}"/>
              </a:ext>
            </a:extLst>
          </p:cNvPr>
          <p:cNvSpPr/>
          <p:nvPr/>
        </p:nvSpPr>
        <p:spPr>
          <a:xfrm>
            <a:off x="368066" y="1272533"/>
            <a:ext cx="11201791" cy="5260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873" y="1357291"/>
            <a:ext cx="11054155" cy="5090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825536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144A25-3BEF-4A00-9A70-E23E3E0E9114}"/>
              </a:ext>
            </a:extLst>
          </p:cNvPr>
          <p:cNvSpPr txBox="1"/>
          <p:nvPr/>
        </p:nvSpPr>
        <p:spPr>
          <a:xfrm>
            <a:off x="4791174" y="19229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无监督学习</a:t>
            </a:r>
            <a:endParaRPr lang="zh-CN" altLang="en-US" sz="72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04720F-6874-4C9A-8E6D-4D8856CF82C0}"/>
              </a:ext>
            </a:extLst>
          </p:cNvPr>
          <p:cNvSpPr/>
          <p:nvPr/>
        </p:nvSpPr>
        <p:spPr>
          <a:xfrm>
            <a:off x="425448" y="1843061"/>
            <a:ext cx="5183500" cy="34777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6C48F5D-E73C-4AD8-BBCE-EA91C0C9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EF69C14-B41E-48A4-9A94-3FBBC5B1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5D6508-618E-4205-8AC1-251A497E753C}"/>
              </a:ext>
            </a:extLst>
          </p:cNvPr>
          <p:cNvSpPr txBox="1"/>
          <p:nvPr/>
        </p:nvSpPr>
        <p:spPr>
          <a:xfrm>
            <a:off x="5723231" y="2025174"/>
            <a:ext cx="564751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hierarchical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，基于层次的方法能够很好的解决这个问题。自顶而下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kern="100" dirty="0" err="1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diana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或者自底而上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kern="100" dirty="0" err="1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agnes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的建立树，便可以自如地决定多少簇了。</a:t>
            </a:r>
            <a:endParaRPr lang="zh-CN" altLang="zh-CN" sz="20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不再采用数据点之间进行反复的计算，而是引入了新的相似性的度量，</a:t>
            </a:r>
            <a:r>
              <a:rPr lang="en-US" altLang="zh-CN" sz="2000" b="1" kern="100" dirty="0" err="1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cf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，只需要进行一遍扫描。就得到了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birch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算法。</a:t>
            </a:r>
            <a:endParaRPr lang="zh-CN" altLang="zh-CN" sz="20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采用多个数据点描述形状，代表点不断向均值靠近，这样就得到了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cure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算法。</a:t>
            </a:r>
            <a:endParaRPr lang="zh-CN" altLang="zh-CN" sz="20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把点连成图，每个点只考虑前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个最近的点连边。然后进行图割，切边后进行聚类，这就是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chameleon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算法。</a:t>
            </a:r>
            <a:endParaRPr lang="zh-CN" altLang="zh-CN" sz="20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FD01CE-7246-4DA0-B506-0D78F5145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28" y="1914924"/>
            <a:ext cx="5136325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7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89" cy="6858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2D4113-8536-4CC8-BEDD-8EB2499AEB73}"/>
              </a:ext>
            </a:extLst>
          </p:cNvPr>
          <p:cNvSpPr/>
          <p:nvPr/>
        </p:nvSpPr>
        <p:spPr>
          <a:xfrm>
            <a:off x="368066" y="1272533"/>
            <a:ext cx="11201791" cy="5260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873" y="1357291"/>
            <a:ext cx="11054155" cy="5090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825536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144A25-3BEF-4A00-9A70-E23E3E0E9114}"/>
              </a:ext>
            </a:extLst>
          </p:cNvPr>
          <p:cNvSpPr txBox="1"/>
          <p:nvPr/>
        </p:nvSpPr>
        <p:spPr>
          <a:xfrm>
            <a:off x="4791174" y="19229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无监督学习</a:t>
            </a:r>
            <a:endParaRPr lang="zh-CN" altLang="en-US" sz="72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04720F-6874-4C9A-8E6D-4D8856CF82C0}"/>
              </a:ext>
            </a:extLst>
          </p:cNvPr>
          <p:cNvSpPr/>
          <p:nvPr/>
        </p:nvSpPr>
        <p:spPr>
          <a:xfrm>
            <a:off x="425448" y="1843061"/>
            <a:ext cx="5126945" cy="36576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6C48F5D-E73C-4AD8-BBCE-EA91C0C9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EF69C14-B41E-48A4-9A94-3FBBC5B1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5D6508-618E-4205-8AC1-251A497E753C}"/>
              </a:ext>
            </a:extLst>
          </p:cNvPr>
          <p:cNvSpPr txBox="1"/>
          <p:nvPr/>
        </p:nvSpPr>
        <p:spPr>
          <a:xfrm>
            <a:off x="5704378" y="2266203"/>
            <a:ext cx="56475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以上的这些呢，好像对于簇的形状都不是任意的。于是我们就提出了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Density</a:t>
            </a:r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，基于密度的方法。主要分为两种一个是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DBSCADN</a:t>
            </a:r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，一个是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DENCLUE</a:t>
            </a:r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DBSCADN</a:t>
            </a:r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的簇定义为了密度连接点的最大的结合，自行定义 密度到达多少可能形成簇，比如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1cm2</a:t>
            </a:r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至少要有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个点，连接在一起的簇就形成了更大的簇。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DENCLUE</a:t>
            </a:r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是考虑每一个点对旁边影响，影响叠加在一起，然后可以当最高点超过了阈值的时候就当做一个簇</a:t>
            </a:r>
            <a:r>
              <a:rPr lang="zh-CN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20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780B3F-81B3-41D5-953A-9C955A0B0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55" y="1903231"/>
            <a:ext cx="5070390" cy="35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89" cy="6858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2D4113-8536-4CC8-BEDD-8EB2499AEB73}"/>
              </a:ext>
            </a:extLst>
          </p:cNvPr>
          <p:cNvSpPr/>
          <p:nvPr/>
        </p:nvSpPr>
        <p:spPr>
          <a:xfrm>
            <a:off x="368066" y="1272533"/>
            <a:ext cx="11201791" cy="5260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873" y="1357291"/>
            <a:ext cx="11054155" cy="5090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825536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144A25-3BEF-4A00-9A70-E23E3E0E9114}"/>
              </a:ext>
            </a:extLst>
          </p:cNvPr>
          <p:cNvSpPr txBox="1"/>
          <p:nvPr/>
        </p:nvSpPr>
        <p:spPr>
          <a:xfrm>
            <a:off x="4791174" y="19229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无监督学习</a:t>
            </a:r>
            <a:endParaRPr lang="zh-CN" altLang="en-US" sz="72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04720F-6874-4C9A-8E6D-4D8856CF82C0}"/>
              </a:ext>
            </a:extLst>
          </p:cNvPr>
          <p:cNvSpPr/>
          <p:nvPr/>
        </p:nvSpPr>
        <p:spPr>
          <a:xfrm>
            <a:off x="425448" y="1843061"/>
            <a:ext cx="5381463" cy="40486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6C48F5D-E73C-4AD8-BBCE-EA91C0C9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EF69C14-B41E-48A4-9A94-3FBBC5B1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5D6508-618E-4205-8AC1-251A497E753C}"/>
              </a:ext>
            </a:extLst>
          </p:cNvPr>
          <p:cNvSpPr txBox="1"/>
          <p:nvPr/>
        </p:nvSpPr>
        <p:spPr>
          <a:xfrm>
            <a:off x="5837520" y="2954834"/>
            <a:ext cx="56475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DENCLUE</a:t>
            </a:r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的速度很快，但是能不能再快一些呢？于是我们介绍了</a:t>
            </a:r>
            <a:r>
              <a:rPr lang="en-US" altLang="zh-CN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zh-CN" altLang="en-US" sz="2000" b="1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，基于密度的算法。就是把数据划分到网格里面，然后可以借用基于密度的方法，再聚类。速度很快，但是会牺牲一些准确率并且形状只能是水平和垂直的。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14C384-D6B7-48DE-91C3-301B62E09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530" y="1944221"/>
            <a:ext cx="5220152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81" y="506434"/>
            <a:ext cx="12034885" cy="616317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BA64189-2D3D-42D2-AF0A-3A4A24DBD995}"/>
              </a:ext>
            </a:extLst>
          </p:cNvPr>
          <p:cNvCxnSpPr>
            <a:cxnSpLocks/>
          </p:cNvCxnSpPr>
          <p:nvPr/>
        </p:nvCxnSpPr>
        <p:spPr>
          <a:xfrm flipV="1">
            <a:off x="87982" y="506434"/>
            <a:ext cx="12025461" cy="469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03DD47-9E92-4D67-A93B-DEE8C307B357}"/>
              </a:ext>
            </a:extLst>
          </p:cNvPr>
          <p:cNvCxnSpPr>
            <a:cxnSpLocks/>
          </p:cNvCxnSpPr>
          <p:nvPr/>
        </p:nvCxnSpPr>
        <p:spPr>
          <a:xfrm>
            <a:off x="87982" y="6688841"/>
            <a:ext cx="120348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554D34-7391-40AA-AB78-1B5674F1CF0D}"/>
              </a:ext>
            </a:extLst>
          </p:cNvPr>
          <p:cNvCxnSpPr>
            <a:cxnSpLocks/>
          </p:cNvCxnSpPr>
          <p:nvPr/>
        </p:nvCxnSpPr>
        <p:spPr>
          <a:xfrm>
            <a:off x="87982" y="506434"/>
            <a:ext cx="0" cy="6158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B4DC664-E17F-44AF-B04D-2C782FA6631D}"/>
              </a:ext>
            </a:extLst>
          </p:cNvPr>
          <p:cNvCxnSpPr>
            <a:cxnSpLocks/>
          </p:cNvCxnSpPr>
          <p:nvPr/>
        </p:nvCxnSpPr>
        <p:spPr>
          <a:xfrm>
            <a:off x="12085168" y="516052"/>
            <a:ext cx="18850" cy="6163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29606793-7061-41DE-8A4D-F564EA5BA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97" y="579382"/>
            <a:ext cx="11877770" cy="60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9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139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162741"/>
            <a:ext cx="12192000" cy="4713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E33105-DBEB-4E5B-9793-51327D723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39883"/>
            <a:ext cx="12192000" cy="1508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0" y="2139882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ED7C71D-2D20-4984-B45A-8339651B8288}"/>
              </a:ext>
            </a:extLst>
          </p:cNvPr>
          <p:cNvSpPr txBox="1"/>
          <p:nvPr/>
        </p:nvSpPr>
        <p:spPr>
          <a:xfrm>
            <a:off x="3375953" y="777553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用通俗的语言梳理机器学习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E935B1-E852-450D-9436-0E74720B35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991" y="3035044"/>
            <a:ext cx="3962743" cy="27358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E9E5B0B-BE0E-4923-AC9A-0E164F3CB8D1}"/>
              </a:ext>
            </a:extLst>
          </p:cNvPr>
          <p:cNvSpPr txBox="1"/>
          <p:nvPr/>
        </p:nvSpPr>
        <p:spPr>
          <a:xfrm>
            <a:off x="5352939" y="300873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Why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r>
              <a:rPr lang="zh-CN" altLang="zh-CN" sz="18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机器学习可以帮助我们更好的应对未知的问题环境、领域，更简便地处理大数据，甚至还可以帮我们理解我们人类自己的学习和器官。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C4061A-8C01-47EA-844F-B0244A255ADA}"/>
              </a:ext>
            </a:extLst>
          </p:cNvPr>
          <p:cNvSpPr txBox="1"/>
          <p:nvPr/>
        </p:nvSpPr>
        <p:spPr>
          <a:xfrm>
            <a:off x="5315232" y="4320375"/>
            <a:ext cx="6169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What</a:t>
            </a:r>
            <a:r>
              <a:rPr lang="zh-CN" altLang="en-US" sz="18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？学习意味着改变，而机器学习主要指电脑通过经验自动地进行提升。</a:t>
            </a:r>
            <a:r>
              <a:rPr lang="en-US" altLang="zh-CN" sz="18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Improve on Task with respect to Performance metric based on Experience</a:t>
            </a:r>
            <a:r>
              <a:rPr lang="zh-CN" altLang="en-US" sz="18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998726-98DE-4A95-883B-664AD1DC452E}"/>
              </a:ext>
            </a:extLst>
          </p:cNvPr>
          <p:cNvSpPr/>
          <p:nvPr/>
        </p:nvSpPr>
        <p:spPr>
          <a:xfrm>
            <a:off x="457027" y="2919025"/>
            <a:ext cx="4174673" cy="29678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1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957731-6B4B-4B2A-821F-C26102CEFF98}"/>
              </a:ext>
            </a:extLst>
          </p:cNvPr>
          <p:cNvSpPr/>
          <p:nvPr/>
        </p:nvSpPr>
        <p:spPr>
          <a:xfrm>
            <a:off x="430885" y="1492965"/>
            <a:ext cx="10966121" cy="4807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092" y="1586638"/>
            <a:ext cx="10727704" cy="46379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55888"/>
            <a:ext cx="12192000" cy="6386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35F92E-D327-4DE0-A9B6-6801FD746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07" y="1698239"/>
            <a:ext cx="4999153" cy="43971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5953296-A4B6-47D6-AE36-FD59219CB184}"/>
              </a:ext>
            </a:extLst>
          </p:cNvPr>
          <p:cNvSpPr txBox="1"/>
          <p:nvPr/>
        </p:nvSpPr>
        <p:spPr>
          <a:xfrm>
            <a:off x="5847759" y="3263435"/>
            <a:ext cx="52068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机器学习主要包括监督学习、无监督学习、半监督学习和强化学习，主要讲的是监督学习和无监督学习。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B49230-20F7-4D37-917B-E8885043377D}"/>
              </a:ext>
            </a:extLst>
          </p:cNvPr>
          <p:cNvSpPr txBox="1"/>
          <p:nvPr/>
        </p:nvSpPr>
        <p:spPr>
          <a:xfrm>
            <a:off x="4853430" y="584506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机器学习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385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957731-6B4B-4B2A-821F-C26102CEFF98}"/>
              </a:ext>
            </a:extLst>
          </p:cNvPr>
          <p:cNvSpPr/>
          <p:nvPr/>
        </p:nvSpPr>
        <p:spPr>
          <a:xfrm>
            <a:off x="430885" y="1492965"/>
            <a:ext cx="10966121" cy="4807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092" y="1586638"/>
            <a:ext cx="10727704" cy="46379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55888"/>
            <a:ext cx="12192000" cy="6386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5953296-A4B6-47D6-AE36-FD59219CB184}"/>
              </a:ext>
            </a:extLst>
          </p:cNvPr>
          <p:cNvSpPr txBox="1"/>
          <p:nvPr/>
        </p:nvSpPr>
        <p:spPr>
          <a:xfrm>
            <a:off x="5751638" y="2825463"/>
            <a:ext cx="52068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0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监督学习，其实就是根据给出的带有标签的数据，训练出一个函数。监督学习的关键在于函数的形式和如何优化。要注意不能过拟合，这样虽然训练集上效果可以很好，但是预测其他的数据的时候表现很差，当然同时也要防止欠拟合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00CBEF-23CA-4E1C-A98D-81515AD99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515" y="1805061"/>
            <a:ext cx="4730803" cy="41726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CAEE152-72DB-4147-BA23-3E2630A19484}"/>
              </a:ext>
            </a:extLst>
          </p:cNvPr>
          <p:cNvSpPr txBox="1"/>
          <p:nvPr/>
        </p:nvSpPr>
        <p:spPr>
          <a:xfrm>
            <a:off x="4960855" y="69259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监督学习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675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19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1636" y="75414"/>
            <a:ext cx="4153961" cy="67439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6403" y="3480613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76D2E6-9D5D-4917-BCDD-050C12C25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9763" y="3586899"/>
            <a:ext cx="4052237" cy="3271101"/>
          </a:xfrm>
          <a:prstGeom prst="rect">
            <a:avLst/>
          </a:prstGeom>
        </p:spPr>
      </p:pic>
      <p:pic>
        <p:nvPicPr>
          <p:cNvPr id="10" name="Picture 2" descr="Max-Min">
            <a:extLst>
              <a:ext uri="{FF2B5EF4-FFF2-40B4-BE49-F238E27FC236}">
                <a16:creationId xmlns:a16="http://schemas.microsoft.com/office/drawing/2014/main" id="{07DB4959-1F26-4222-BA3D-0C530B2DC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9763" y="157899"/>
            <a:ext cx="4045835" cy="32711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31D77A6-494A-4D4B-9225-E5F715A51AE3}"/>
              </a:ext>
            </a:extLst>
          </p:cNvPr>
          <p:cNvSpPr/>
          <p:nvPr/>
        </p:nvSpPr>
        <p:spPr>
          <a:xfrm>
            <a:off x="8031637" y="75414"/>
            <a:ext cx="4160363" cy="680049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475AB8F-DA38-4705-9DBD-BD45AE5E5A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" y="1208397"/>
            <a:ext cx="3139450" cy="22464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2C0F64B-DDEC-44AF-A3A8-C81CC5FC8F79}"/>
              </a:ext>
            </a:extLst>
          </p:cNvPr>
          <p:cNvSpPr txBox="1"/>
          <p:nvPr/>
        </p:nvSpPr>
        <p:spPr>
          <a:xfrm>
            <a:off x="3145852" y="1960673"/>
            <a:ext cx="5366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rate-learning</a:t>
            </a:r>
            <a:r>
              <a:rPr lang="zh-CN" altLang="zh-CN" sz="18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入手，介绍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max-min search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BC2952-23EB-47A2-A355-FBEF86A4DF4A}"/>
              </a:ext>
            </a:extLst>
          </p:cNvPr>
          <p:cNvSpPr txBox="1"/>
          <p:nvPr/>
        </p:nvSpPr>
        <p:spPr>
          <a:xfrm>
            <a:off x="861771" y="4282249"/>
            <a:ext cx="6103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把对方想象成最强的对手，</a:t>
            </a:r>
            <a:r>
              <a:rPr lang="zh-CN" altLang="zh-CN" sz="20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对方一定会选择最优的策略，</a:t>
            </a:r>
            <a:r>
              <a:rPr lang="zh-CN" alt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我方行动需要选择对我最有利的行动，对方行动则是选择使我方最不利的行动。</a:t>
            </a:r>
            <a:endParaRPr lang="zh-CN" altLang="en-US" sz="20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15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89" cy="6858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2D4113-8536-4CC8-BEDD-8EB2499AEB73}"/>
              </a:ext>
            </a:extLst>
          </p:cNvPr>
          <p:cNvSpPr/>
          <p:nvPr/>
        </p:nvSpPr>
        <p:spPr>
          <a:xfrm>
            <a:off x="430884" y="1139521"/>
            <a:ext cx="11201791" cy="552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701" y="1206462"/>
            <a:ext cx="11054155" cy="54592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825536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144A25-3BEF-4A00-9A70-E23E3E0E9114}"/>
              </a:ext>
            </a:extLst>
          </p:cNvPr>
          <p:cNvSpPr txBox="1"/>
          <p:nvPr/>
        </p:nvSpPr>
        <p:spPr>
          <a:xfrm>
            <a:off x="4791174" y="19229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>
                    <a:lumMod val="8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决策树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2A03D3-1C6F-4120-B0BA-69112659D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096" y="1322585"/>
            <a:ext cx="3510797" cy="24462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BD5CE7D-1CEA-4DAE-A995-E663D7A1729D}"/>
              </a:ext>
            </a:extLst>
          </p:cNvPr>
          <p:cNvSpPr/>
          <p:nvPr/>
        </p:nvSpPr>
        <p:spPr>
          <a:xfrm>
            <a:off x="683002" y="1322586"/>
            <a:ext cx="3954986" cy="25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EFA73B-F837-4A21-8236-32E51AD9326F}"/>
              </a:ext>
            </a:extLst>
          </p:cNvPr>
          <p:cNvSpPr txBox="1"/>
          <p:nvPr/>
        </p:nvSpPr>
        <p:spPr>
          <a:xfrm>
            <a:off x="4860082" y="1365161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离散的数据点，</a:t>
            </a:r>
            <a:r>
              <a:rPr lang="en-US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决策树</a:t>
            </a:r>
            <a:r>
              <a:rPr lang="zh-CN" alt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我们希望得到的决策树是最短的。对此我们有两种方法。</a:t>
            </a:r>
          </a:p>
          <a:p>
            <a:pPr indent="266700" algn="just"/>
            <a:r>
              <a:rPr lang="zh-CN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第一种是利用剩余熵，我们选择属性</a:t>
            </a:r>
            <a:r>
              <a:rPr lang="en-US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，将训练集分成子集，子集的比例乘以他的熵，然后进行求和这是信息的增益，选择最大的信息增益就是我们每次选择的根节点。</a:t>
            </a:r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F8E43ADB-839E-4B76-9616-636F6C549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4715"/>
              </p:ext>
            </p:extLst>
          </p:nvPr>
        </p:nvGraphicFramePr>
        <p:xfrm>
          <a:off x="2101392" y="4162252"/>
          <a:ext cx="4855590" cy="6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327400" imgH="419100" progId="Equation.3">
                  <p:embed/>
                </p:oleObj>
              </mc:Choice>
              <mc:Fallback>
                <p:oleObj r:id="rId8" imgW="3327400" imgH="419100" progId="Equation.3">
                  <p:embed/>
                  <p:pic>
                    <p:nvPicPr>
                      <p:cNvPr id="778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392" y="4162252"/>
                        <a:ext cx="4855590" cy="612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BCAB8694-988A-4B41-942A-91F36FE3D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78147"/>
              </p:ext>
            </p:extLst>
          </p:nvPr>
        </p:nvGraphicFramePr>
        <p:xfrm>
          <a:off x="2101392" y="4794700"/>
          <a:ext cx="4855590" cy="73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717800" imgH="444500" progId="Equation.3">
                  <p:embed/>
                </p:oleObj>
              </mc:Choice>
              <mc:Fallback>
                <p:oleObj r:id="rId10" imgW="2717800" imgH="444500" progId="Equation.3">
                  <p:embed/>
                  <p:pic>
                    <p:nvPicPr>
                      <p:cNvPr id="788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392" y="4794700"/>
                        <a:ext cx="4855590" cy="735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0E1C7027-DFE8-4A15-B83B-C62DAFDC0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35914"/>
              </p:ext>
            </p:extLst>
          </p:nvPr>
        </p:nvGraphicFramePr>
        <p:xfrm>
          <a:off x="2101392" y="5537510"/>
          <a:ext cx="4733041" cy="792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501900" imgH="419100" progId="Equation.3">
                  <p:embed/>
                </p:oleObj>
              </mc:Choice>
              <mc:Fallback>
                <p:oleObj r:id="rId12" imgW="2501900" imgH="419100" progId="Equation.3">
                  <p:embed/>
                  <p:pic>
                    <p:nvPicPr>
                      <p:cNvPr id="788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392" y="5537510"/>
                        <a:ext cx="4733041" cy="792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5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89" cy="6858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2D4113-8536-4CC8-BEDD-8EB2499AEB73}"/>
              </a:ext>
            </a:extLst>
          </p:cNvPr>
          <p:cNvSpPr/>
          <p:nvPr/>
        </p:nvSpPr>
        <p:spPr>
          <a:xfrm>
            <a:off x="430884" y="1139521"/>
            <a:ext cx="11201791" cy="552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701" y="1206462"/>
            <a:ext cx="11054155" cy="54592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825536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144A25-3BEF-4A00-9A70-E23E3E0E9114}"/>
              </a:ext>
            </a:extLst>
          </p:cNvPr>
          <p:cNvSpPr txBox="1"/>
          <p:nvPr/>
        </p:nvSpPr>
        <p:spPr>
          <a:xfrm>
            <a:off x="4791174" y="19229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>
                    <a:lumMod val="8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决策树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2A03D3-1C6F-4120-B0BA-69112659D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07" y="1339196"/>
            <a:ext cx="3510797" cy="24462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BD5CE7D-1CEA-4DAE-A995-E663D7A1729D}"/>
              </a:ext>
            </a:extLst>
          </p:cNvPr>
          <p:cNvSpPr/>
          <p:nvPr/>
        </p:nvSpPr>
        <p:spPr>
          <a:xfrm>
            <a:off x="683002" y="1322586"/>
            <a:ext cx="3954986" cy="25131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9D2442-3D93-4AF1-89FF-98DBB7FCF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915" y="3936083"/>
            <a:ext cx="3842383" cy="256437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404720F-6874-4C9A-8E6D-4D8856CF82C0}"/>
              </a:ext>
            </a:extLst>
          </p:cNvPr>
          <p:cNvSpPr/>
          <p:nvPr/>
        </p:nvSpPr>
        <p:spPr>
          <a:xfrm>
            <a:off x="683002" y="3919561"/>
            <a:ext cx="3954986" cy="26387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EFA73B-F837-4A21-8236-32E51AD9326F}"/>
              </a:ext>
            </a:extLst>
          </p:cNvPr>
          <p:cNvSpPr txBox="1"/>
          <p:nvPr/>
        </p:nvSpPr>
        <p:spPr>
          <a:xfrm>
            <a:off x="4990182" y="2294966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MDL</a:t>
            </a:r>
            <a:r>
              <a:rPr lang="zh-CN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，最小描述长度方法</a:t>
            </a:r>
            <a:r>
              <a:rPr lang="zh-CN" alt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描述长度由学习得到的决策树以及其他的那些例外的，不能够被决策树描述的数据组成。</a:t>
            </a:r>
            <a:endParaRPr lang="en-US" altLang="zh-CN" sz="2400" kern="100" dirty="0">
              <a:solidFill>
                <a:schemeClr val="bg1">
                  <a:lumMod val="85000"/>
                </a:schemeClr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为了的到最佳的决策树我们的策略是</a:t>
            </a:r>
            <a:r>
              <a:rPr lang="zh-CN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一点点增加树的复杂性，当</a:t>
            </a:r>
            <a:r>
              <a:rPr lang="en-US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DL</a:t>
            </a:r>
            <a:r>
              <a:rPr lang="zh-CN" altLang="zh-CN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不在变小的时候停止增加。或者，可以将树完全生成，然后进行自下而上的剪枝。</a:t>
            </a:r>
          </a:p>
        </p:txBody>
      </p:sp>
    </p:spTree>
    <p:extLst>
      <p:ext uri="{BB962C8B-B14F-4D97-AF65-F5344CB8AC3E}">
        <p14:creationId xmlns:p14="http://schemas.microsoft.com/office/powerpoint/2010/main" val="201447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8B5AA4-1806-44CE-BFB1-7A051273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89" cy="68580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2D4113-8536-4CC8-BEDD-8EB2499AEB73}"/>
              </a:ext>
            </a:extLst>
          </p:cNvPr>
          <p:cNvSpPr/>
          <p:nvPr/>
        </p:nvSpPr>
        <p:spPr>
          <a:xfrm>
            <a:off x="368066" y="1272533"/>
            <a:ext cx="11201791" cy="5260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495CE-C128-4987-ABD3-0F5C5D22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873" y="1357291"/>
            <a:ext cx="11054155" cy="5090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010A50-088F-41C3-BC08-F17CA3B14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0" y="825536"/>
            <a:ext cx="12192000" cy="4571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18058E-48F3-4913-85B3-F16F5E564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1771" cy="8100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144A25-3BEF-4A00-9A70-E23E3E0E9114}"/>
              </a:ext>
            </a:extLst>
          </p:cNvPr>
          <p:cNvSpPr txBox="1"/>
          <p:nvPr/>
        </p:nvSpPr>
        <p:spPr>
          <a:xfrm>
            <a:off x="4791174" y="192295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贝叶斯</a:t>
            </a:r>
            <a:endParaRPr lang="zh-CN" altLang="en-US" sz="4800" dirty="0">
              <a:solidFill>
                <a:schemeClr val="bg1">
                  <a:lumMod val="8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04720F-6874-4C9A-8E6D-4D8856CF82C0}"/>
              </a:ext>
            </a:extLst>
          </p:cNvPr>
          <p:cNvSpPr/>
          <p:nvPr/>
        </p:nvSpPr>
        <p:spPr>
          <a:xfrm>
            <a:off x="769949" y="1696791"/>
            <a:ext cx="4612756" cy="34502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6C48F5D-E73C-4AD8-BBCE-EA91C0C9E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5738D8-97CD-4E8C-A764-C1212C31E6BE}"/>
              </a:ext>
            </a:extLst>
          </p:cNvPr>
          <p:cNvSpPr/>
          <p:nvPr/>
        </p:nvSpPr>
        <p:spPr>
          <a:xfrm>
            <a:off x="5813589" y="1716673"/>
            <a:ext cx="5280025" cy="996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FC2FC8-86FA-48E1-AF43-F3B8E05A3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695" y="1774134"/>
            <a:ext cx="4447619" cy="1019048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3EF69C14-B41E-48A4-9A94-3FBBC5B1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B8770B4-70F2-4FF2-8CA4-CCE3F518A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98368"/>
              </p:ext>
            </p:extLst>
          </p:nvPr>
        </p:nvGraphicFramePr>
        <p:xfrm>
          <a:off x="5813589" y="3105999"/>
          <a:ext cx="5280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096000" imgH="729996" progId="Unknown">
                  <p:embed/>
                </p:oleObj>
              </mc:Choice>
              <mc:Fallback>
                <p:oleObj r:id="rId8" imgW="6096000" imgH="729996" progId="Unknown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589" y="3105999"/>
                        <a:ext cx="52800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F20B1510-B6FE-4CB0-B323-F42F36B76ED0}"/>
              </a:ext>
            </a:extLst>
          </p:cNvPr>
          <p:cNvSpPr/>
          <p:nvPr/>
        </p:nvSpPr>
        <p:spPr>
          <a:xfrm>
            <a:off x="5810840" y="4006090"/>
            <a:ext cx="5280025" cy="996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34B69F5-FB66-46F1-A262-47636DEA1C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7507" y="4064819"/>
            <a:ext cx="5038095" cy="102857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D1E31D3-2283-47BC-BEA0-390731411B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305" y="1814692"/>
            <a:ext cx="4545042" cy="32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1000</Words>
  <Application>Microsoft Office PowerPoint</Application>
  <PresentationFormat>宽屏</PresentationFormat>
  <Paragraphs>39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楷体</vt:lpstr>
      <vt:lpstr>Arial</vt:lpstr>
      <vt:lpstr>Office 主题​​</vt:lpstr>
      <vt:lpstr>Equation.3</vt:lpstr>
      <vt:lpstr>Unknown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桐</dc:creator>
  <cp:lastModifiedBy>李 桐</cp:lastModifiedBy>
  <cp:revision>12</cp:revision>
  <dcterms:created xsi:type="dcterms:W3CDTF">2021-04-04T11:10:24Z</dcterms:created>
  <dcterms:modified xsi:type="dcterms:W3CDTF">2021-04-05T10:44:08Z</dcterms:modified>
</cp:coreProperties>
</file>