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303" r:id="rId3"/>
    <p:sldId id="267" r:id="rId4"/>
    <p:sldId id="259" r:id="rId5"/>
    <p:sldId id="300" r:id="rId6"/>
    <p:sldId id="270" r:id="rId7"/>
    <p:sldId id="301" r:id="rId8"/>
    <p:sldId id="302" r:id="rId9"/>
    <p:sldId id="288" r:id="rId10"/>
    <p:sldId id="304" r:id="rId11"/>
    <p:sldId id="25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519" autoAdjust="0"/>
  </p:normalViewPr>
  <p:slideViewPr>
    <p:cSldViewPr snapToGrid="0">
      <p:cViewPr varScale="1">
        <p:scale>
          <a:sx n="87" d="100"/>
          <a:sy n="87" d="100"/>
        </p:scale>
        <p:origin x="48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BD37-F6EA-4F62-AC5B-CA61076AAF61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C793-71B0-4598-A981-27D6583812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CC793-71B0-4598-A981-27D6583812C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CC793-71B0-4598-A981-27D6583812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1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CC793-71B0-4598-A981-27D6583812C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0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木先生iPPT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254189" y="400410"/>
            <a:ext cx="5683623" cy="987301"/>
          </a:xfrm>
        </p:spPr>
        <p:txBody>
          <a:bodyPr>
            <a:normAutofit/>
          </a:bodyPr>
          <a:lstStyle>
            <a:lvl1pPr algn="ctr">
              <a:defRPr sz="4000">
                <a:latin typeface="+mj-lt"/>
                <a:ea typeface="Yuanti SC" charset="-122"/>
                <a:cs typeface="Yuanti SC" charset="-122"/>
              </a:defRPr>
            </a:lvl1pPr>
          </a:lstStyle>
          <a:p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10" name="椭圆 9"/>
          <p:cNvSpPr>
            <a:spLocks noChangeAspect="1"/>
          </p:cNvSpPr>
          <p:nvPr userDrawn="1"/>
        </p:nvSpPr>
        <p:spPr>
          <a:xfrm>
            <a:off x="3110189" y="82206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 userDrawn="1"/>
        </p:nvSpPr>
        <p:spPr>
          <a:xfrm>
            <a:off x="8937812" y="82206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线连接符 11"/>
          <p:cNvCxnSpPr>
            <a:stCxn id="10" idx="2"/>
          </p:cNvCxnSpPr>
          <p:nvPr userDrawn="1"/>
        </p:nvCxnSpPr>
        <p:spPr>
          <a:xfrm flipH="1">
            <a:off x="-94129" y="894060"/>
            <a:ext cx="320431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1" idx="6"/>
          </p:cNvCxnSpPr>
          <p:nvPr userDrawn="1"/>
        </p:nvCxnSpPr>
        <p:spPr>
          <a:xfrm>
            <a:off x="9081812" y="894060"/>
            <a:ext cx="322224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3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木先生iPPT04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254189" y="400410"/>
            <a:ext cx="5683623" cy="987301"/>
          </a:xfrm>
        </p:spPr>
        <p:txBody>
          <a:bodyPr>
            <a:normAutofit/>
          </a:bodyPr>
          <a:lstStyle>
            <a:lvl1pPr algn="ctr">
              <a:defRPr sz="4000">
                <a:latin typeface="+mj-lt"/>
                <a:ea typeface="Yuanti SC" charset="-122"/>
                <a:cs typeface="Yuanti SC" charset="-122"/>
              </a:defRPr>
            </a:lvl1pPr>
          </a:lstStyle>
          <a:p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3110189" y="82206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/>
        </p:nvSpPr>
        <p:spPr>
          <a:xfrm>
            <a:off x="8937812" y="82206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线连接符 11"/>
          <p:cNvCxnSpPr>
            <a:stCxn id="7" idx="2"/>
          </p:cNvCxnSpPr>
          <p:nvPr userDrawn="1"/>
        </p:nvCxnSpPr>
        <p:spPr>
          <a:xfrm flipH="1">
            <a:off x="-94129" y="894060"/>
            <a:ext cx="320431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3"/>
          <p:cNvCxnSpPr>
            <a:stCxn id="8" idx="6"/>
          </p:cNvCxnSpPr>
          <p:nvPr userDrawn="1"/>
        </p:nvCxnSpPr>
        <p:spPr>
          <a:xfrm>
            <a:off x="9081812" y="894060"/>
            <a:ext cx="322224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先生iPPT0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欢迎关注木先生</a:t>
            </a:r>
            <a:r>
              <a:rPr lang="en-US" altLang="zh-CN" dirty="0" err="1" smtClean="0"/>
              <a:t>iPPT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微信公众号：</a:t>
            </a:r>
            <a:r>
              <a:rPr lang="en-US" altLang="zh-CN" dirty="0" err="1" smtClean="0"/>
              <a:t>muippt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ED3F-793D-428A-A97D-9FEBDC8AAF99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38305" y="1473135"/>
            <a:ext cx="2509040" cy="2514729"/>
            <a:chOff x="4591050" y="1440946"/>
            <a:chExt cx="3244849" cy="3252207"/>
          </a:xfrm>
        </p:grpSpPr>
        <p:sp>
          <p:nvSpPr>
            <p:cNvPr id="2" name="Freeform 6"/>
            <p:cNvSpPr/>
            <p:nvPr/>
          </p:nvSpPr>
          <p:spPr bwMode="auto">
            <a:xfrm rot="1335838">
              <a:off x="4591050" y="1440946"/>
              <a:ext cx="3244849" cy="3252207"/>
            </a:xfrm>
            <a:custGeom>
              <a:avLst/>
              <a:gdLst>
                <a:gd name="T0" fmla="*/ 250 w 744"/>
                <a:gd name="T1" fmla="*/ 0 h 745"/>
                <a:gd name="T2" fmla="*/ 220 w 744"/>
                <a:gd name="T3" fmla="*/ 6 h 745"/>
                <a:gd name="T4" fmla="*/ 125 w 744"/>
                <a:gd name="T5" fmla="*/ 126 h 745"/>
                <a:gd name="T6" fmla="*/ 5 w 744"/>
                <a:gd name="T7" fmla="*/ 221 h 745"/>
                <a:gd name="T8" fmla="*/ 0 w 744"/>
                <a:gd name="T9" fmla="*/ 249 h 745"/>
                <a:gd name="T10" fmla="*/ 23 w 744"/>
                <a:gd name="T11" fmla="*/ 372 h 745"/>
                <a:gd name="T12" fmla="*/ 23 w 744"/>
                <a:gd name="T13" fmla="*/ 372 h 745"/>
                <a:gd name="T14" fmla="*/ 23 w 744"/>
                <a:gd name="T15" fmla="*/ 372 h 745"/>
                <a:gd name="T16" fmla="*/ 0 w 744"/>
                <a:gd name="T17" fmla="*/ 494 h 745"/>
                <a:gd name="T18" fmla="*/ 5 w 744"/>
                <a:gd name="T19" fmla="*/ 524 h 745"/>
                <a:gd name="T20" fmla="*/ 125 w 744"/>
                <a:gd name="T21" fmla="*/ 619 h 745"/>
                <a:gd name="T22" fmla="*/ 220 w 744"/>
                <a:gd name="T23" fmla="*/ 739 h 745"/>
                <a:gd name="T24" fmla="*/ 249 w 744"/>
                <a:gd name="T25" fmla="*/ 744 h 745"/>
                <a:gd name="T26" fmla="*/ 310 w 744"/>
                <a:gd name="T27" fmla="*/ 733 h 745"/>
                <a:gd name="T28" fmla="*/ 372 w 744"/>
                <a:gd name="T29" fmla="*/ 721 h 745"/>
                <a:gd name="T30" fmla="*/ 372 w 744"/>
                <a:gd name="T31" fmla="*/ 721 h 745"/>
                <a:gd name="T32" fmla="*/ 494 w 744"/>
                <a:gd name="T33" fmla="*/ 745 h 745"/>
                <a:gd name="T34" fmla="*/ 524 w 744"/>
                <a:gd name="T35" fmla="*/ 739 h 745"/>
                <a:gd name="T36" fmla="*/ 619 w 744"/>
                <a:gd name="T37" fmla="*/ 619 h 745"/>
                <a:gd name="T38" fmla="*/ 739 w 744"/>
                <a:gd name="T39" fmla="*/ 524 h 745"/>
                <a:gd name="T40" fmla="*/ 744 w 744"/>
                <a:gd name="T41" fmla="*/ 496 h 745"/>
                <a:gd name="T42" fmla="*/ 721 w 744"/>
                <a:gd name="T43" fmla="*/ 372 h 745"/>
                <a:gd name="T44" fmla="*/ 721 w 744"/>
                <a:gd name="T45" fmla="*/ 372 h 745"/>
                <a:gd name="T46" fmla="*/ 721 w 744"/>
                <a:gd name="T47" fmla="*/ 372 h 745"/>
                <a:gd name="T48" fmla="*/ 744 w 744"/>
                <a:gd name="T49" fmla="*/ 251 h 745"/>
                <a:gd name="T50" fmla="*/ 739 w 744"/>
                <a:gd name="T51" fmla="*/ 221 h 745"/>
                <a:gd name="T52" fmla="*/ 619 w 744"/>
                <a:gd name="T53" fmla="*/ 126 h 745"/>
                <a:gd name="T54" fmla="*/ 524 w 744"/>
                <a:gd name="T55" fmla="*/ 6 h 745"/>
                <a:gd name="T56" fmla="*/ 495 w 744"/>
                <a:gd name="T57" fmla="*/ 0 h 745"/>
                <a:gd name="T58" fmla="*/ 433 w 744"/>
                <a:gd name="T59" fmla="*/ 12 h 745"/>
                <a:gd name="T60" fmla="*/ 372 w 744"/>
                <a:gd name="T61" fmla="*/ 24 h 745"/>
                <a:gd name="T62" fmla="*/ 372 w 744"/>
                <a:gd name="T63" fmla="*/ 24 h 745"/>
                <a:gd name="T64" fmla="*/ 250 w 744"/>
                <a:gd name="T65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4" h="745">
                  <a:moveTo>
                    <a:pt x="250" y="0"/>
                  </a:moveTo>
                  <a:cubicBezTo>
                    <a:pt x="240" y="0"/>
                    <a:pt x="230" y="2"/>
                    <a:pt x="220" y="6"/>
                  </a:cubicBezTo>
                  <a:cubicBezTo>
                    <a:pt x="173" y="25"/>
                    <a:pt x="159" y="92"/>
                    <a:pt x="125" y="126"/>
                  </a:cubicBezTo>
                  <a:cubicBezTo>
                    <a:pt x="90" y="161"/>
                    <a:pt x="24" y="176"/>
                    <a:pt x="5" y="221"/>
                  </a:cubicBezTo>
                  <a:cubicBezTo>
                    <a:pt x="1" y="230"/>
                    <a:pt x="0" y="239"/>
                    <a:pt x="0" y="249"/>
                  </a:cubicBezTo>
                  <a:cubicBezTo>
                    <a:pt x="0" y="289"/>
                    <a:pt x="23" y="333"/>
                    <a:pt x="23" y="372"/>
                  </a:cubicBezTo>
                  <a:cubicBezTo>
                    <a:pt x="23" y="372"/>
                    <a:pt x="23" y="372"/>
                    <a:pt x="23" y="372"/>
                  </a:cubicBezTo>
                  <a:cubicBezTo>
                    <a:pt x="23" y="372"/>
                    <a:pt x="23" y="372"/>
                    <a:pt x="23" y="372"/>
                  </a:cubicBezTo>
                  <a:cubicBezTo>
                    <a:pt x="23" y="410"/>
                    <a:pt x="0" y="454"/>
                    <a:pt x="0" y="494"/>
                  </a:cubicBezTo>
                  <a:cubicBezTo>
                    <a:pt x="0" y="505"/>
                    <a:pt x="1" y="515"/>
                    <a:pt x="5" y="524"/>
                  </a:cubicBezTo>
                  <a:cubicBezTo>
                    <a:pt x="25" y="571"/>
                    <a:pt x="91" y="586"/>
                    <a:pt x="125" y="619"/>
                  </a:cubicBezTo>
                  <a:cubicBezTo>
                    <a:pt x="160" y="654"/>
                    <a:pt x="175" y="721"/>
                    <a:pt x="220" y="739"/>
                  </a:cubicBezTo>
                  <a:cubicBezTo>
                    <a:pt x="229" y="743"/>
                    <a:pt x="239" y="744"/>
                    <a:pt x="249" y="744"/>
                  </a:cubicBezTo>
                  <a:cubicBezTo>
                    <a:pt x="268" y="744"/>
                    <a:pt x="289" y="739"/>
                    <a:pt x="310" y="733"/>
                  </a:cubicBezTo>
                  <a:cubicBezTo>
                    <a:pt x="331" y="727"/>
                    <a:pt x="352" y="721"/>
                    <a:pt x="372" y="721"/>
                  </a:cubicBezTo>
                  <a:cubicBezTo>
                    <a:pt x="372" y="721"/>
                    <a:pt x="372" y="721"/>
                    <a:pt x="372" y="721"/>
                  </a:cubicBezTo>
                  <a:cubicBezTo>
                    <a:pt x="410" y="721"/>
                    <a:pt x="454" y="745"/>
                    <a:pt x="494" y="745"/>
                  </a:cubicBezTo>
                  <a:cubicBezTo>
                    <a:pt x="504" y="745"/>
                    <a:pt x="514" y="743"/>
                    <a:pt x="524" y="739"/>
                  </a:cubicBezTo>
                  <a:cubicBezTo>
                    <a:pt x="571" y="720"/>
                    <a:pt x="585" y="653"/>
                    <a:pt x="619" y="619"/>
                  </a:cubicBezTo>
                  <a:cubicBezTo>
                    <a:pt x="653" y="584"/>
                    <a:pt x="720" y="569"/>
                    <a:pt x="739" y="524"/>
                  </a:cubicBezTo>
                  <a:cubicBezTo>
                    <a:pt x="742" y="515"/>
                    <a:pt x="744" y="506"/>
                    <a:pt x="744" y="496"/>
                  </a:cubicBezTo>
                  <a:cubicBezTo>
                    <a:pt x="744" y="456"/>
                    <a:pt x="721" y="412"/>
                    <a:pt x="721" y="372"/>
                  </a:cubicBezTo>
                  <a:cubicBezTo>
                    <a:pt x="721" y="372"/>
                    <a:pt x="721" y="372"/>
                    <a:pt x="721" y="372"/>
                  </a:cubicBezTo>
                  <a:cubicBezTo>
                    <a:pt x="721" y="372"/>
                    <a:pt x="721" y="372"/>
                    <a:pt x="721" y="372"/>
                  </a:cubicBezTo>
                  <a:cubicBezTo>
                    <a:pt x="721" y="335"/>
                    <a:pt x="744" y="291"/>
                    <a:pt x="744" y="251"/>
                  </a:cubicBezTo>
                  <a:cubicBezTo>
                    <a:pt x="744" y="240"/>
                    <a:pt x="743" y="230"/>
                    <a:pt x="739" y="221"/>
                  </a:cubicBezTo>
                  <a:cubicBezTo>
                    <a:pt x="719" y="174"/>
                    <a:pt x="652" y="159"/>
                    <a:pt x="619" y="126"/>
                  </a:cubicBezTo>
                  <a:cubicBezTo>
                    <a:pt x="584" y="91"/>
                    <a:pt x="569" y="24"/>
                    <a:pt x="524" y="6"/>
                  </a:cubicBezTo>
                  <a:cubicBezTo>
                    <a:pt x="515" y="2"/>
                    <a:pt x="505" y="0"/>
                    <a:pt x="495" y="0"/>
                  </a:cubicBezTo>
                  <a:cubicBezTo>
                    <a:pt x="475" y="0"/>
                    <a:pt x="454" y="6"/>
                    <a:pt x="433" y="12"/>
                  </a:cubicBezTo>
                  <a:cubicBezTo>
                    <a:pt x="413" y="18"/>
                    <a:pt x="392" y="24"/>
                    <a:pt x="372" y="24"/>
                  </a:cubicBezTo>
                  <a:cubicBezTo>
                    <a:pt x="372" y="24"/>
                    <a:pt x="372" y="24"/>
                    <a:pt x="372" y="24"/>
                  </a:cubicBezTo>
                  <a:cubicBezTo>
                    <a:pt x="334" y="24"/>
                    <a:pt x="290" y="0"/>
                    <a:pt x="250" y="0"/>
                  </a:cubicBezTo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  <a:alpha val="90000"/>
                  </a:schemeClr>
                </a:gs>
                <a:gs pos="0">
                  <a:schemeClr val="bg1">
                    <a:lumMod val="100000"/>
                    <a:alpha val="95000"/>
                  </a:schemeClr>
                </a:gs>
                <a:gs pos="100000">
                  <a:srgbClr val="BFBFBF">
                    <a:alpha val="8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Freeform 5"/>
            <p:cNvSpPr/>
            <p:nvPr/>
          </p:nvSpPr>
          <p:spPr bwMode="auto">
            <a:xfrm>
              <a:off x="4760911" y="1611311"/>
              <a:ext cx="2905125" cy="2911475"/>
            </a:xfrm>
            <a:custGeom>
              <a:avLst/>
              <a:gdLst>
                <a:gd name="T0" fmla="*/ 753 w 772"/>
                <a:gd name="T1" fmla="*/ 235 h 773"/>
                <a:gd name="T2" fmla="*/ 735 w 772"/>
                <a:gd name="T3" fmla="*/ 386 h 773"/>
                <a:gd name="T4" fmla="*/ 753 w 772"/>
                <a:gd name="T5" fmla="*/ 538 h 773"/>
                <a:gd name="T6" fmla="*/ 633 w 772"/>
                <a:gd name="T7" fmla="*/ 633 h 773"/>
                <a:gd name="T8" fmla="*/ 538 w 772"/>
                <a:gd name="T9" fmla="*/ 753 h 773"/>
                <a:gd name="T10" fmla="*/ 386 w 772"/>
                <a:gd name="T11" fmla="*/ 735 h 773"/>
                <a:gd name="T12" fmla="*/ 324 w 772"/>
                <a:gd name="T13" fmla="*/ 747 h 773"/>
                <a:gd name="T14" fmla="*/ 234 w 772"/>
                <a:gd name="T15" fmla="*/ 753 h 773"/>
                <a:gd name="T16" fmla="*/ 139 w 772"/>
                <a:gd name="T17" fmla="*/ 633 h 773"/>
                <a:gd name="T18" fmla="*/ 19 w 772"/>
                <a:gd name="T19" fmla="*/ 538 h 773"/>
                <a:gd name="T20" fmla="*/ 37 w 772"/>
                <a:gd name="T21" fmla="*/ 386 h 773"/>
                <a:gd name="T22" fmla="*/ 19 w 772"/>
                <a:gd name="T23" fmla="*/ 235 h 773"/>
                <a:gd name="T24" fmla="*/ 139 w 772"/>
                <a:gd name="T25" fmla="*/ 140 h 773"/>
                <a:gd name="T26" fmla="*/ 234 w 772"/>
                <a:gd name="T27" fmla="*/ 20 h 773"/>
                <a:gd name="T28" fmla="*/ 386 w 772"/>
                <a:gd name="T29" fmla="*/ 38 h 773"/>
                <a:gd name="T30" fmla="*/ 447 w 772"/>
                <a:gd name="T31" fmla="*/ 26 h 773"/>
                <a:gd name="T32" fmla="*/ 538 w 772"/>
                <a:gd name="T33" fmla="*/ 20 h 773"/>
                <a:gd name="T34" fmla="*/ 633 w 772"/>
                <a:gd name="T35" fmla="*/ 140 h 773"/>
                <a:gd name="T36" fmla="*/ 753 w 772"/>
                <a:gd name="T37" fmla="*/ 235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2" h="773">
                  <a:moveTo>
                    <a:pt x="753" y="235"/>
                  </a:moveTo>
                  <a:cubicBezTo>
                    <a:pt x="772" y="281"/>
                    <a:pt x="735" y="339"/>
                    <a:pt x="735" y="386"/>
                  </a:cubicBezTo>
                  <a:cubicBezTo>
                    <a:pt x="735" y="436"/>
                    <a:pt x="771" y="493"/>
                    <a:pt x="753" y="538"/>
                  </a:cubicBezTo>
                  <a:cubicBezTo>
                    <a:pt x="734" y="583"/>
                    <a:pt x="667" y="598"/>
                    <a:pt x="633" y="633"/>
                  </a:cubicBezTo>
                  <a:cubicBezTo>
                    <a:pt x="599" y="667"/>
                    <a:pt x="585" y="734"/>
                    <a:pt x="538" y="753"/>
                  </a:cubicBezTo>
                  <a:cubicBezTo>
                    <a:pt x="491" y="773"/>
                    <a:pt x="434" y="735"/>
                    <a:pt x="386" y="735"/>
                  </a:cubicBezTo>
                  <a:cubicBezTo>
                    <a:pt x="366" y="735"/>
                    <a:pt x="345" y="741"/>
                    <a:pt x="324" y="747"/>
                  </a:cubicBezTo>
                  <a:cubicBezTo>
                    <a:pt x="293" y="756"/>
                    <a:pt x="261" y="764"/>
                    <a:pt x="234" y="753"/>
                  </a:cubicBezTo>
                  <a:cubicBezTo>
                    <a:pt x="189" y="735"/>
                    <a:pt x="174" y="668"/>
                    <a:pt x="139" y="633"/>
                  </a:cubicBezTo>
                  <a:cubicBezTo>
                    <a:pt x="105" y="600"/>
                    <a:pt x="39" y="585"/>
                    <a:pt x="19" y="538"/>
                  </a:cubicBezTo>
                  <a:cubicBezTo>
                    <a:pt x="0" y="492"/>
                    <a:pt x="37" y="434"/>
                    <a:pt x="37" y="386"/>
                  </a:cubicBezTo>
                  <a:cubicBezTo>
                    <a:pt x="37" y="337"/>
                    <a:pt x="1" y="279"/>
                    <a:pt x="19" y="235"/>
                  </a:cubicBezTo>
                  <a:cubicBezTo>
                    <a:pt x="38" y="190"/>
                    <a:pt x="104" y="175"/>
                    <a:pt x="139" y="140"/>
                  </a:cubicBezTo>
                  <a:cubicBezTo>
                    <a:pt x="173" y="106"/>
                    <a:pt x="187" y="39"/>
                    <a:pt x="234" y="20"/>
                  </a:cubicBezTo>
                  <a:cubicBezTo>
                    <a:pt x="281" y="0"/>
                    <a:pt x="338" y="38"/>
                    <a:pt x="386" y="38"/>
                  </a:cubicBezTo>
                  <a:cubicBezTo>
                    <a:pt x="406" y="38"/>
                    <a:pt x="427" y="32"/>
                    <a:pt x="447" y="26"/>
                  </a:cubicBezTo>
                  <a:cubicBezTo>
                    <a:pt x="479" y="17"/>
                    <a:pt x="511" y="9"/>
                    <a:pt x="538" y="20"/>
                  </a:cubicBezTo>
                  <a:cubicBezTo>
                    <a:pt x="583" y="38"/>
                    <a:pt x="598" y="105"/>
                    <a:pt x="633" y="140"/>
                  </a:cubicBezTo>
                  <a:cubicBezTo>
                    <a:pt x="666" y="173"/>
                    <a:pt x="733" y="188"/>
                    <a:pt x="753" y="235"/>
                  </a:cubicBezTo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  <a:alpha val="90000"/>
                  </a:schemeClr>
                </a:gs>
                <a:gs pos="0">
                  <a:schemeClr val="bg1">
                    <a:lumMod val="100000"/>
                    <a:alpha val="95000"/>
                  </a:schemeClr>
                </a:gs>
                <a:gs pos="100000">
                  <a:srgbClr val="BFBFBF">
                    <a:alpha val="8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556247" y="4267292"/>
            <a:ext cx="7073153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8000">
                <a:solidFill>
                  <a:srgbClr val="41AAD5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/>
                <a:ea typeface="宋体" pitchFamily="2" charset="-122"/>
              </a:defRPr>
            </a:lvl1pPr>
          </a:lstStyle>
          <a:p>
            <a:r>
              <a:rPr kumimoji="1"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Script" pitchFamily="34" charset="0"/>
                <a:ea typeface="Apple Chancery" charset="0"/>
                <a:cs typeface="Apple Chancery" charset="0"/>
              </a:rPr>
              <a:t>基于统计学习的</a:t>
            </a:r>
            <a:endParaRPr kumimoji="1"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Script" pitchFamily="34" charset="0"/>
              <a:ea typeface="Apple Chancery" charset="0"/>
              <a:cs typeface="Apple Chancery" charset="0"/>
            </a:endParaRPr>
          </a:p>
          <a:p>
            <a:r>
              <a:rPr kumimoji="1" lang="en-US" altLang="zh-C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Script" pitchFamily="34" charset="0"/>
                <a:ea typeface="Apple Chancery" charset="0"/>
                <a:cs typeface="Apple Chancery" charset="0"/>
              </a:rPr>
              <a:t>NBA</a:t>
            </a:r>
            <a:r>
              <a:rPr kumimoji="1"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Script" pitchFamily="34" charset="0"/>
                <a:ea typeface="Apple Chancery" charset="0"/>
                <a:cs typeface="Apple Chancery" charset="0"/>
              </a:rPr>
              <a:t>常规  赛</a:t>
            </a:r>
            <a:r>
              <a:rPr kumimoji="1"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Script" pitchFamily="34" charset="0"/>
                <a:ea typeface="Apple Chancery" charset="0"/>
                <a:cs typeface="Apple Chancery" charset="0"/>
              </a:rPr>
              <a:t>结果预测</a:t>
            </a:r>
            <a:endParaRPr kumimoji="1"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Script" pitchFamily="34" charset="0"/>
              <a:ea typeface="Apple Chancery" charset="0"/>
              <a:cs typeface="Apple Chancery" charset="0"/>
            </a:endParaRPr>
          </a:p>
          <a:p>
            <a:r>
              <a:rPr kumimoji="1"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Script" pitchFamily="34" charset="0"/>
                <a:ea typeface="Apple Chancery" charset="0"/>
                <a:cs typeface="Apple Chancery" charset="0"/>
              </a:rPr>
              <a:t>By Li Yingmin</a:t>
            </a:r>
          </a:p>
          <a:p>
            <a:r>
              <a:rPr kumimoji="1"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Script" pitchFamily="34" charset="0"/>
                <a:ea typeface="Apple Chancery" charset="0"/>
                <a:cs typeface="Apple Chancery" charset="0"/>
              </a:rPr>
              <a:t>12.30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Script" pitchFamily="34" charset="0"/>
              <a:ea typeface="Apple Chancery" charset="0"/>
              <a:cs typeface="Apple Chancery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502275" y="2028825"/>
            <a:ext cx="1181100" cy="1409700"/>
            <a:chOff x="3466" y="1278"/>
            <a:chExt cx="744" cy="8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3738" y="2001"/>
              <a:ext cx="202" cy="44"/>
            </a:xfrm>
            <a:custGeom>
              <a:avLst/>
              <a:gdLst>
                <a:gd name="T0" fmla="*/ 85 w 96"/>
                <a:gd name="T1" fmla="*/ 0 h 21"/>
                <a:gd name="T2" fmla="*/ 10 w 96"/>
                <a:gd name="T3" fmla="*/ 0 h 21"/>
                <a:gd name="T4" fmla="*/ 0 w 96"/>
                <a:gd name="T5" fmla="*/ 11 h 21"/>
                <a:gd name="T6" fmla="*/ 10 w 96"/>
                <a:gd name="T7" fmla="*/ 21 h 21"/>
                <a:gd name="T8" fmla="*/ 85 w 96"/>
                <a:gd name="T9" fmla="*/ 21 h 21"/>
                <a:gd name="T10" fmla="*/ 96 w 96"/>
                <a:gd name="T11" fmla="*/ 11 h 21"/>
                <a:gd name="T12" fmla="*/ 85 w 9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1">
                  <a:moveTo>
                    <a:pt x="8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91" y="21"/>
                    <a:pt x="96" y="17"/>
                    <a:pt x="96" y="11"/>
                  </a:cubicBezTo>
                  <a:cubicBezTo>
                    <a:pt x="96" y="5"/>
                    <a:pt x="91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3749" y="2078"/>
              <a:ext cx="178" cy="88"/>
            </a:xfrm>
            <a:custGeom>
              <a:avLst/>
              <a:gdLst>
                <a:gd name="T0" fmla="*/ 23 w 85"/>
                <a:gd name="T1" fmla="*/ 25 h 42"/>
                <a:gd name="T2" fmla="*/ 43 w 85"/>
                <a:gd name="T3" fmla="*/ 42 h 42"/>
                <a:gd name="T4" fmla="*/ 62 w 85"/>
                <a:gd name="T5" fmla="*/ 25 h 42"/>
                <a:gd name="T6" fmla="*/ 85 w 85"/>
                <a:gd name="T7" fmla="*/ 0 h 42"/>
                <a:gd name="T8" fmla="*/ 0 w 85"/>
                <a:gd name="T9" fmla="*/ 0 h 42"/>
                <a:gd name="T10" fmla="*/ 23 w 85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42">
                  <a:moveTo>
                    <a:pt x="23" y="25"/>
                  </a:moveTo>
                  <a:cubicBezTo>
                    <a:pt x="25" y="34"/>
                    <a:pt x="33" y="42"/>
                    <a:pt x="43" y="42"/>
                  </a:cubicBezTo>
                  <a:cubicBezTo>
                    <a:pt x="53" y="42"/>
                    <a:pt x="61" y="34"/>
                    <a:pt x="62" y="25"/>
                  </a:cubicBezTo>
                  <a:cubicBezTo>
                    <a:pt x="75" y="24"/>
                    <a:pt x="85" y="13"/>
                    <a:pt x="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10" y="24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3810" y="1278"/>
              <a:ext cx="58" cy="128"/>
            </a:xfrm>
            <a:custGeom>
              <a:avLst/>
              <a:gdLst>
                <a:gd name="T0" fmla="*/ 14 w 28"/>
                <a:gd name="T1" fmla="*/ 61 h 61"/>
                <a:gd name="T2" fmla="*/ 28 w 28"/>
                <a:gd name="T3" fmla="*/ 47 h 61"/>
                <a:gd name="T4" fmla="*/ 28 w 28"/>
                <a:gd name="T5" fmla="*/ 14 h 61"/>
                <a:gd name="T6" fmla="*/ 14 w 28"/>
                <a:gd name="T7" fmla="*/ 0 h 61"/>
                <a:gd name="T8" fmla="*/ 0 w 28"/>
                <a:gd name="T9" fmla="*/ 14 h 61"/>
                <a:gd name="T10" fmla="*/ 0 w 28"/>
                <a:gd name="T11" fmla="*/ 47 h 61"/>
                <a:gd name="T12" fmla="*/ 14 w 28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1">
                  <a:moveTo>
                    <a:pt x="14" y="61"/>
                  </a:moveTo>
                  <a:cubicBezTo>
                    <a:pt x="22" y="61"/>
                    <a:pt x="28" y="55"/>
                    <a:pt x="28" y="47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5"/>
                    <a:pt x="6" y="61"/>
                    <a:pt x="1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3596" y="1343"/>
              <a:ext cx="107" cy="117"/>
            </a:xfrm>
            <a:custGeom>
              <a:avLst/>
              <a:gdLst>
                <a:gd name="T0" fmla="*/ 24 w 51"/>
                <a:gd name="T1" fmla="*/ 50 h 56"/>
                <a:gd name="T2" fmla="*/ 35 w 51"/>
                <a:gd name="T3" fmla="*/ 56 h 56"/>
                <a:gd name="T4" fmla="*/ 43 w 51"/>
                <a:gd name="T5" fmla="*/ 53 h 56"/>
                <a:gd name="T6" fmla="*/ 46 w 51"/>
                <a:gd name="T7" fmla="*/ 34 h 56"/>
                <a:gd name="T8" fmla="*/ 27 w 51"/>
                <a:gd name="T9" fmla="*/ 7 h 56"/>
                <a:gd name="T10" fmla="*/ 7 w 51"/>
                <a:gd name="T11" fmla="*/ 4 h 56"/>
                <a:gd name="T12" fmla="*/ 4 w 51"/>
                <a:gd name="T13" fmla="*/ 24 h 56"/>
                <a:gd name="T14" fmla="*/ 24 w 51"/>
                <a:gd name="T15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6">
                  <a:moveTo>
                    <a:pt x="24" y="50"/>
                  </a:moveTo>
                  <a:cubicBezTo>
                    <a:pt x="26" y="54"/>
                    <a:pt x="31" y="56"/>
                    <a:pt x="35" y="56"/>
                  </a:cubicBezTo>
                  <a:cubicBezTo>
                    <a:pt x="38" y="56"/>
                    <a:pt x="41" y="55"/>
                    <a:pt x="43" y="53"/>
                  </a:cubicBezTo>
                  <a:cubicBezTo>
                    <a:pt x="49" y="49"/>
                    <a:pt x="51" y="40"/>
                    <a:pt x="46" y="3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3" y="1"/>
                    <a:pt x="14" y="0"/>
                    <a:pt x="7" y="4"/>
                  </a:cubicBezTo>
                  <a:cubicBezTo>
                    <a:pt x="1" y="9"/>
                    <a:pt x="0" y="18"/>
                    <a:pt x="4" y="24"/>
                  </a:cubicBezTo>
                  <a:lnTo>
                    <a:pt x="2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3975" y="1864"/>
              <a:ext cx="107" cy="118"/>
            </a:xfrm>
            <a:custGeom>
              <a:avLst/>
              <a:gdLst>
                <a:gd name="T0" fmla="*/ 27 w 51"/>
                <a:gd name="T1" fmla="*/ 7 h 56"/>
                <a:gd name="T2" fmla="*/ 7 w 51"/>
                <a:gd name="T3" fmla="*/ 4 h 56"/>
                <a:gd name="T4" fmla="*/ 4 w 51"/>
                <a:gd name="T5" fmla="*/ 24 h 56"/>
                <a:gd name="T6" fmla="*/ 23 w 51"/>
                <a:gd name="T7" fmla="*/ 50 h 56"/>
                <a:gd name="T8" fmla="*/ 35 w 51"/>
                <a:gd name="T9" fmla="*/ 56 h 56"/>
                <a:gd name="T10" fmla="*/ 43 w 51"/>
                <a:gd name="T11" fmla="*/ 53 h 56"/>
                <a:gd name="T12" fmla="*/ 46 w 51"/>
                <a:gd name="T13" fmla="*/ 34 h 56"/>
                <a:gd name="T14" fmla="*/ 27 w 51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6">
                  <a:moveTo>
                    <a:pt x="27" y="7"/>
                  </a:moveTo>
                  <a:cubicBezTo>
                    <a:pt x="22" y="1"/>
                    <a:pt x="14" y="0"/>
                    <a:pt x="7" y="4"/>
                  </a:cubicBezTo>
                  <a:cubicBezTo>
                    <a:pt x="1" y="9"/>
                    <a:pt x="0" y="17"/>
                    <a:pt x="4" y="2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4"/>
                    <a:pt x="30" y="56"/>
                    <a:pt x="35" y="56"/>
                  </a:cubicBezTo>
                  <a:cubicBezTo>
                    <a:pt x="38" y="56"/>
                    <a:pt x="41" y="55"/>
                    <a:pt x="43" y="53"/>
                  </a:cubicBezTo>
                  <a:cubicBezTo>
                    <a:pt x="49" y="49"/>
                    <a:pt x="51" y="40"/>
                    <a:pt x="46" y="34"/>
                  </a:cubicBezTo>
                  <a:lnTo>
                    <a:pt x="2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3466" y="1521"/>
              <a:ext cx="132" cy="84"/>
            </a:xfrm>
            <a:custGeom>
              <a:avLst/>
              <a:gdLst>
                <a:gd name="T0" fmla="*/ 51 w 63"/>
                <a:gd name="T1" fmla="*/ 12 h 40"/>
                <a:gd name="T2" fmla="*/ 20 w 63"/>
                <a:gd name="T3" fmla="*/ 2 h 40"/>
                <a:gd name="T4" fmla="*/ 3 w 63"/>
                <a:gd name="T5" fmla="*/ 11 h 40"/>
                <a:gd name="T6" fmla="*/ 12 w 63"/>
                <a:gd name="T7" fmla="*/ 29 h 40"/>
                <a:gd name="T8" fmla="*/ 43 w 63"/>
                <a:gd name="T9" fmla="*/ 39 h 40"/>
                <a:gd name="T10" fmla="*/ 47 w 63"/>
                <a:gd name="T11" fmla="*/ 40 h 40"/>
                <a:gd name="T12" fmla="*/ 60 w 63"/>
                <a:gd name="T13" fmla="*/ 30 h 40"/>
                <a:gd name="T14" fmla="*/ 51 w 63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0">
                  <a:moveTo>
                    <a:pt x="51" y="1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3" y="0"/>
                    <a:pt x="5" y="4"/>
                    <a:pt x="3" y="11"/>
                  </a:cubicBezTo>
                  <a:cubicBezTo>
                    <a:pt x="0" y="19"/>
                    <a:pt x="4" y="27"/>
                    <a:pt x="12" y="2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40"/>
                    <a:pt x="46" y="40"/>
                    <a:pt x="47" y="40"/>
                  </a:cubicBezTo>
                  <a:cubicBezTo>
                    <a:pt x="53" y="40"/>
                    <a:pt x="58" y="36"/>
                    <a:pt x="60" y="30"/>
                  </a:cubicBezTo>
                  <a:cubicBezTo>
                    <a:pt x="63" y="23"/>
                    <a:pt x="59" y="15"/>
                    <a:pt x="5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4080" y="1720"/>
              <a:ext cx="130" cy="84"/>
            </a:xfrm>
            <a:custGeom>
              <a:avLst/>
              <a:gdLst>
                <a:gd name="T0" fmla="*/ 51 w 62"/>
                <a:gd name="T1" fmla="*/ 12 h 40"/>
                <a:gd name="T2" fmla="*/ 20 w 62"/>
                <a:gd name="T3" fmla="*/ 2 h 40"/>
                <a:gd name="T4" fmla="*/ 2 w 62"/>
                <a:gd name="T5" fmla="*/ 11 h 40"/>
                <a:gd name="T6" fmla="*/ 11 w 62"/>
                <a:gd name="T7" fmla="*/ 29 h 40"/>
                <a:gd name="T8" fmla="*/ 42 w 62"/>
                <a:gd name="T9" fmla="*/ 39 h 40"/>
                <a:gd name="T10" fmla="*/ 47 w 62"/>
                <a:gd name="T11" fmla="*/ 40 h 40"/>
                <a:gd name="T12" fmla="*/ 60 w 62"/>
                <a:gd name="T13" fmla="*/ 30 h 40"/>
                <a:gd name="T14" fmla="*/ 51 w 62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40">
                  <a:moveTo>
                    <a:pt x="51" y="1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ubicBezTo>
                    <a:pt x="0" y="19"/>
                    <a:pt x="4" y="27"/>
                    <a:pt x="11" y="2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4" y="40"/>
                    <a:pt x="45" y="40"/>
                    <a:pt x="47" y="40"/>
                  </a:cubicBezTo>
                  <a:cubicBezTo>
                    <a:pt x="53" y="40"/>
                    <a:pt x="58" y="36"/>
                    <a:pt x="60" y="30"/>
                  </a:cubicBezTo>
                  <a:cubicBezTo>
                    <a:pt x="62" y="23"/>
                    <a:pt x="58" y="15"/>
                    <a:pt x="5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3466" y="1720"/>
              <a:ext cx="132" cy="84"/>
            </a:xfrm>
            <a:custGeom>
              <a:avLst/>
              <a:gdLst>
                <a:gd name="T0" fmla="*/ 43 w 63"/>
                <a:gd name="T1" fmla="*/ 2 h 40"/>
                <a:gd name="T2" fmla="*/ 12 w 63"/>
                <a:gd name="T3" fmla="*/ 12 h 40"/>
                <a:gd name="T4" fmla="*/ 3 w 63"/>
                <a:gd name="T5" fmla="*/ 30 h 40"/>
                <a:gd name="T6" fmla="*/ 16 w 63"/>
                <a:gd name="T7" fmla="*/ 40 h 40"/>
                <a:gd name="T8" fmla="*/ 20 w 63"/>
                <a:gd name="T9" fmla="*/ 39 h 40"/>
                <a:gd name="T10" fmla="*/ 51 w 63"/>
                <a:gd name="T11" fmla="*/ 29 h 40"/>
                <a:gd name="T12" fmla="*/ 60 w 63"/>
                <a:gd name="T13" fmla="*/ 11 h 40"/>
                <a:gd name="T14" fmla="*/ 43 w 63"/>
                <a:gd name="T15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0">
                  <a:moveTo>
                    <a:pt x="43" y="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4" y="15"/>
                    <a:pt x="0" y="23"/>
                    <a:pt x="3" y="30"/>
                  </a:cubicBezTo>
                  <a:cubicBezTo>
                    <a:pt x="4" y="36"/>
                    <a:pt x="10" y="40"/>
                    <a:pt x="16" y="40"/>
                  </a:cubicBezTo>
                  <a:cubicBezTo>
                    <a:pt x="17" y="40"/>
                    <a:pt x="19" y="40"/>
                    <a:pt x="20" y="3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9" y="27"/>
                    <a:pt x="63" y="19"/>
                    <a:pt x="60" y="11"/>
                  </a:cubicBezTo>
                  <a:cubicBezTo>
                    <a:pt x="58" y="4"/>
                    <a:pt x="50" y="0"/>
                    <a:pt x="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4080" y="1521"/>
              <a:ext cx="130" cy="84"/>
            </a:xfrm>
            <a:custGeom>
              <a:avLst/>
              <a:gdLst>
                <a:gd name="T0" fmla="*/ 15 w 62"/>
                <a:gd name="T1" fmla="*/ 40 h 40"/>
                <a:gd name="T2" fmla="*/ 20 w 62"/>
                <a:gd name="T3" fmla="*/ 39 h 40"/>
                <a:gd name="T4" fmla="*/ 51 w 62"/>
                <a:gd name="T5" fmla="*/ 29 h 40"/>
                <a:gd name="T6" fmla="*/ 60 w 62"/>
                <a:gd name="T7" fmla="*/ 11 h 40"/>
                <a:gd name="T8" fmla="*/ 42 w 62"/>
                <a:gd name="T9" fmla="*/ 2 h 40"/>
                <a:gd name="T10" fmla="*/ 11 w 62"/>
                <a:gd name="T11" fmla="*/ 12 h 40"/>
                <a:gd name="T12" fmla="*/ 2 w 62"/>
                <a:gd name="T13" fmla="*/ 30 h 40"/>
                <a:gd name="T14" fmla="*/ 15 w 62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40">
                  <a:moveTo>
                    <a:pt x="15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27"/>
                    <a:pt x="62" y="19"/>
                    <a:pt x="60" y="11"/>
                  </a:cubicBezTo>
                  <a:cubicBezTo>
                    <a:pt x="58" y="4"/>
                    <a:pt x="50" y="0"/>
                    <a:pt x="42" y="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3596" y="1864"/>
              <a:ext cx="107" cy="118"/>
            </a:xfrm>
            <a:custGeom>
              <a:avLst/>
              <a:gdLst>
                <a:gd name="T0" fmla="*/ 24 w 51"/>
                <a:gd name="T1" fmla="*/ 7 h 56"/>
                <a:gd name="T2" fmla="*/ 4 w 51"/>
                <a:gd name="T3" fmla="*/ 34 h 56"/>
                <a:gd name="T4" fmla="*/ 7 w 51"/>
                <a:gd name="T5" fmla="*/ 53 h 56"/>
                <a:gd name="T6" fmla="*/ 16 w 51"/>
                <a:gd name="T7" fmla="*/ 56 h 56"/>
                <a:gd name="T8" fmla="*/ 27 w 51"/>
                <a:gd name="T9" fmla="*/ 50 h 56"/>
                <a:gd name="T10" fmla="*/ 46 w 51"/>
                <a:gd name="T11" fmla="*/ 24 h 56"/>
                <a:gd name="T12" fmla="*/ 43 w 51"/>
                <a:gd name="T13" fmla="*/ 4 h 56"/>
                <a:gd name="T14" fmla="*/ 24 w 51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6">
                  <a:moveTo>
                    <a:pt x="24" y="7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0" y="40"/>
                    <a:pt x="1" y="49"/>
                    <a:pt x="7" y="53"/>
                  </a:cubicBezTo>
                  <a:cubicBezTo>
                    <a:pt x="10" y="55"/>
                    <a:pt x="13" y="56"/>
                    <a:pt x="16" y="56"/>
                  </a:cubicBezTo>
                  <a:cubicBezTo>
                    <a:pt x="20" y="56"/>
                    <a:pt x="24" y="54"/>
                    <a:pt x="27" y="50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1" y="17"/>
                    <a:pt x="49" y="9"/>
                    <a:pt x="43" y="4"/>
                  </a:cubicBezTo>
                  <a:cubicBezTo>
                    <a:pt x="37" y="0"/>
                    <a:pt x="28" y="1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3975" y="1343"/>
              <a:ext cx="107" cy="117"/>
            </a:xfrm>
            <a:custGeom>
              <a:avLst/>
              <a:gdLst>
                <a:gd name="T0" fmla="*/ 23 w 51"/>
                <a:gd name="T1" fmla="*/ 7 h 56"/>
                <a:gd name="T2" fmla="*/ 4 w 51"/>
                <a:gd name="T3" fmla="*/ 34 h 56"/>
                <a:gd name="T4" fmla="*/ 7 w 51"/>
                <a:gd name="T5" fmla="*/ 53 h 56"/>
                <a:gd name="T6" fmla="*/ 16 w 51"/>
                <a:gd name="T7" fmla="*/ 56 h 56"/>
                <a:gd name="T8" fmla="*/ 27 w 51"/>
                <a:gd name="T9" fmla="*/ 50 h 56"/>
                <a:gd name="T10" fmla="*/ 46 w 51"/>
                <a:gd name="T11" fmla="*/ 24 h 56"/>
                <a:gd name="T12" fmla="*/ 43 w 51"/>
                <a:gd name="T13" fmla="*/ 4 h 56"/>
                <a:gd name="T14" fmla="*/ 23 w 51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6">
                  <a:moveTo>
                    <a:pt x="23" y="7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0" y="40"/>
                    <a:pt x="1" y="49"/>
                    <a:pt x="7" y="53"/>
                  </a:cubicBezTo>
                  <a:cubicBezTo>
                    <a:pt x="10" y="55"/>
                    <a:pt x="13" y="56"/>
                    <a:pt x="16" y="56"/>
                  </a:cubicBezTo>
                  <a:cubicBezTo>
                    <a:pt x="20" y="56"/>
                    <a:pt x="24" y="54"/>
                    <a:pt x="27" y="50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1" y="18"/>
                    <a:pt x="49" y="9"/>
                    <a:pt x="43" y="4"/>
                  </a:cubicBezTo>
                  <a:cubicBezTo>
                    <a:pt x="37" y="0"/>
                    <a:pt x="28" y="1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3625" y="1452"/>
              <a:ext cx="426" cy="515"/>
            </a:xfrm>
            <a:custGeom>
              <a:avLst/>
              <a:gdLst>
                <a:gd name="T0" fmla="*/ 203 w 203"/>
                <a:gd name="T1" fmla="*/ 102 h 246"/>
                <a:gd name="T2" fmla="*/ 102 w 203"/>
                <a:gd name="T3" fmla="*/ 0 h 246"/>
                <a:gd name="T4" fmla="*/ 0 w 203"/>
                <a:gd name="T5" fmla="*/ 102 h 246"/>
                <a:gd name="T6" fmla="*/ 22 w 203"/>
                <a:gd name="T7" fmla="*/ 164 h 246"/>
                <a:gd name="T8" fmla="*/ 55 w 203"/>
                <a:gd name="T9" fmla="*/ 213 h 246"/>
                <a:gd name="T10" fmla="*/ 55 w 203"/>
                <a:gd name="T11" fmla="*/ 246 h 246"/>
                <a:gd name="T12" fmla="*/ 148 w 203"/>
                <a:gd name="T13" fmla="*/ 246 h 246"/>
                <a:gd name="T14" fmla="*/ 148 w 203"/>
                <a:gd name="T15" fmla="*/ 213 h 246"/>
                <a:gd name="T16" fmla="*/ 181 w 203"/>
                <a:gd name="T17" fmla="*/ 164 h 246"/>
                <a:gd name="T18" fmla="*/ 203 w 203"/>
                <a:gd name="T19" fmla="*/ 10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46">
                  <a:moveTo>
                    <a:pt x="203" y="102"/>
                  </a:moveTo>
                  <a:cubicBezTo>
                    <a:pt x="203" y="46"/>
                    <a:pt x="158" y="0"/>
                    <a:pt x="102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0" y="125"/>
                    <a:pt x="8" y="147"/>
                    <a:pt x="22" y="164"/>
                  </a:cubicBezTo>
                  <a:cubicBezTo>
                    <a:pt x="34" y="179"/>
                    <a:pt x="45" y="196"/>
                    <a:pt x="55" y="213"/>
                  </a:cubicBezTo>
                  <a:cubicBezTo>
                    <a:pt x="55" y="246"/>
                    <a:pt x="55" y="246"/>
                    <a:pt x="55" y="246"/>
                  </a:cubicBezTo>
                  <a:cubicBezTo>
                    <a:pt x="148" y="246"/>
                    <a:pt x="148" y="246"/>
                    <a:pt x="148" y="246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58" y="197"/>
                    <a:pt x="170" y="179"/>
                    <a:pt x="181" y="164"/>
                  </a:cubicBezTo>
                  <a:cubicBezTo>
                    <a:pt x="195" y="147"/>
                    <a:pt x="203" y="125"/>
                    <a:pt x="20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8700" y="800100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姓名：李英民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学号：</a:t>
            </a:r>
            <a:r>
              <a:rPr lang="en-US" altLang="zh-CN" sz="2000" dirty="0" smtClean="0">
                <a:latin typeface="+mn-ea"/>
              </a:rPr>
              <a:t>2014210579</a:t>
            </a:r>
          </a:p>
          <a:p>
            <a:r>
              <a:rPr lang="zh-CN" altLang="en-US" sz="2000" dirty="0" smtClean="0">
                <a:latin typeface="+mn-ea"/>
              </a:rPr>
              <a:t>班级：</a:t>
            </a:r>
            <a:r>
              <a:rPr lang="en-US" altLang="zh-CN" sz="2000" dirty="0" smtClean="0">
                <a:latin typeface="+mn-ea"/>
              </a:rPr>
              <a:t>2014211120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技术演示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6391" y="1598726"/>
            <a:ext cx="8379217" cy="4401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(1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）安装</a:t>
            </a:r>
            <a:r>
              <a:rPr lang="en-US" altLang="zh-CN" sz="2000" i="1" dirty="0" err="1">
                <a:solidFill>
                  <a:schemeClr val="accent4"/>
                </a:solidFill>
                <a:latin typeface="+mn-ea"/>
              </a:rPr>
              <a:t>virtualenv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$ </a:t>
            </a: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apt-get install </a:t>
            </a:r>
            <a:r>
              <a:rPr lang="en-US" altLang="zh-CN" dirty="0" err="1">
                <a:latin typeface="+mn-ea"/>
              </a:rPr>
              <a:t>virtualenv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(2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）克隆项目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$ </a:t>
            </a:r>
            <a:r>
              <a:rPr lang="en-US" altLang="zh-CN" dirty="0" err="1">
                <a:latin typeface="+mn-ea"/>
              </a:rPr>
              <a:t>git</a:t>
            </a:r>
            <a:r>
              <a:rPr lang="en-US" altLang="zh-CN" dirty="0">
                <a:latin typeface="+mn-ea"/>
              </a:rPr>
              <a:t> clone https://github.com/Li-Yingmin/nba_prediction.git</a:t>
            </a:r>
            <a:br>
              <a:rPr lang="en-US" altLang="zh-CN" dirty="0">
                <a:latin typeface="+mn-ea"/>
              </a:rPr>
            </a:br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(3)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激活 </a:t>
            </a:r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python2.7 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虚拟环境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$ source </a:t>
            </a:r>
            <a:r>
              <a:rPr lang="zh-CN" altLang="en-US" dirty="0">
                <a:latin typeface="+mn-ea"/>
              </a:rPr>
              <a:t>项目之前的目录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nba_prediction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nba_pre_demo</a:t>
            </a:r>
            <a:r>
              <a:rPr lang="en-US" altLang="zh-CN" dirty="0">
                <a:latin typeface="+mn-ea"/>
              </a:rPr>
              <a:t>/bin/activate</a:t>
            </a:r>
            <a:br>
              <a:rPr lang="en-US" altLang="zh-CN" dirty="0">
                <a:latin typeface="+mn-ea"/>
              </a:rPr>
            </a:br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(4)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修改需要预测的比赛日程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修改以下目录的 </a:t>
            </a:r>
            <a:r>
              <a:rPr lang="en-US" altLang="zh-CN" dirty="0">
                <a:latin typeface="+mn-ea"/>
              </a:rPr>
              <a:t>17-18Schedule.csv </a:t>
            </a:r>
            <a:r>
              <a:rPr lang="zh-CN" altLang="en-US" dirty="0">
                <a:latin typeface="+mn-ea"/>
              </a:rPr>
              <a:t>文件即可：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目录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nba_prediction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nba_pre_demo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proj</a:t>
            </a:r>
            <a:r>
              <a:rPr lang="en-US" altLang="zh-CN" dirty="0">
                <a:latin typeface="+mn-ea"/>
              </a:rPr>
              <a:t>/data/17-18Schedule.csv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如不需要修改，可以保留原文件，原文件中存储的是</a:t>
            </a: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月份和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月份的比赛日程。</a:t>
            </a:r>
            <a:br>
              <a:rPr lang="zh-CN" altLang="en-US" dirty="0">
                <a:latin typeface="+mn-ea"/>
              </a:rPr>
            </a:br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(5)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执行程序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命令执行以下可执行文件：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$ python </a:t>
            </a:r>
            <a:r>
              <a:rPr lang="zh-CN" altLang="en-US" dirty="0">
                <a:latin typeface="+mn-ea"/>
              </a:rPr>
              <a:t>目录</a:t>
            </a:r>
            <a:r>
              <a:rPr lang="en-US" altLang="zh-CN" dirty="0">
                <a:latin typeface="+mn-ea"/>
              </a:rPr>
              <a:t>/nba_prediction/nba_pre_demo/proj/prediction.py</a:t>
            </a:r>
            <a:r>
              <a:rPr lang="en-US" altLang="zh-CN" dirty="0">
                <a:latin typeface="+mn-ea"/>
              </a:rPr>
              <a:t> </a:t>
            </a:r>
            <a:br>
              <a:rPr lang="en-US" altLang="zh-CN" dirty="0">
                <a:latin typeface="+mn-ea"/>
              </a:rPr>
            </a:br>
            <a:r>
              <a:rPr lang="en-US" altLang="zh-CN" sz="2000" i="1" dirty="0">
                <a:solidFill>
                  <a:schemeClr val="accent4"/>
                </a:solidFill>
                <a:latin typeface="+mn-ea"/>
              </a:rPr>
              <a:t>(6)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运行结果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执行结束之后会在 </a:t>
            </a:r>
            <a:r>
              <a:rPr lang="en-US" altLang="zh-CN" dirty="0">
                <a:latin typeface="+mn-ea"/>
              </a:rPr>
              <a:t>prediction.py </a:t>
            </a:r>
            <a:r>
              <a:rPr lang="zh-CN" altLang="en-US" dirty="0">
                <a:latin typeface="+mn-ea"/>
              </a:rPr>
              <a:t>所在目录生成 </a:t>
            </a:r>
            <a:r>
              <a:rPr lang="en-US" altLang="zh-CN" dirty="0">
                <a:latin typeface="+mn-ea"/>
              </a:rPr>
              <a:t>17-18Result.csv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73722" y="1598726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999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9723" y="3390777"/>
            <a:ext cx="183255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执行脚本</a:t>
            </a:r>
            <a:endParaRPr lang="zh-CN" altLang="en-US" sz="3200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技术演示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4" y="1760627"/>
            <a:ext cx="5570703" cy="4145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8519978" y="2863949"/>
            <a:ext cx="2364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目前：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◎ </a:t>
            </a:r>
            <a:r>
              <a:rPr lang="zh-CN" altLang="en-US" sz="2000" dirty="0" smtClean="0">
                <a:latin typeface="+mn-ea"/>
              </a:rPr>
              <a:t>正确率接近</a:t>
            </a:r>
            <a:r>
              <a:rPr lang="en-US" altLang="zh-CN" sz="2000" dirty="0" smtClean="0">
                <a:latin typeface="+mn-ea"/>
              </a:rPr>
              <a:t>80%</a:t>
            </a:r>
          </a:p>
          <a:p>
            <a:r>
              <a:rPr lang="en-US" altLang="zh-CN" sz="2000" dirty="0" smtClean="0">
                <a:latin typeface="+mn-ea"/>
              </a:rPr>
              <a:t>◎ </a:t>
            </a:r>
            <a:r>
              <a:rPr lang="zh-CN" altLang="en-US" sz="2000" dirty="0" smtClean="0">
                <a:latin typeface="+mn-ea"/>
              </a:rPr>
              <a:t>可以增量学习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可以改进：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◎ </a:t>
            </a:r>
            <a:r>
              <a:rPr lang="zh-CN" altLang="en-US" sz="2000" dirty="0" smtClean="0">
                <a:latin typeface="+mn-ea"/>
              </a:rPr>
              <a:t>自动化学习过程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◎ </a:t>
            </a:r>
            <a:r>
              <a:rPr lang="zh-CN" altLang="en-US" sz="2000" dirty="0" smtClean="0">
                <a:latin typeface="+mn-ea"/>
              </a:rPr>
              <a:t>优化</a:t>
            </a:r>
            <a:r>
              <a:rPr lang="en-US" altLang="zh-CN" sz="2000" dirty="0" err="1" smtClean="0">
                <a:latin typeface="+mn-ea"/>
              </a:rPr>
              <a:t>Elo</a:t>
            </a:r>
            <a:r>
              <a:rPr lang="zh-CN" altLang="en-US" sz="2000" dirty="0" smtClean="0">
                <a:latin typeface="+mn-ea"/>
              </a:rPr>
              <a:t>算法</a:t>
            </a:r>
            <a:endParaRPr lang="zh-CN" altLang="en-US" sz="2000" dirty="0"/>
          </a:p>
        </p:txBody>
      </p:sp>
      <p:sp>
        <p:nvSpPr>
          <p:cNvPr id="12" name="燕尾形 11"/>
          <p:cNvSpPr/>
          <p:nvPr/>
        </p:nvSpPr>
        <p:spPr>
          <a:xfrm>
            <a:off x="7100396" y="3529583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91" y="1181456"/>
            <a:ext cx="7292972" cy="53039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>
            <a:spLocks noChangeAspect="1"/>
          </p:cNvSpPr>
          <p:nvPr/>
        </p:nvSpPr>
        <p:spPr>
          <a:xfrm>
            <a:off x="6024000" y="82206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线连接符 11"/>
          <p:cNvCxnSpPr>
            <a:stCxn id="2" idx="2"/>
          </p:cNvCxnSpPr>
          <p:nvPr/>
        </p:nvCxnSpPr>
        <p:spPr>
          <a:xfrm flipH="1">
            <a:off x="-162810" y="894060"/>
            <a:ext cx="61868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6"/>
          <p:cNvSpPr/>
          <p:nvPr/>
        </p:nvSpPr>
        <p:spPr>
          <a:xfrm>
            <a:off x="4327266" y="2136708"/>
            <a:ext cx="3537469" cy="3537469"/>
          </a:xfrm>
          <a:prstGeom prst="ellipse">
            <a:avLst/>
          </a:prstGeom>
          <a:noFill/>
          <a:ln w="63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982214" y="3335639"/>
            <a:ext cx="2334247" cy="848501"/>
          </a:xfrm>
          <a:custGeom>
            <a:avLst/>
            <a:gdLst/>
            <a:ahLst/>
            <a:cxnLst/>
            <a:rect l="l" t="t" r="r" b="b"/>
            <a:pathLst>
              <a:path w="1902619" h="691604">
                <a:moveTo>
                  <a:pt x="1442740" y="120551"/>
                </a:moveTo>
                <a:lnTo>
                  <a:pt x="1442740" y="571053"/>
                </a:lnTo>
                <a:lnTo>
                  <a:pt x="1523107" y="571053"/>
                </a:lnTo>
                <a:cubicBezTo>
                  <a:pt x="1593056" y="571053"/>
                  <a:pt x="1647974" y="550217"/>
                  <a:pt x="1687860" y="508546"/>
                </a:cubicBezTo>
                <a:cubicBezTo>
                  <a:pt x="1727746" y="466874"/>
                  <a:pt x="1747689" y="410468"/>
                  <a:pt x="1747689" y="339328"/>
                </a:cubicBezTo>
                <a:cubicBezTo>
                  <a:pt x="1747689" y="270569"/>
                  <a:pt x="1726853" y="216917"/>
                  <a:pt x="1685181" y="178370"/>
                </a:cubicBezTo>
                <a:cubicBezTo>
                  <a:pt x="1643509" y="139824"/>
                  <a:pt x="1589335" y="120551"/>
                  <a:pt x="1522660" y="120551"/>
                </a:cubicBezTo>
                <a:close/>
                <a:moveTo>
                  <a:pt x="1295400" y="0"/>
                </a:moveTo>
                <a:lnTo>
                  <a:pt x="1534269" y="0"/>
                </a:lnTo>
                <a:cubicBezTo>
                  <a:pt x="1779835" y="0"/>
                  <a:pt x="1902619" y="112365"/>
                  <a:pt x="1902619" y="337096"/>
                </a:cubicBezTo>
                <a:cubicBezTo>
                  <a:pt x="1902619" y="443954"/>
                  <a:pt x="1868239" y="529754"/>
                  <a:pt x="1799481" y="594494"/>
                </a:cubicBezTo>
                <a:cubicBezTo>
                  <a:pt x="1730722" y="659234"/>
                  <a:pt x="1642021" y="691604"/>
                  <a:pt x="1533376" y="691604"/>
                </a:cubicBezTo>
                <a:lnTo>
                  <a:pt x="1295400" y="691604"/>
                </a:lnTo>
                <a:close/>
                <a:moveTo>
                  <a:pt x="523875" y="0"/>
                </a:moveTo>
                <a:lnTo>
                  <a:pt x="684609" y="0"/>
                </a:lnTo>
                <a:lnTo>
                  <a:pt x="966787" y="434876"/>
                </a:lnTo>
                <a:cubicBezTo>
                  <a:pt x="985540" y="463748"/>
                  <a:pt x="997000" y="482054"/>
                  <a:pt x="1001167" y="489793"/>
                </a:cubicBezTo>
                <a:lnTo>
                  <a:pt x="1003399" y="489793"/>
                </a:lnTo>
                <a:cubicBezTo>
                  <a:pt x="1000423" y="473124"/>
                  <a:pt x="998934" y="441275"/>
                  <a:pt x="998934" y="394246"/>
                </a:cubicBezTo>
                <a:lnTo>
                  <a:pt x="998934" y="0"/>
                </a:lnTo>
                <a:lnTo>
                  <a:pt x="1138684" y="0"/>
                </a:lnTo>
                <a:lnTo>
                  <a:pt x="1138684" y="691604"/>
                </a:lnTo>
                <a:lnTo>
                  <a:pt x="987772" y="691604"/>
                </a:lnTo>
                <a:lnTo>
                  <a:pt x="694878" y="244227"/>
                </a:lnTo>
                <a:cubicBezTo>
                  <a:pt x="679698" y="221010"/>
                  <a:pt x="668685" y="202257"/>
                  <a:pt x="661838" y="187970"/>
                </a:cubicBezTo>
                <a:lnTo>
                  <a:pt x="659606" y="187970"/>
                </a:lnTo>
                <a:cubicBezTo>
                  <a:pt x="662285" y="211782"/>
                  <a:pt x="663624" y="248543"/>
                  <a:pt x="663624" y="298251"/>
                </a:cubicBezTo>
                <a:lnTo>
                  <a:pt x="663624" y="691604"/>
                </a:lnTo>
                <a:lnTo>
                  <a:pt x="523875" y="691604"/>
                </a:lnTo>
                <a:close/>
                <a:moveTo>
                  <a:pt x="0" y="0"/>
                </a:moveTo>
                <a:lnTo>
                  <a:pt x="393353" y="0"/>
                </a:lnTo>
                <a:lnTo>
                  <a:pt x="393353" y="120551"/>
                </a:lnTo>
                <a:lnTo>
                  <a:pt x="147340" y="120551"/>
                </a:lnTo>
                <a:lnTo>
                  <a:pt x="147340" y="283517"/>
                </a:lnTo>
                <a:lnTo>
                  <a:pt x="375940" y="283517"/>
                </a:lnTo>
                <a:lnTo>
                  <a:pt x="375940" y="403622"/>
                </a:lnTo>
                <a:lnTo>
                  <a:pt x="147340" y="403622"/>
                </a:lnTo>
                <a:lnTo>
                  <a:pt x="147340" y="571053"/>
                </a:lnTo>
                <a:lnTo>
                  <a:pt x="409426" y="571053"/>
                </a:lnTo>
                <a:lnTo>
                  <a:pt x="409426" y="691604"/>
                </a:lnTo>
                <a:lnTo>
                  <a:pt x="0" y="691604"/>
                </a:ln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8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6024000" y="206470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0"/>
            <a:endCxn id="2" idx="4"/>
          </p:cNvCxnSpPr>
          <p:nvPr/>
        </p:nvCxnSpPr>
        <p:spPr>
          <a:xfrm flipV="1">
            <a:off x="6096000" y="966060"/>
            <a:ext cx="0" cy="10986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7698964" y="324497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025917" y="531107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44261" y="3059724"/>
            <a:ext cx="7660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项目</a:t>
            </a:r>
            <a:r>
              <a:rPr lang="en-US" altLang="zh-CN" sz="2400" b="1" dirty="0" err="1" smtClean="0">
                <a:latin typeface="+mj-ea"/>
                <a:ea typeface="+mj-ea"/>
              </a:rPr>
              <a:t>Github</a:t>
            </a:r>
            <a:r>
              <a:rPr lang="zh-CN" altLang="en-US" sz="2400" b="1" dirty="0" smtClean="0">
                <a:latin typeface="+mj-ea"/>
                <a:ea typeface="+mj-ea"/>
              </a:rPr>
              <a:t>地址：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Cooper Black" panose="0208090404030B020404" pitchFamily="18" charset="0"/>
              </a:rPr>
              <a:t>https://github.com/Li-Yingmin/nba_prediction</a:t>
            </a:r>
            <a:r>
              <a:rPr lang="en-US" altLang="zh-CN" sz="2400" dirty="0">
                <a:latin typeface="Cooper Black" panose="0208090404030B020404" pitchFamily="18" charset="0"/>
              </a:rPr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485900" y="3059724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线连接符 43"/>
          <p:cNvCxnSpPr>
            <a:endCxn id="20" idx="0"/>
          </p:cNvCxnSpPr>
          <p:nvPr/>
        </p:nvCxnSpPr>
        <p:spPr>
          <a:xfrm flipH="1">
            <a:off x="6096000" y="-102637"/>
            <a:ext cx="1" cy="9246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41" idx="6"/>
            <a:endCxn id="80" idx="3"/>
          </p:cNvCxnSpPr>
          <p:nvPr/>
        </p:nvCxnSpPr>
        <p:spPr>
          <a:xfrm flipV="1">
            <a:off x="4278443" y="4034657"/>
            <a:ext cx="975211" cy="4681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80" idx="5"/>
            <a:endCxn id="23" idx="2"/>
          </p:cNvCxnSpPr>
          <p:nvPr/>
        </p:nvCxnSpPr>
        <p:spPr>
          <a:xfrm>
            <a:off x="6938347" y="4034657"/>
            <a:ext cx="638969" cy="3880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23" idx="7"/>
            <a:endCxn id="26" idx="3"/>
          </p:cNvCxnSpPr>
          <p:nvPr/>
        </p:nvCxnSpPr>
        <p:spPr>
          <a:xfrm flipV="1">
            <a:off x="8446352" y="3353661"/>
            <a:ext cx="353623" cy="7091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41" idx="1"/>
            <a:endCxn id="42" idx="5"/>
          </p:cNvCxnSpPr>
          <p:nvPr/>
        </p:nvCxnSpPr>
        <p:spPr>
          <a:xfrm flipH="1" flipV="1">
            <a:off x="2283103" y="3015665"/>
            <a:ext cx="870988" cy="10214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77316" y="3913661"/>
            <a:ext cx="1018139" cy="1018139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Calibri"/>
                <a:ea typeface="宋体" pitchFamily="2" charset="-122"/>
              </a:rPr>
              <a:t>3</a:t>
            </a:r>
            <a:endParaRPr kumimoji="1"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619356" y="2300935"/>
            <a:ext cx="1233345" cy="1233345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CN" sz="8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Calibri"/>
                <a:ea typeface="宋体" pitchFamily="2" charset="-122"/>
              </a:rPr>
              <a:t>4</a:t>
            </a:r>
            <a:endParaRPr kumimoji="1"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61183" y="3844199"/>
            <a:ext cx="1317260" cy="1317260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CN" sz="8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Calibri"/>
                <a:ea typeface="宋体" pitchFamily="2" charset="-122"/>
              </a:rPr>
              <a:t>2</a:t>
            </a:r>
            <a:endParaRPr kumimoji="1"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5111810" y="2205913"/>
            <a:ext cx="1968382" cy="1968382"/>
            <a:chOff x="4963924" y="2157786"/>
            <a:chExt cx="2120152" cy="2120152"/>
          </a:xfrm>
        </p:grpSpPr>
        <p:sp>
          <p:nvSpPr>
            <p:cNvPr id="25" name="椭圆 24"/>
            <p:cNvSpPr/>
            <p:nvPr/>
          </p:nvSpPr>
          <p:spPr>
            <a:xfrm>
              <a:off x="4963924" y="2157786"/>
              <a:ext cx="2120152" cy="21201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alpha val="80000"/>
                    <a:lumMod val="95000"/>
                  </a:schemeClr>
                </a:gs>
                <a:gs pos="0">
                  <a:schemeClr val="bg1">
                    <a:lumMod val="100000"/>
                  </a:schemeClr>
                </a:gs>
                <a:gs pos="100000">
                  <a:srgbClr val="BFBFBF">
                    <a:alpha val="63922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zh-CN" alt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/>
                <a:ea typeface="宋体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61532" y="2594794"/>
              <a:ext cx="1524934" cy="129287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ctr">
                <a:defRPr sz="8000">
                  <a:solidFill>
                    <a:srgbClr val="41AAD5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  <a:ea typeface="宋体" pitchFamily="2" charset="-122"/>
                </a:defRPr>
              </a:lvl1pPr>
            </a:lstStyle>
            <a:p>
              <a:r>
                <a:rPr lang="zh-CN" altLang="en-US" sz="4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  <a:p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椭圆 19"/>
          <p:cNvSpPr>
            <a:spLocks noChangeAspect="1"/>
          </p:cNvSpPr>
          <p:nvPr/>
        </p:nvSpPr>
        <p:spPr>
          <a:xfrm>
            <a:off x="6024000" y="82206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线连接符 5"/>
          <p:cNvCxnSpPr>
            <a:stCxn id="20" idx="6"/>
          </p:cNvCxnSpPr>
          <p:nvPr/>
        </p:nvCxnSpPr>
        <p:spPr>
          <a:xfrm>
            <a:off x="6168000" y="894060"/>
            <a:ext cx="6136059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hlinkClick r:id="rId2" action="ppaction://hlinksldjump"/>
          </p:cNvPr>
          <p:cNvSpPr txBox="1"/>
          <p:nvPr/>
        </p:nvSpPr>
        <p:spPr>
          <a:xfrm>
            <a:off x="2597443" y="5229164"/>
            <a:ext cx="204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软件设计</a:t>
            </a:r>
            <a:endParaRPr lang="zh-CN" altLang="en-US" sz="2800" dirty="0"/>
          </a:p>
        </p:txBody>
      </p:sp>
      <p:sp>
        <p:nvSpPr>
          <p:cNvPr id="59" name="文本框 58">
            <a:hlinkClick r:id="rId3" action="ppaction://hlinksldjump"/>
          </p:cNvPr>
          <p:cNvSpPr txBox="1"/>
          <p:nvPr/>
        </p:nvSpPr>
        <p:spPr>
          <a:xfrm>
            <a:off x="2507334" y="2374245"/>
            <a:ext cx="204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市场分析</a:t>
            </a:r>
            <a:endParaRPr lang="zh-CN" altLang="en-US" sz="2800" dirty="0"/>
          </a:p>
        </p:txBody>
      </p:sp>
      <p:sp>
        <p:nvSpPr>
          <p:cNvPr id="68" name="文本框 67">
            <a:hlinkClick r:id="rId4" action="ppaction://hlinksldjump"/>
          </p:cNvPr>
          <p:cNvSpPr txBox="1"/>
          <p:nvPr/>
        </p:nvSpPr>
        <p:spPr>
          <a:xfrm>
            <a:off x="6743607" y="4981907"/>
            <a:ext cx="268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核心技术</a:t>
            </a:r>
            <a:endParaRPr lang="zh-CN" altLang="en-US" sz="2800" dirty="0"/>
          </a:p>
        </p:txBody>
      </p:sp>
      <p:sp>
        <p:nvSpPr>
          <p:cNvPr id="69" name="文本框 68">
            <a:hlinkClick r:id="rId5" action="ppaction://hlinksldjump"/>
          </p:cNvPr>
          <p:cNvSpPr txBox="1"/>
          <p:nvPr/>
        </p:nvSpPr>
        <p:spPr>
          <a:xfrm>
            <a:off x="9908688" y="2655997"/>
            <a:ext cx="168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技术演示</a:t>
            </a:r>
            <a:endParaRPr lang="zh-CN" altLang="en-US" sz="2800" dirty="0"/>
          </a:p>
        </p:txBody>
      </p:sp>
      <p:sp>
        <p:nvSpPr>
          <p:cNvPr id="42" name="椭圆 41"/>
          <p:cNvSpPr/>
          <p:nvPr/>
        </p:nvSpPr>
        <p:spPr>
          <a:xfrm>
            <a:off x="1371436" y="2103998"/>
            <a:ext cx="1068084" cy="1068084"/>
          </a:xfrm>
          <a:prstGeom prst="ellipse">
            <a:avLst/>
          </a:pr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Calibri"/>
                <a:ea typeface="宋体" pitchFamily="2" charset="-122"/>
              </a:rPr>
              <a:t>1</a:t>
            </a:r>
            <a:endParaRPr kumimoji="1"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904743" y="2001053"/>
            <a:ext cx="2382515" cy="2382515"/>
          </a:xfrm>
          <a:prstGeom prst="ellipse">
            <a:avLst/>
          </a:prstGeom>
          <a:noFill/>
          <a:ln w="63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cxnSp>
        <p:nvCxnSpPr>
          <p:cNvPr id="4" name="直接连接符 3"/>
          <p:cNvCxnSpPr>
            <a:stCxn id="20" idx="4"/>
            <a:endCxn id="80" idx="0"/>
          </p:cNvCxnSpPr>
          <p:nvPr/>
        </p:nvCxnSpPr>
        <p:spPr>
          <a:xfrm>
            <a:off x="6096000" y="966060"/>
            <a:ext cx="1" cy="10349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2515" y="1170441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在百度搜索 </a:t>
            </a:r>
            <a:r>
              <a:rPr lang="en-US" altLang="zh-CN" sz="2400" b="1" dirty="0"/>
              <a:t>NBA</a:t>
            </a:r>
            <a:r>
              <a:rPr lang="zh-CN" altLang="en-US" sz="2400" b="1" dirty="0"/>
              <a:t>预测 </a:t>
            </a:r>
            <a:r>
              <a:rPr lang="zh-CN" altLang="en-US" sz="2400" dirty="0"/>
              <a:t>关键字，出现如下搜索结果：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5" y="1784017"/>
            <a:ext cx="6515101" cy="3040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8361485" y="2768625"/>
            <a:ext cx="349960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◎ 80%</a:t>
            </a:r>
            <a:r>
              <a:rPr lang="zh-CN" altLang="en-US" dirty="0" smtClean="0">
                <a:latin typeface="+mn-ea"/>
              </a:rPr>
              <a:t>以上</a:t>
            </a:r>
            <a:r>
              <a:rPr lang="zh-CN" altLang="en-US" dirty="0">
                <a:latin typeface="+mn-ea"/>
              </a:rPr>
              <a:t>的搜索结果都是关于预测彩票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>
                <a:latin typeface="+mn-ea"/>
              </a:rPr>
              <a:t>◎ </a:t>
            </a:r>
            <a:r>
              <a:rPr lang="en-US" altLang="zh-CN" dirty="0"/>
              <a:t>NBA</a:t>
            </a:r>
            <a:r>
              <a:rPr lang="zh-CN" altLang="en-US" dirty="0"/>
              <a:t>预测彩票的市场已经非常</a:t>
            </a:r>
            <a:r>
              <a:rPr lang="zh-CN" altLang="en-US" dirty="0" smtClean="0"/>
              <a:t>成熟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◎ </a:t>
            </a:r>
            <a:r>
              <a:rPr lang="zh-CN" altLang="en-US" dirty="0" smtClean="0"/>
              <a:t>有</a:t>
            </a:r>
            <a:r>
              <a:rPr lang="zh-CN" altLang="en-US" dirty="0"/>
              <a:t>专家参与 </a:t>
            </a:r>
            <a:br>
              <a:rPr lang="zh-CN" altLang="en-US" dirty="0"/>
            </a:br>
            <a:r>
              <a:rPr lang="en-US" altLang="zh-CN" dirty="0" smtClean="0">
                <a:latin typeface="+mn-ea"/>
              </a:rPr>
              <a:t>◎ </a:t>
            </a:r>
            <a:r>
              <a:rPr lang="zh-CN" altLang="en-US" dirty="0" smtClean="0"/>
              <a:t>彩票</a:t>
            </a:r>
            <a:r>
              <a:rPr lang="zh-CN" altLang="en-US" dirty="0"/>
              <a:t>厂商足够多 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5" y="5168924"/>
            <a:ext cx="5605099" cy="1104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燕尾形 16"/>
          <p:cNvSpPr/>
          <p:nvPr/>
        </p:nvSpPr>
        <p:spPr>
          <a:xfrm>
            <a:off x="7719646" y="3549072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150" y="4982920"/>
            <a:ext cx="4892488" cy="12908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500" y="1652955"/>
            <a:ext cx="848822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通过如上的市场分析，我们可以从以下几个需求入手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针对专家，可能想知道基于统计的预测结果作为判断依据</a:t>
            </a:r>
            <a:br>
              <a:rPr lang="zh-CN" altLang="en-US" sz="2000" dirty="0"/>
            </a:br>
            <a:r>
              <a:rPr lang="zh-CN" altLang="en-US" sz="2000" dirty="0"/>
              <a:t>针对普通用户，预测结果作为购买彩票的参考</a:t>
            </a:r>
            <a:br>
              <a:rPr lang="zh-CN" altLang="en-US" sz="2000" dirty="0"/>
            </a:br>
            <a:r>
              <a:rPr lang="zh-CN" altLang="en-US" sz="2000" dirty="0"/>
              <a:t>针对彩票厂商，提供预测技术支持，以作为营销的新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考虑到专家和用户之间的利益关系，我们可以设计以下应用场景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针对专家，可以提供预测结果，并由专家控制局部的预测错误。</a:t>
            </a:r>
            <a:br>
              <a:rPr lang="zh-CN" altLang="en-US" sz="2000" dirty="0"/>
            </a:br>
            <a:r>
              <a:rPr lang="zh-CN" altLang="en-US" sz="2000" dirty="0"/>
              <a:t>针对普通用户，提供预测结果作为参考</a:t>
            </a:r>
            <a:br>
              <a:rPr lang="zh-CN" altLang="en-US" sz="2000" dirty="0"/>
            </a:br>
            <a:r>
              <a:rPr lang="zh-CN" altLang="en-US" sz="2000" dirty="0"/>
              <a:t>针对</a:t>
            </a:r>
            <a:r>
              <a:rPr lang="en-US" altLang="zh-CN" sz="2000" dirty="0"/>
              <a:t>VIP</a:t>
            </a:r>
            <a:r>
              <a:rPr lang="zh-CN" altLang="en-US" sz="2000" dirty="0"/>
              <a:t>用户，我们可以提供经过专家和预测模型综合分析之后的预测结果</a:t>
            </a:r>
            <a:br>
              <a:rPr lang="zh-CN" altLang="en-US" sz="2000" dirty="0"/>
            </a:br>
            <a:r>
              <a:rPr lang="zh-CN" altLang="en-US" sz="2000" dirty="0"/>
              <a:t>针对彩票厂商，我们可以提供预测技术支持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燕尾形 8"/>
          <p:cNvSpPr/>
          <p:nvPr/>
        </p:nvSpPr>
        <p:spPr>
          <a:xfrm>
            <a:off x="1661746" y="1652955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1661746" y="36842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0330961" y="6023382"/>
            <a:ext cx="712177" cy="4846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326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软件设计 </a:t>
            </a:r>
            <a:endParaRPr kumimoji="1" lang="zh-CN" altLang="en-US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1696309" y="2355213"/>
            <a:ext cx="2795249" cy="1606789"/>
          </a:xfrm>
          <a:custGeom>
            <a:avLst/>
            <a:gdLst>
              <a:gd name="connsiteX0" fmla="*/ 2800984 w 5288818"/>
              <a:gd name="connsiteY0" fmla="*/ 120685 h 3040164"/>
              <a:gd name="connsiteX1" fmla="*/ 2644260 w 5288818"/>
              <a:gd name="connsiteY1" fmla="*/ 277409 h 3040164"/>
              <a:gd name="connsiteX2" fmla="*/ 2800984 w 5288818"/>
              <a:gd name="connsiteY2" fmla="*/ 434133 h 3040164"/>
              <a:gd name="connsiteX3" fmla="*/ 2957708 w 5288818"/>
              <a:gd name="connsiteY3" fmla="*/ 277409 h 3040164"/>
              <a:gd name="connsiteX4" fmla="*/ 2800984 w 5288818"/>
              <a:gd name="connsiteY4" fmla="*/ 120685 h 3040164"/>
              <a:gd name="connsiteX5" fmla="*/ 2785314 w 5288818"/>
              <a:gd name="connsiteY5" fmla="*/ 624 h 3040164"/>
              <a:gd name="connsiteX6" fmla="*/ 3536624 w 5288818"/>
              <a:gd name="connsiteY6" fmla="*/ 396022 h 3040164"/>
              <a:gd name="connsiteX7" fmla="*/ 4287934 w 5288818"/>
              <a:gd name="connsiteY7" fmla="*/ 463804 h 3040164"/>
              <a:gd name="connsiteX8" fmla="*/ 4513327 w 5288818"/>
              <a:gd name="connsiteY8" fmla="*/ 1032425 h 3040164"/>
              <a:gd name="connsiteX9" fmla="*/ 5200775 w 5288818"/>
              <a:gd name="connsiteY9" fmla="*/ 1265898 h 3040164"/>
              <a:gd name="connsiteX10" fmla="*/ 4806338 w 5288818"/>
              <a:gd name="connsiteY10" fmla="*/ 2120711 h 3040164"/>
              <a:gd name="connsiteX11" fmla="*/ 4231586 w 5288818"/>
              <a:gd name="connsiteY11" fmla="*/ 2286402 h 3040164"/>
              <a:gd name="connsiteX12" fmla="*/ 3450223 w 5288818"/>
              <a:gd name="connsiteY12" fmla="*/ 2689332 h 3040164"/>
              <a:gd name="connsiteX13" fmla="*/ 3164726 w 5288818"/>
              <a:gd name="connsiteY13" fmla="*/ 2617783 h 3040164"/>
              <a:gd name="connsiteX14" fmla="*/ 2503573 w 5288818"/>
              <a:gd name="connsiteY14" fmla="*/ 3039542 h 3040164"/>
              <a:gd name="connsiteX15" fmla="*/ 1752263 w 5288818"/>
              <a:gd name="connsiteY15" fmla="*/ 2644143 h 3040164"/>
              <a:gd name="connsiteX16" fmla="*/ 997197 w 5288818"/>
              <a:gd name="connsiteY16" fmla="*/ 2576361 h 3040164"/>
              <a:gd name="connsiteX17" fmla="*/ 771804 w 5288818"/>
              <a:gd name="connsiteY17" fmla="*/ 2007741 h 3040164"/>
              <a:gd name="connsiteX18" fmla="*/ 88112 w 5288818"/>
              <a:gd name="connsiteY18" fmla="*/ 1774267 h 3040164"/>
              <a:gd name="connsiteX19" fmla="*/ 478793 w 5288818"/>
              <a:gd name="connsiteY19" fmla="*/ 919454 h 3040164"/>
              <a:gd name="connsiteX20" fmla="*/ 1057302 w 5288818"/>
              <a:gd name="connsiteY20" fmla="*/ 753763 h 3040164"/>
              <a:gd name="connsiteX21" fmla="*/ 1838664 w 5288818"/>
              <a:gd name="connsiteY21" fmla="*/ 350834 h 3040164"/>
              <a:gd name="connsiteX22" fmla="*/ 2120405 w 5288818"/>
              <a:gd name="connsiteY22" fmla="*/ 422382 h 3040164"/>
              <a:gd name="connsiteX23" fmla="*/ 2785314 w 5288818"/>
              <a:gd name="connsiteY23" fmla="*/ 624 h 3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8818" h="3040164">
                <a:moveTo>
                  <a:pt x="2800984" y="120685"/>
                </a:moveTo>
                <a:cubicBezTo>
                  <a:pt x="2714428" y="120685"/>
                  <a:pt x="2644260" y="190853"/>
                  <a:pt x="2644260" y="277409"/>
                </a:cubicBezTo>
                <a:cubicBezTo>
                  <a:pt x="2644260" y="363965"/>
                  <a:pt x="2714428" y="434133"/>
                  <a:pt x="2800984" y="434133"/>
                </a:cubicBezTo>
                <a:cubicBezTo>
                  <a:pt x="2887540" y="434133"/>
                  <a:pt x="2957708" y="363965"/>
                  <a:pt x="2957708" y="277409"/>
                </a:cubicBezTo>
                <a:cubicBezTo>
                  <a:pt x="2957708" y="190853"/>
                  <a:pt x="2887540" y="120685"/>
                  <a:pt x="2800984" y="120685"/>
                </a:cubicBezTo>
                <a:close/>
                <a:moveTo>
                  <a:pt x="2785314" y="624"/>
                </a:moveTo>
                <a:cubicBezTo>
                  <a:pt x="3390119" y="-18205"/>
                  <a:pt x="3536624" y="396022"/>
                  <a:pt x="3536624" y="396022"/>
                </a:cubicBezTo>
                <a:cubicBezTo>
                  <a:pt x="3536624" y="396022"/>
                  <a:pt x="3976140" y="177611"/>
                  <a:pt x="4287934" y="463804"/>
                </a:cubicBezTo>
                <a:cubicBezTo>
                  <a:pt x="4603484" y="746232"/>
                  <a:pt x="4513327" y="1032425"/>
                  <a:pt x="4513327" y="1032425"/>
                </a:cubicBezTo>
                <a:cubicBezTo>
                  <a:pt x="4513327" y="1032425"/>
                  <a:pt x="4964113" y="953345"/>
                  <a:pt x="5200775" y="1265898"/>
                </a:cubicBezTo>
                <a:cubicBezTo>
                  <a:pt x="5433681" y="1582217"/>
                  <a:pt x="5170723" y="2128243"/>
                  <a:pt x="4806338" y="2120711"/>
                </a:cubicBezTo>
                <a:cubicBezTo>
                  <a:pt x="4806338" y="2120711"/>
                  <a:pt x="4659832" y="2433264"/>
                  <a:pt x="4231586" y="2286402"/>
                </a:cubicBezTo>
                <a:cubicBezTo>
                  <a:pt x="4231586" y="2286402"/>
                  <a:pt x="4043758" y="2775943"/>
                  <a:pt x="3450223" y="2689332"/>
                </a:cubicBezTo>
                <a:cubicBezTo>
                  <a:pt x="3333770" y="2670503"/>
                  <a:pt x="3239857" y="2647909"/>
                  <a:pt x="3164726" y="2617783"/>
                </a:cubicBezTo>
                <a:cubicBezTo>
                  <a:pt x="3085838" y="2794771"/>
                  <a:pt x="2905524" y="3024479"/>
                  <a:pt x="2503573" y="3039542"/>
                </a:cubicBezTo>
                <a:cubicBezTo>
                  <a:pt x="1898769" y="3058370"/>
                  <a:pt x="1752263" y="2644143"/>
                  <a:pt x="1752263" y="2644143"/>
                </a:cubicBezTo>
                <a:cubicBezTo>
                  <a:pt x="1752263" y="2644143"/>
                  <a:pt x="1312747" y="2862554"/>
                  <a:pt x="997197" y="2576361"/>
                </a:cubicBezTo>
                <a:cubicBezTo>
                  <a:pt x="685403" y="2293933"/>
                  <a:pt x="771804" y="2007741"/>
                  <a:pt x="771804" y="2007741"/>
                </a:cubicBezTo>
                <a:cubicBezTo>
                  <a:pt x="771804" y="2007741"/>
                  <a:pt x="324775" y="2086820"/>
                  <a:pt x="88112" y="1774267"/>
                </a:cubicBezTo>
                <a:cubicBezTo>
                  <a:pt x="-144794" y="1457949"/>
                  <a:pt x="118165" y="911922"/>
                  <a:pt x="478793" y="919454"/>
                </a:cubicBezTo>
                <a:cubicBezTo>
                  <a:pt x="478793" y="919454"/>
                  <a:pt x="625299" y="606901"/>
                  <a:pt x="1057302" y="753763"/>
                </a:cubicBezTo>
                <a:cubicBezTo>
                  <a:pt x="1057302" y="753763"/>
                  <a:pt x="1241373" y="264222"/>
                  <a:pt x="1838664" y="350834"/>
                </a:cubicBezTo>
                <a:cubicBezTo>
                  <a:pt x="1955117" y="369662"/>
                  <a:pt x="2045274" y="392256"/>
                  <a:pt x="2120405" y="422382"/>
                </a:cubicBezTo>
                <a:cubicBezTo>
                  <a:pt x="2203049" y="245394"/>
                  <a:pt x="2383363" y="15686"/>
                  <a:pt x="2785314" y="624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zh-CN" altLang="en-US" sz="3600" dirty="0" smtClean="0">
                <a:solidFill>
                  <a:srgbClr val="41AAD5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Calibri"/>
                <a:ea typeface="宋体" pitchFamily="2" charset="-122"/>
              </a:rPr>
              <a:t>开发环境</a:t>
            </a:r>
            <a:endParaRPr kumimoji="1" lang="zh-CN" altLang="en-US" sz="3600" dirty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7303096" y="1748931"/>
            <a:ext cx="3175162" cy="1825174"/>
          </a:xfrm>
          <a:custGeom>
            <a:avLst/>
            <a:gdLst>
              <a:gd name="connsiteX0" fmla="*/ 2800984 w 5288818"/>
              <a:gd name="connsiteY0" fmla="*/ 120685 h 3040164"/>
              <a:gd name="connsiteX1" fmla="*/ 2644260 w 5288818"/>
              <a:gd name="connsiteY1" fmla="*/ 277409 h 3040164"/>
              <a:gd name="connsiteX2" fmla="*/ 2800984 w 5288818"/>
              <a:gd name="connsiteY2" fmla="*/ 434133 h 3040164"/>
              <a:gd name="connsiteX3" fmla="*/ 2957708 w 5288818"/>
              <a:gd name="connsiteY3" fmla="*/ 277409 h 3040164"/>
              <a:gd name="connsiteX4" fmla="*/ 2800984 w 5288818"/>
              <a:gd name="connsiteY4" fmla="*/ 120685 h 3040164"/>
              <a:gd name="connsiteX5" fmla="*/ 2785314 w 5288818"/>
              <a:gd name="connsiteY5" fmla="*/ 624 h 3040164"/>
              <a:gd name="connsiteX6" fmla="*/ 3536624 w 5288818"/>
              <a:gd name="connsiteY6" fmla="*/ 396022 h 3040164"/>
              <a:gd name="connsiteX7" fmla="*/ 4287934 w 5288818"/>
              <a:gd name="connsiteY7" fmla="*/ 463804 h 3040164"/>
              <a:gd name="connsiteX8" fmla="*/ 4513327 w 5288818"/>
              <a:gd name="connsiteY8" fmla="*/ 1032425 h 3040164"/>
              <a:gd name="connsiteX9" fmla="*/ 5200775 w 5288818"/>
              <a:gd name="connsiteY9" fmla="*/ 1265898 h 3040164"/>
              <a:gd name="connsiteX10" fmla="*/ 4806338 w 5288818"/>
              <a:gd name="connsiteY10" fmla="*/ 2120711 h 3040164"/>
              <a:gd name="connsiteX11" fmla="*/ 4231586 w 5288818"/>
              <a:gd name="connsiteY11" fmla="*/ 2286402 h 3040164"/>
              <a:gd name="connsiteX12" fmla="*/ 3450223 w 5288818"/>
              <a:gd name="connsiteY12" fmla="*/ 2689332 h 3040164"/>
              <a:gd name="connsiteX13" fmla="*/ 3164726 w 5288818"/>
              <a:gd name="connsiteY13" fmla="*/ 2617783 h 3040164"/>
              <a:gd name="connsiteX14" fmla="*/ 2503573 w 5288818"/>
              <a:gd name="connsiteY14" fmla="*/ 3039542 h 3040164"/>
              <a:gd name="connsiteX15" fmla="*/ 1752263 w 5288818"/>
              <a:gd name="connsiteY15" fmla="*/ 2644143 h 3040164"/>
              <a:gd name="connsiteX16" fmla="*/ 997197 w 5288818"/>
              <a:gd name="connsiteY16" fmla="*/ 2576361 h 3040164"/>
              <a:gd name="connsiteX17" fmla="*/ 771804 w 5288818"/>
              <a:gd name="connsiteY17" fmla="*/ 2007741 h 3040164"/>
              <a:gd name="connsiteX18" fmla="*/ 88112 w 5288818"/>
              <a:gd name="connsiteY18" fmla="*/ 1774267 h 3040164"/>
              <a:gd name="connsiteX19" fmla="*/ 478793 w 5288818"/>
              <a:gd name="connsiteY19" fmla="*/ 919454 h 3040164"/>
              <a:gd name="connsiteX20" fmla="*/ 1057302 w 5288818"/>
              <a:gd name="connsiteY20" fmla="*/ 753763 h 3040164"/>
              <a:gd name="connsiteX21" fmla="*/ 1838664 w 5288818"/>
              <a:gd name="connsiteY21" fmla="*/ 350834 h 3040164"/>
              <a:gd name="connsiteX22" fmla="*/ 2120405 w 5288818"/>
              <a:gd name="connsiteY22" fmla="*/ 422382 h 3040164"/>
              <a:gd name="connsiteX23" fmla="*/ 2785314 w 5288818"/>
              <a:gd name="connsiteY23" fmla="*/ 624 h 3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8818" h="3040164">
                <a:moveTo>
                  <a:pt x="2800984" y="120685"/>
                </a:moveTo>
                <a:cubicBezTo>
                  <a:pt x="2714428" y="120685"/>
                  <a:pt x="2644260" y="190853"/>
                  <a:pt x="2644260" y="277409"/>
                </a:cubicBezTo>
                <a:cubicBezTo>
                  <a:pt x="2644260" y="363965"/>
                  <a:pt x="2714428" y="434133"/>
                  <a:pt x="2800984" y="434133"/>
                </a:cubicBezTo>
                <a:cubicBezTo>
                  <a:pt x="2887540" y="434133"/>
                  <a:pt x="2957708" y="363965"/>
                  <a:pt x="2957708" y="277409"/>
                </a:cubicBezTo>
                <a:cubicBezTo>
                  <a:pt x="2957708" y="190853"/>
                  <a:pt x="2887540" y="120685"/>
                  <a:pt x="2800984" y="120685"/>
                </a:cubicBezTo>
                <a:close/>
                <a:moveTo>
                  <a:pt x="2785314" y="624"/>
                </a:moveTo>
                <a:cubicBezTo>
                  <a:pt x="3390119" y="-18205"/>
                  <a:pt x="3536624" y="396022"/>
                  <a:pt x="3536624" y="396022"/>
                </a:cubicBezTo>
                <a:cubicBezTo>
                  <a:pt x="3536624" y="396022"/>
                  <a:pt x="3976140" y="177611"/>
                  <a:pt x="4287934" y="463804"/>
                </a:cubicBezTo>
                <a:cubicBezTo>
                  <a:pt x="4603484" y="746232"/>
                  <a:pt x="4513327" y="1032425"/>
                  <a:pt x="4513327" y="1032425"/>
                </a:cubicBezTo>
                <a:cubicBezTo>
                  <a:pt x="4513327" y="1032425"/>
                  <a:pt x="4964113" y="953345"/>
                  <a:pt x="5200775" y="1265898"/>
                </a:cubicBezTo>
                <a:cubicBezTo>
                  <a:pt x="5433681" y="1582217"/>
                  <a:pt x="5170723" y="2128243"/>
                  <a:pt x="4806338" y="2120711"/>
                </a:cubicBezTo>
                <a:cubicBezTo>
                  <a:pt x="4806338" y="2120711"/>
                  <a:pt x="4659832" y="2433264"/>
                  <a:pt x="4231586" y="2286402"/>
                </a:cubicBezTo>
                <a:cubicBezTo>
                  <a:pt x="4231586" y="2286402"/>
                  <a:pt x="4043758" y="2775943"/>
                  <a:pt x="3450223" y="2689332"/>
                </a:cubicBezTo>
                <a:cubicBezTo>
                  <a:pt x="3333770" y="2670503"/>
                  <a:pt x="3239857" y="2647909"/>
                  <a:pt x="3164726" y="2617783"/>
                </a:cubicBezTo>
                <a:cubicBezTo>
                  <a:pt x="3085838" y="2794771"/>
                  <a:pt x="2905524" y="3024479"/>
                  <a:pt x="2503573" y="3039542"/>
                </a:cubicBezTo>
                <a:cubicBezTo>
                  <a:pt x="1898769" y="3058370"/>
                  <a:pt x="1752263" y="2644143"/>
                  <a:pt x="1752263" y="2644143"/>
                </a:cubicBezTo>
                <a:cubicBezTo>
                  <a:pt x="1752263" y="2644143"/>
                  <a:pt x="1312747" y="2862554"/>
                  <a:pt x="997197" y="2576361"/>
                </a:cubicBezTo>
                <a:cubicBezTo>
                  <a:pt x="685403" y="2293933"/>
                  <a:pt x="771804" y="2007741"/>
                  <a:pt x="771804" y="2007741"/>
                </a:cubicBezTo>
                <a:cubicBezTo>
                  <a:pt x="771804" y="2007741"/>
                  <a:pt x="324775" y="2086820"/>
                  <a:pt x="88112" y="1774267"/>
                </a:cubicBezTo>
                <a:cubicBezTo>
                  <a:pt x="-144794" y="1457949"/>
                  <a:pt x="118165" y="911922"/>
                  <a:pt x="478793" y="919454"/>
                </a:cubicBezTo>
                <a:cubicBezTo>
                  <a:pt x="478793" y="919454"/>
                  <a:pt x="625299" y="606901"/>
                  <a:pt x="1057302" y="753763"/>
                </a:cubicBezTo>
                <a:cubicBezTo>
                  <a:pt x="1057302" y="753763"/>
                  <a:pt x="1241373" y="264222"/>
                  <a:pt x="1838664" y="350834"/>
                </a:cubicBezTo>
                <a:cubicBezTo>
                  <a:pt x="1955117" y="369662"/>
                  <a:pt x="2045274" y="392256"/>
                  <a:pt x="2120405" y="422382"/>
                </a:cubicBezTo>
                <a:cubicBezTo>
                  <a:pt x="2203049" y="245394"/>
                  <a:pt x="2383363" y="15686"/>
                  <a:pt x="2785314" y="624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alpha val="80000"/>
                  <a:lumMod val="95000"/>
                </a:schemeClr>
              </a:gs>
              <a:gs pos="0">
                <a:schemeClr val="bg1">
                  <a:lumMod val="100000"/>
                </a:schemeClr>
              </a:gs>
              <a:gs pos="100000">
                <a:srgbClr val="BFBFBF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bg1"/>
            </a:solidFill>
          </a:ln>
          <a:effectLst>
            <a:outerShdw blurRad="571500" dist="508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zh-CN" altLang="en-US" sz="4000" dirty="0" smtClean="0">
                <a:solidFill>
                  <a:srgbClr val="41AAD5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Calibri"/>
                <a:ea typeface="宋体" pitchFamily="2" charset="-122"/>
              </a:rPr>
              <a:t>运行环境</a:t>
            </a:r>
            <a:endParaRPr kumimoji="1" lang="zh-CN" altLang="en-US" sz="4000" dirty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92956" y="907805"/>
            <a:ext cx="368754" cy="1532878"/>
            <a:chOff x="2992956" y="907805"/>
            <a:chExt cx="368754" cy="1532878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3157833" y="907805"/>
              <a:ext cx="22983" cy="153287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2992956" y="2204456"/>
              <a:ext cx="368754" cy="153589"/>
            </a:xfrm>
            <a:custGeom>
              <a:avLst/>
              <a:gdLst>
                <a:gd name="connsiteX0" fmla="*/ 263950 w 582798"/>
                <a:gd name="connsiteY0" fmla="*/ 242740 h 242740"/>
                <a:gd name="connsiteX1" fmla="*/ 471340 w 582798"/>
                <a:gd name="connsiteY1" fmla="*/ 25923 h 242740"/>
                <a:gd name="connsiteX2" fmla="*/ 575035 w 582798"/>
                <a:gd name="connsiteY2" fmla="*/ 16496 h 242740"/>
                <a:gd name="connsiteX3" fmla="*/ 546754 w 582798"/>
                <a:gd name="connsiteY3" fmla="*/ 139045 h 242740"/>
                <a:gd name="connsiteX4" fmla="*/ 320511 w 582798"/>
                <a:gd name="connsiteY4" fmla="*/ 233313 h 242740"/>
                <a:gd name="connsiteX5" fmla="*/ 0 w 582798"/>
                <a:gd name="connsiteY5" fmla="*/ 167325 h 24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798" h="242740">
                  <a:moveTo>
                    <a:pt x="263950" y="242740"/>
                  </a:moveTo>
                  <a:cubicBezTo>
                    <a:pt x="341721" y="153185"/>
                    <a:pt x="419492" y="63630"/>
                    <a:pt x="471340" y="25923"/>
                  </a:cubicBezTo>
                  <a:cubicBezTo>
                    <a:pt x="523188" y="-11784"/>
                    <a:pt x="562466" y="-2358"/>
                    <a:pt x="575035" y="16496"/>
                  </a:cubicBezTo>
                  <a:cubicBezTo>
                    <a:pt x="587604" y="35350"/>
                    <a:pt x="589175" y="102909"/>
                    <a:pt x="546754" y="139045"/>
                  </a:cubicBezTo>
                  <a:cubicBezTo>
                    <a:pt x="504333" y="175181"/>
                    <a:pt x="411637" y="228600"/>
                    <a:pt x="320511" y="233313"/>
                  </a:cubicBezTo>
                  <a:cubicBezTo>
                    <a:pt x="229385" y="238026"/>
                    <a:pt x="114692" y="202675"/>
                    <a:pt x="0" y="16732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lgDash"/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15346" y="942129"/>
            <a:ext cx="572824" cy="896813"/>
            <a:chOff x="8715346" y="942129"/>
            <a:chExt cx="572824" cy="896813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8983917" y="942129"/>
              <a:ext cx="13447" cy="89681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8715346" y="1489249"/>
              <a:ext cx="572824" cy="238586"/>
            </a:xfrm>
            <a:custGeom>
              <a:avLst/>
              <a:gdLst>
                <a:gd name="connsiteX0" fmla="*/ 263950 w 582798"/>
                <a:gd name="connsiteY0" fmla="*/ 242740 h 242740"/>
                <a:gd name="connsiteX1" fmla="*/ 471340 w 582798"/>
                <a:gd name="connsiteY1" fmla="*/ 25923 h 242740"/>
                <a:gd name="connsiteX2" fmla="*/ 575035 w 582798"/>
                <a:gd name="connsiteY2" fmla="*/ 16496 h 242740"/>
                <a:gd name="connsiteX3" fmla="*/ 546754 w 582798"/>
                <a:gd name="connsiteY3" fmla="*/ 139045 h 242740"/>
                <a:gd name="connsiteX4" fmla="*/ 320511 w 582798"/>
                <a:gd name="connsiteY4" fmla="*/ 233313 h 242740"/>
                <a:gd name="connsiteX5" fmla="*/ 0 w 582798"/>
                <a:gd name="connsiteY5" fmla="*/ 167325 h 24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798" h="242740">
                  <a:moveTo>
                    <a:pt x="263950" y="242740"/>
                  </a:moveTo>
                  <a:cubicBezTo>
                    <a:pt x="341721" y="153185"/>
                    <a:pt x="419492" y="63630"/>
                    <a:pt x="471340" y="25923"/>
                  </a:cubicBezTo>
                  <a:cubicBezTo>
                    <a:pt x="523188" y="-11784"/>
                    <a:pt x="562466" y="-2358"/>
                    <a:pt x="575035" y="16496"/>
                  </a:cubicBezTo>
                  <a:cubicBezTo>
                    <a:pt x="587604" y="35350"/>
                    <a:pt x="589175" y="102909"/>
                    <a:pt x="546754" y="139045"/>
                  </a:cubicBezTo>
                  <a:cubicBezTo>
                    <a:pt x="504333" y="175181"/>
                    <a:pt x="411637" y="228600"/>
                    <a:pt x="320511" y="233313"/>
                  </a:cubicBezTo>
                  <a:cubicBezTo>
                    <a:pt x="229385" y="238026"/>
                    <a:pt x="114692" y="202675"/>
                    <a:pt x="0" y="16732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lgDash"/>
            </a:ln>
            <a:effectLst>
              <a:outerShdw blurRad="571500" dist="508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436374" y="3807698"/>
            <a:ext cx="439276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2000" dirty="0">
                <a:latin typeface="+mn-ea"/>
              </a:rPr>
              <a:t>所有</a:t>
            </a:r>
            <a:r>
              <a:rPr lang="zh-CN" altLang="en-US" sz="2000" dirty="0" smtClean="0">
                <a:latin typeface="+mn-ea"/>
              </a:rPr>
              <a:t>能安装</a:t>
            </a:r>
            <a:r>
              <a:rPr lang="zh-CN" altLang="en-US" sz="2000" b="1" dirty="0" smtClean="0">
                <a:latin typeface="+mn-ea"/>
              </a:rPr>
              <a:t> </a:t>
            </a:r>
            <a:r>
              <a:rPr lang="en-US" altLang="zh-CN" sz="2000" b="1" dirty="0" err="1" smtClean="0">
                <a:latin typeface="+mn-ea"/>
              </a:rPr>
              <a:t>virtualenv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操作系统，包括但是不限于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zh-CN" altLang="en-US" sz="2800" dirty="0" smtClean="0">
                <a:latin typeface="+mn-ea"/>
              </a:rPr>
              <a:t> 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spcBef>
                <a:spcPts val="900"/>
              </a:spcBef>
              <a:buFont typeface="Wingdings" pitchFamily="2" charset="2"/>
              <a:buChar char="ü"/>
            </a:pPr>
            <a:r>
              <a:rPr lang="en-US" altLang="zh-CN" dirty="0"/>
              <a:t>Ubuntu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342900" indent="-342900">
              <a:spcBef>
                <a:spcPts val="9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Mac</a:t>
            </a:r>
          </a:p>
          <a:p>
            <a:pPr marL="342900" indent="-342900">
              <a:spcBef>
                <a:spcPts val="9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Bash on Windows</a:t>
            </a:r>
          </a:p>
          <a:p>
            <a:pPr>
              <a:spcBef>
                <a:spcPts val="900"/>
              </a:spcBef>
            </a:pPr>
            <a:r>
              <a:rPr lang="zh-CN" altLang="en-US" dirty="0"/>
              <a:t>以上三种平台都经过测试运行成功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027194" y="4198749"/>
            <a:ext cx="4443944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900"/>
              </a:spcBef>
              <a:buFont typeface="Wingdings" pitchFamily="2" charset="2"/>
              <a:buChar char="ü"/>
            </a:pPr>
            <a:r>
              <a:rPr lang="en-US" altLang="zh-CN" dirty="0"/>
              <a:t>Bash on Ubuntu on Windows--</a:t>
            </a:r>
            <a:r>
              <a:rPr lang="zh-CN" altLang="en-US" dirty="0"/>
              <a:t>内</a:t>
            </a:r>
            <a:r>
              <a:rPr lang="zh-CN" altLang="en-US" dirty="0" smtClean="0"/>
              <a:t>嵌于</a:t>
            </a:r>
            <a:r>
              <a:rPr lang="en-US" altLang="zh-CN" dirty="0" smtClean="0"/>
              <a:t>Windows10</a:t>
            </a:r>
            <a:r>
              <a:rPr lang="zh-CN" altLang="en-US" dirty="0"/>
              <a:t>的</a:t>
            </a:r>
            <a:r>
              <a:rPr lang="en-US" altLang="zh-CN" dirty="0"/>
              <a:t>Ubuntu</a:t>
            </a:r>
            <a:r>
              <a:rPr lang="zh-CN" altLang="en-US" dirty="0"/>
              <a:t>系统（</a:t>
            </a:r>
            <a:r>
              <a:rPr lang="en-US" altLang="zh-CN" dirty="0"/>
              <a:t>update 1709 </a:t>
            </a:r>
            <a:r>
              <a:rPr lang="zh-CN" altLang="en-US" dirty="0" smtClean="0"/>
              <a:t>开发者</a:t>
            </a:r>
            <a:r>
              <a:rPr lang="zh-CN" altLang="en-US" dirty="0"/>
              <a:t>模式）（</a:t>
            </a:r>
            <a:r>
              <a:rPr lang="en-US" altLang="zh-CN" dirty="0"/>
              <a:t>Ubuntu 14.04</a:t>
            </a:r>
            <a:r>
              <a:rPr lang="zh-CN" altLang="en-US" dirty="0"/>
              <a:t>）（无图形化界面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spcBef>
                <a:spcPts val="900"/>
              </a:spcBef>
              <a:buFont typeface="Wingdings" pitchFamily="2" charset="2"/>
              <a:buChar char="ü"/>
            </a:pPr>
            <a:r>
              <a:rPr lang="en-US" altLang="zh-CN" dirty="0" smtClean="0"/>
              <a:t>Windows10</a:t>
            </a:r>
            <a:r>
              <a:rPr lang="zh-CN" altLang="en-US" dirty="0"/>
              <a:t>（借助</a:t>
            </a:r>
            <a:r>
              <a:rPr lang="en-US" altLang="zh-CN" dirty="0"/>
              <a:t>Windows10</a:t>
            </a:r>
            <a:r>
              <a:rPr lang="zh-CN" altLang="en-US" dirty="0"/>
              <a:t>的图形化界面）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软件设计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8462" y="1547446"/>
            <a:ext cx="8853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获取比赛统计</a:t>
            </a:r>
            <a:r>
              <a:rPr lang="zh-CN" altLang="en-US" sz="2400" dirty="0" smtClean="0">
                <a:latin typeface="+mn-ea"/>
              </a:rPr>
              <a:t>数据</a:t>
            </a:r>
            <a:r>
              <a:rPr lang="en-US" altLang="zh-CN" sz="2400" dirty="0" smtClean="0">
                <a:latin typeface="+mn-ea"/>
              </a:rPr>
              <a:t>—</a:t>
            </a:r>
            <a:r>
              <a:rPr lang="zh-CN" altLang="en-US" sz="2400" dirty="0" smtClean="0">
                <a:latin typeface="+mn-ea"/>
              </a:rPr>
              <a:t>训练数据、预测数据</a:t>
            </a:r>
            <a:r>
              <a:rPr lang="zh-CN" altLang="en-US" sz="2400" dirty="0">
                <a:latin typeface="+mn-ea"/>
              </a:rPr>
              <a:t/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比赛数据分析，得到代表每场比赛每支队伍状态的特征表达</a:t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利用统计学习方法分析每场比赛与胜利队伍的关系，并对</a:t>
            </a:r>
            <a:r>
              <a:rPr lang="en-US" altLang="zh-CN" sz="2400" dirty="0">
                <a:latin typeface="+mn-ea"/>
              </a:rPr>
              <a:t>2017-2018</a:t>
            </a:r>
            <a:r>
              <a:rPr lang="zh-CN" altLang="en-US" sz="2400" dirty="0">
                <a:latin typeface="+mn-ea"/>
              </a:rPr>
              <a:t>年的比赛进行预测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48" y="3553840"/>
            <a:ext cx="5906012" cy="27967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燕尾形 14"/>
          <p:cNvSpPr/>
          <p:nvPr/>
        </p:nvSpPr>
        <p:spPr>
          <a:xfrm>
            <a:off x="764930" y="1661746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8937812" y="4514596"/>
            <a:ext cx="550986" cy="513941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09993" y="44484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上的软件设计</a:t>
            </a:r>
            <a:endParaRPr lang="en-US" altLang="zh-CN" dirty="0" smtClean="0"/>
          </a:p>
          <a:p>
            <a:r>
              <a:rPr lang="zh-CN" altLang="en-US" dirty="0" smtClean="0"/>
              <a:t>文档有更详细的介绍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353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软件设计 </a:t>
            </a:r>
            <a:endParaRPr kumimoji="1" lang="zh-CN" altLang="en-US" dirty="0"/>
          </a:p>
        </p:txBody>
      </p:sp>
      <p:sp>
        <p:nvSpPr>
          <p:cNvPr id="15" name="燕尾形 14"/>
          <p:cNvSpPr/>
          <p:nvPr/>
        </p:nvSpPr>
        <p:spPr>
          <a:xfrm>
            <a:off x="764930" y="1661746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632" y="1661746"/>
            <a:ext cx="9289723" cy="4154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接口：（一般是后台程序员） 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目前只能手动修改训练集和预测集文件，没有提供一键式接口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修改预测数据：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修改以下目录的 </a:t>
            </a:r>
            <a:r>
              <a:rPr lang="en-US" altLang="zh-CN" sz="2000" b="1" dirty="0">
                <a:latin typeface="+mn-ea"/>
              </a:rPr>
              <a:t>17-18Schedule.csv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文件即可：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 smtClean="0">
                <a:latin typeface="Cooper Black" panose="0208090404030B020404" pitchFamily="18" charset="0"/>
              </a:rPr>
              <a:t>$ </a:t>
            </a:r>
            <a:r>
              <a:rPr lang="zh-CN" altLang="en-US" sz="2000" dirty="0" smtClean="0">
                <a:latin typeface="Cooper Black" panose="0208090404030B020404" pitchFamily="18" charset="0"/>
              </a:rPr>
              <a:t>目录</a:t>
            </a:r>
            <a:r>
              <a:rPr lang="en-US" altLang="zh-CN" sz="2000" dirty="0">
                <a:latin typeface="Cooper Black" panose="0208090404030B020404" pitchFamily="18" charset="0"/>
              </a:rPr>
              <a:t>/</a:t>
            </a:r>
            <a:r>
              <a:rPr lang="en-US" altLang="zh-CN" sz="2000" dirty="0" err="1">
                <a:latin typeface="Cooper Black" panose="0208090404030B020404" pitchFamily="18" charset="0"/>
              </a:rPr>
              <a:t>nba_prediction</a:t>
            </a:r>
            <a:r>
              <a:rPr lang="en-US" altLang="zh-CN" sz="2000" dirty="0">
                <a:latin typeface="Cooper Black" panose="0208090404030B020404" pitchFamily="18" charset="0"/>
              </a:rPr>
              <a:t>/</a:t>
            </a:r>
            <a:r>
              <a:rPr lang="en-US" altLang="zh-CN" sz="2000" dirty="0" err="1">
                <a:latin typeface="Cooper Black" panose="0208090404030B020404" pitchFamily="18" charset="0"/>
              </a:rPr>
              <a:t>nba_pre_demo</a:t>
            </a:r>
            <a:r>
              <a:rPr lang="en-US" altLang="zh-CN" sz="2000" dirty="0">
                <a:latin typeface="Cooper Black" panose="0208090404030B020404" pitchFamily="18" charset="0"/>
              </a:rPr>
              <a:t>/</a:t>
            </a:r>
            <a:r>
              <a:rPr lang="en-US" altLang="zh-CN" sz="2000" dirty="0" err="1">
                <a:latin typeface="Cooper Black" panose="0208090404030B020404" pitchFamily="18" charset="0"/>
              </a:rPr>
              <a:t>proj</a:t>
            </a:r>
            <a:r>
              <a:rPr lang="en-US" altLang="zh-CN" sz="2000" dirty="0">
                <a:latin typeface="Cooper Black" panose="0208090404030B020404" pitchFamily="18" charset="0"/>
              </a:rPr>
              <a:t>/data/17-18Schedule.csv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如不需要修改，可以保留原文件，原文件中存储的是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月份和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月份的比赛日程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执行</a:t>
            </a:r>
            <a:r>
              <a:rPr lang="zh-CN" altLang="en-US" sz="2000" i="1" dirty="0">
                <a:solidFill>
                  <a:schemeClr val="accent4"/>
                </a:solidFill>
                <a:latin typeface="+mn-ea"/>
              </a:rPr>
              <a:t>预测脚本</a:t>
            </a:r>
            <a:r>
              <a:rPr lang="zh-CN" altLang="en-US" sz="2000" i="1" dirty="0" smtClean="0">
                <a:solidFill>
                  <a:schemeClr val="accent4"/>
                </a:solidFill>
                <a:latin typeface="+mn-ea"/>
              </a:rPr>
              <a:t>接口：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命令执行以下可执行文件：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Cooper Black" panose="0208090404030B020404" pitchFamily="18" charset="0"/>
              </a:rPr>
              <a:t>$ python </a:t>
            </a:r>
            <a:r>
              <a:rPr lang="zh-CN" altLang="en-US" sz="2000" dirty="0">
                <a:latin typeface="Cooper Black" panose="0208090404030B020404" pitchFamily="18" charset="0"/>
              </a:rPr>
              <a:t>目录</a:t>
            </a:r>
            <a:r>
              <a:rPr lang="en-US" altLang="zh-CN" sz="2000" dirty="0">
                <a:latin typeface="Cooper Black" panose="0208090404030B020404" pitchFamily="18" charset="0"/>
              </a:rPr>
              <a:t>/nba_prediction/nba_pre_demo/proj/prediction.py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执行结束之后会在 </a:t>
            </a:r>
            <a:r>
              <a:rPr lang="en-US" altLang="zh-CN" sz="2000" dirty="0">
                <a:latin typeface="+mn-ea"/>
              </a:rPr>
              <a:t>prediction.py </a:t>
            </a:r>
            <a:r>
              <a:rPr lang="zh-CN" altLang="en-US" sz="2000" dirty="0">
                <a:latin typeface="+mn-ea"/>
              </a:rPr>
              <a:t>所在目录生成 </a:t>
            </a:r>
            <a:r>
              <a:rPr lang="en-US" altLang="zh-CN" sz="2000" dirty="0">
                <a:latin typeface="+mn-ea"/>
              </a:rPr>
              <a:t>17-18Result.csv</a:t>
            </a:r>
            <a:r>
              <a:rPr lang="en-US" altLang="zh-CN" sz="2000" dirty="0">
                <a:latin typeface="+mn-ea"/>
              </a:rPr>
              <a:t> </a:t>
            </a:r>
            <a:br>
              <a:rPr lang="en-US" altLang="zh-CN" sz="2000" dirty="0">
                <a:latin typeface="+mn-ea"/>
              </a:rPr>
            </a:br>
            <a:endParaRPr lang="zh-CN" altLang="en-US" sz="2000" dirty="0">
              <a:latin typeface="+mn-ea"/>
            </a:endParaRPr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0330961" y="6023382"/>
            <a:ext cx="712177" cy="4846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621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核心技术</a:t>
            </a:r>
            <a:endParaRPr lang="zh-CN" altLang="en-US" dirty="0"/>
          </a:p>
        </p:txBody>
      </p:sp>
      <p:sp>
        <p:nvSpPr>
          <p:cNvPr id="45" name="燕尾形 44"/>
          <p:cNvSpPr/>
          <p:nvPr/>
        </p:nvSpPr>
        <p:spPr>
          <a:xfrm>
            <a:off x="764930" y="1387711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764930" y="4515331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6578" y="1387711"/>
            <a:ext cx="93813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+mn-ea"/>
              </a:rPr>
              <a:t>Elo</a:t>
            </a:r>
            <a:r>
              <a:rPr lang="en-US" altLang="zh-CN" sz="2400" b="1" dirty="0">
                <a:latin typeface="+mn-ea"/>
              </a:rPr>
              <a:t> Score</a:t>
            </a:r>
            <a:r>
              <a:rPr lang="zh-CN" altLang="en-US" sz="2400" b="1" dirty="0">
                <a:latin typeface="+mn-ea"/>
              </a:rPr>
              <a:t>等级</a:t>
            </a:r>
            <a:r>
              <a:rPr lang="zh-CN" altLang="en-US" sz="2400" b="1" dirty="0" smtClean="0">
                <a:latin typeface="+mn-ea"/>
              </a:rPr>
              <a:t>分</a:t>
            </a:r>
            <a:r>
              <a:rPr lang="en-US" altLang="zh-CN" sz="2400" b="1" dirty="0" smtClean="0">
                <a:latin typeface="+mn-ea"/>
              </a:rPr>
              <a:t>--</a:t>
            </a:r>
            <a:r>
              <a:rPr lang="zh-CN" altLang="en-US" sz="2400" b="1" dirty="0" smtClean="0">
                <a:latin typeface="+mn-ea"/>
              </a:rPr>
              <a:t>生成</a:t>
            </a:r>
            <a:r>
              <a:rPr lang="zh-CN" altLang="en-US" sz="2400" b="1" dirty="0">
                <a:latin typeface="+mn-ea"/>
              </a:rPr>
              <a:t>特征向量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ELO</a:t>
            </a:r>
            <a:r>
              <a:rPr lang="zh-CN" altLang="en-US" dirty="0">
                <a:latin typeface="+mn-ea"/>
              </a:rPr>
              <a:t>等级分制度是由匈牙利裔美国物理学家</a:t>
            </a:r>
            <a:r>
              <a:rPr lang="en-US" altLang="zh-CN" dirty="0" err="1">
                <a:latin typeface="+mn-ea"/>
              </a:rPr>
              <a:t>Elo</a:t>
            </a:r>
            <a:r>
              <a:rPr lang="zh-CN" altLang="en-US" dirty="0">
                <a:latin typeface="+mn-ea"/>
              </a:rPr>
              <a:t>创建的一个衡量各类对弈活动选手水平的评分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方法，是当今对弈水平评估的公认的权威方法。被广泛应用于国际象棋、围棋、足球等运动，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以及很多网游与电子竞技产业。游戏界比较著名的应用有： </a:t>
            </a:r>
            <a:r>
              <a:rPr lang="en-US" altLang="zh-CN" dirty="0">
                <a:latin typeface="+mn-ea"/>
              </a:rPr>
              <a:t>WOW</a:t>
            </a:r>
            <a:r>
              <a:rPr lang="zh-CN" altLang="en-US" dirty="0">
                <a:latin typeface="+mn-ea"/>
              </a:rPr>
              <a:t>（魔兽世界）、</a:t>
            </a:r>
            <a:r>
              <a:rPr lang="en-US" altLang="zh-CN" dirty="0">
                <a:latin typeface="+mn-ea"/>
              </a:rPr>
              <a:t>DOTA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LOL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ELO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计算方法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Ra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玩家当前的积分</a:t>
            </a:r>
            <a:br>
              <a:rPr lang="zh-CN" altLang="en-US" dirty="0"/>
            </a:br>
            <a:r>
              <a:rPr lang="en-US" altLang="zh-CN" dirty="0" err="1"/>
              <a:t>Rb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玩家当前的</a:t>
            </a:r>
            <a:r>
              <a:rPr lang="zh-CN" altLang="en-US" dirty="0" smtClean="0"/>
              <a:t>积分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Ea</a:t>
            </a:r>
            <a:r>
              <a:rPr lang="zh-CN" altLang="en-US" dirty="0"/>
              <a:t>：预期</a:t>
            </a:r>
            <a:r>
              <a:rPr lang="en-US" altLang="zh-CN" dirty="0"/>
              <a:t>A</a:t>
            </a:r>
            <a:r>
              <a:rPr lang="zh-CN" altLang="en-US" dirty="0"/>
              <a:t>选手的胜负值，</a:t>
            </a:r>
            <a:r>
              <a:rPr lang="en-US" altLang="zh-CN" dirty="0" err="1"/>
              <a:t>Ea</a:t>
            </a:r>
            <a:r>
              <a:rPr lang="en-US" altLang="zh-CN" dirty="0"/>
              <a:t>=1/(1+10^[(</a:t>
            </a:r>
            <a:r>
              <a:rPr lang="en-US" altLang="zh-CN" dirty="0" err="1"/>
              <a:t>Rb</a:t>
            </a:r>
            <a:r>
              <a:rPr lang="en-US" altLang="zh-CN" dirty="0"/>
              <a:t>-Ra)/400])</a:t>
            </a:r>
            <a:br>
              <a:rPr lang="en-US" altLang="zh-CN" dirty="0"/>
            </a:br>
            <a:r>
              <a:rPr lang="en-US" altLang="zh-CN" dirty="0" err="1"/>
              <a:t>Eb</a:t>
            </a:r>
            <a:r>
              <a:rPr lang="zh-CN" altLang="en-US" dirty="0"/>
              <a:t>：预期</a:t>
            </a:r>
            <a:r>
              <a:rPr lang="en-US" altLang="zh-CN" dirty="0"/>
              <a:t>B</a:t>
            </a:r>
            <a:r>
              <a:rPr lang="zh-CN" altLang="en-US" dirty="0"/>
              <a:t>选手的胜负值，</a:t>
            </a:r>
            <a:r>
              <a:rPr lang="en-US" altLang="zh-CN" dirty="0" err="1"/>
              <a:t>Eb</a:t>
            </a:r>
            <a:r>
              <a:rPr lang="en-US" altLang="zh-CN" dirty="0"/>
              <a:t>=1/(1+10^[(Ra-</a:t>
            </a:r>
            <a:r>
              <a:rPr lang="en-US" altLang="zh-CN" dirty="0" err="1"/>
              <a:t>Rb</a:t>
            </a:r>
            <a:r>
              <a:rPr lang="en-US" altLang="zh-CN" dirty="0"/>
              <a:t>)/400</a:t>
            </a:r>
            <a:r>
              <a:rPr lang="en-US" altLang="zh-CN" dirty="0" smtClean="0"/>
              <a:t>])</a:t>
            </a:r>
            <a:endParaRPr lang="zh-CN" altLang="en-US" dirty="0"/>
          </a:p>
          <a:p>
            <a:r>
              <a:rPr lang="zh-CN" altLang="en-US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661746" y="4515331"/>
            <a:ext cx="9381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Logistic Regression</a:t>
            </a:r>
            <a:r>
              <a:rPr lang="zh-CN" altLang="en-US" sz="2400" b="1" dirty="0" smtClean="0">
                <a:latin typeface="+mn-ea"/>
              </a:rPr>
              <a:t>方法</a:t>
            </a:r>
            <a:r>
              <a:rPr lang="en-US" altLang="zh-CN" sz="2400" b="1" dirty="0" smtClean="0">
                <a:latin typeface="+mn-ea"/>
              </a:rPr>
              <a:t>--</a:t>
            </a:r>
            <a:r>
              <a:rPr lang="zh-CN" altLang="en-US" sz="2400" b="1" dirty="0" smtClean="0">
                <a:latin typeface="+mn-ea"/>
              </a:rPr>
              <a:t>建立</a:t>
            </a:r>
            <a:r>
              <a:rPr lang="zh-CN" altLang="en-US" sz="2400" b="1" dirty="0">
                <a:latin typeface="+mn-ea"/>
              </a:rPr>
              <a:t>回归</a:t>
            </a:r>
            <a:r>
              <a:rPr lang="zh-CN" altLang="en-US" sz="2400" b="1" dirty="0" smtClean="0">
                <a:latin typeface="+mn-ea"/>
              </a:rPr>
              <a:t>模型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--</a:t>
            </a:r>
            <a:r>
              <a:rPr lang="zh-CN" altLang="en-US" sz="2000" dirty="0" smtClean="0">
                <a:latin typeface="+mn-ea"/>
              </a:rPr>
              <a:t>网上有很多参考资料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48" name="左箭头 47">
            <a:hlinkClick r:id="rId3" action="ppaction://hlinksldjump"/>
          </p:cNvPr>
          <p:cNvSpPr/>
          <p:nvPr/>
        </p:nvSpPr>
        <p:spPr>
          <a:xfrm>
            <a:off x="10432074" y="6067253"/>
            <a:ext cx="712177" cy="4846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49" name="燕尾形 48"/>
          <p:cNvSpPr/>
          <p:nvPr/>
        </p:nvSpPr>
        <p:spPr>
          <a:xfrm>
            <a:off x="764930" y="5514675"/>
            <a:ext cx="659424" cy="607725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9600" dirty="0" smtClean="0">
              <a:solidFill>
                <a:srgbClr val="41AAD5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Calibri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26578" y="5514675"/>
            <a:ext cx="87043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编程语言</a:t>
            </a:r>
            <a:r>
              <a:rPr lang="en-US" altLang="zh-CN" sz="2400" b="1" dirty="0" smtClean="0">
                <a:latin typeface="+mn-ea"/>
              </a:rPr>
              <a:t>--Python </a:t>
            </a:r>
            <a:endParaRPr lang="en-US" altLang="zh-CN" dirty="0"/>
          </a:p>
          <a:p>
            <a:r>
              <a:rPr lang="zh-CN" altLang="en-US" dirty="0" smtClean="0"/>
              <a:t>因为 </a:t>
            </a:r>
            <a:r>
              <a:rPr lang="en-US" altLang="zh-CN" dirty="0"/>
              <a:t>python </a:t>
            </a:r>
            <a:r>
              <a:rPr lang="zh-CN" altLang="en-US" dirty="0"/>
              <a:t>的很多库中实现了机器学习和统计学习的算法，不用</a:t>
            </a:r>
            <a:r>
              <a:rPr lang="zh-CN" altLang="en-US" dirty="0" smtClean="0"/>
              <a:t>重复造</a:t>
            </a:r>
            <a:r>
              <a:rPr lang="zh-CN" altLang="en-US" dirty="0"/>
              <a:t>轮子。比如本软件使用的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zh-CN" altLang="en-US" dirty="0"/>
              <a:t>库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先生i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iPPT2">
      <a:majorFont>
        <a:latin typeface="Segoe UI Light"/>
        <a:ea typeface="幼圆"/>
        <a:cs typeface=""/>
      </a:majorFont>
      <a:minorFont>
        <a:latin typeface="Segoe UI Light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50000">
              <a:schemeClr val="bg1">
                <a:alpha val="80000"/>
                <a:lumMod val="95000"/>
              </a:schemeClr>
            </a:gs>
            <a:gs pos="0">
              <a:schemeClr val="bg1">
                <a:lumMod val="100000"/>
              </a:schemeClr>
            </a:gs>
            <a:gs pos="100000">
              <a:srgbClr val="BFBFBF">
                <a:alpha val="70000"/>
              </a:srgbClr>
            </a:gs>
          </a:gsLst>
          <a:path path="circle">
            <a:fillToRect t="100000" r="100000"/>
          </a:path>
          <a:tileRect l="-100000" b="-100000"/>
        </a:gradFill>
        <a:ln w="19050">
          <a:solidFill>
            <a:schemeClr val="bg1"/>
          </a:solidFill>
        </a:ln>
        <a:effectLst>
          <a:outerShdw blurRad="571500" dist="508000" dir="8100000" algn="tr" rotWithShape="0">
            <a:prstClr val="black">
              <a:alpha val="20000"/>
            </a:prstClr>
          </a:outerShdw>
        </a:effectLst>
      </a:spPr>
      <a:bodyPr lIns="36000" tIns="36000" rIns="36000" bIns="36000" rtlCol="0" anchor="ctr"/>
      <a:lstStyle>
        <a:defPPr algn="ctr">
          <a:defRPr kumimoji="1" sz="9600" dirty="0" smtClean="0">
            <a:solidFill>
              <a:srgbClr val="41AAD5"/>
            </a:solidFill>
            <a:effectLst>
              <a:innerShdw blurRad="63500" dist="50800" dir="16200000">
                <a:prstClr val="black">
                  <a:alpha val="30000"/>
                </a:prstClr>
              </a:innerShdw>
            </a:effectLst>
            <a:latin typeface="Calibri"/>
            <a:ea typeface="宋体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lg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138</TotalTime>
  <Words>280</Words>
  <Application>Microsoft Office PowerPoint</Application>
  <PresentationFormat>宽屏</PresentationFormat>
  <Paragraphs>68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Apple Chancery</vt:lpstr>
      <vt:lpstr>Yuanti SC</vt:lpstr>
      <vt:lpstr>等线</vt:lpstr>
      <vt:lpstr>宋体</vt:lpstr>
      <vt:lpstr>微软雅黑</vt:lpstr>
      <vt:lpstr>幼圆</vt:lpstr>
      <vt:lpstr>Arial</vt:lpstr>
      <vt:lpstr>Calibri</vt:lpstr>
      <vt:lpstr>Cooper Black</vt:lpstr>
      <vt:lpstr>Segoe Script</vt:lpstr>
      <vt:lpstr>Segoe UI Light</vt:lpstr>
      <vt:lpstr>Wingdings</vt:lpstr>
      <vt:lpstr>木先生iPPT</vt:lpstr>
      <vt:lpstr>PowerPoint 演示文稿</vt:lpstr>
      <vt:lpstr>PowerPoint 演示文稿</vt:lpstr>
      <vt:lpstr>PowerPoint 演示文稿</vt:lpstr>
      <vt:lpstr>市场分析</vt:lpstr>
      <vt:lpstr>市场分析</vt:lpstr>
      <vt:lpstr>软件设计 </vt:lpstr>
      <vt:lpstr>软件设计 </vt:lpstr>
      <vt:lpstr>软件设计 </vt:lpstr>
      <vt:lpstr>核心技术</vt:lpstr>
      <vt:lpstr>技术演示</vt:lpstr>
      <vt:lpstr>技术演示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木先生</dc:creator>
  <cp:lastModifiedBy>Yingmin Li</cp:lastModifiedBy>
  <cp:revision>170</cp:revision>
  <dcterms:created xsi:type="dcterms:W3CDTF">2015-06-02T07:48:00Z</dcterms:created>
  <dcterms:modified xsi:type="dcterms:W3CDTF">2017-12-30T17:02:06Z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