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256" r:id="rId2"/>
    <p:sldId id="257" r:id="rId3"/>
    <p:sldId id="312" r:id="rId4"/>
    <p:sldId id="318" r:id="rId5"/>
    <p:sldId id="333" r:id="rId6"/>
    <p:sldId id="334" r:id="rId7"/>
    <p:sldId id="335" r:id="rId8"/>
    <p:sldId id="338" r:id="rId9"/>
    <p:sldId id="337" r:id="rId10"/>
    <p:sldId id="347" r:id="rId11"/>
    <p:sldId id="339" r:id="rId12"/>
    <p:sldId id="340" r:id="rId13"/>
    <p:sldId id="352" r:id="rId14"/>
    <p:sldId id="353" r:id="rId15"/>
    <p:sldId id="351" r:id="rId16"/>
    <p:sldId id="341" r:id="rId17"/>
    <p:sldId id="342" r:id="rId18"/>
    <p:sldId id="343" r:id="rId19"/>
    <p:sldId id="344" r:id="rId20"/>
    <p:sldId id="346" r:id="rId21"/>
    <p:sldId id="348" r:id="rId22"/>
    <p:sldId id="349" r:id="rId23"/>
    <p:sldId id="350" r:id="rId24"/>
    <p:sldId id="356" r:id="rId25"/>
    <p:sldId id="357" r:id="rId26"/>
    <p:sldId id="358" r:id="rId27"/>
    <p:sldId id="373" r:id="rId28"/>
    <p:sldId id="372" r:id="rId29"/>
    <p:sldId id="374" r:id="rId30"/>
    <p:sldId id="375" r:id="rId31"/>
    <p:sldId id="376" r:id="rId32"/>
    <p:sldId id="354" r:id="rId33"/>
    <p:sldId id="355" r:id="rId34"/>
    <p:sldId id="360" r:id="rId35"/>
    <p:sldId id="359" r:id="rId36"/>
    <p:sldId id="363" r:id="rId37"/>
    <p:sldId id="365" r:id="rId38"/>
    <p:sldId id="366" r:id="rId39"/>
    <p:sldId id="367" r:id="rId40"/>
    <p:sldId id="368" r:id="rId41"/>
    <p:sldId id="369" r:id="rId42"/>
    <p:sldId id="364" r:id="rId43"/>
    <p:sldId id="371" r:id="rId44"/>
    <p:sldId id="264" r:id="rId4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834" autoAdjust="0"/>
  </p:normalViewPr>
  <p:slideViewPr>
    <p:cSldViewPr snapToGrid="0">
      <p:cViewPr varScale="1">
        <p:scale>
          <a:sx n="80" d="100"/>
          <a:sy n="80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ADC796-E277-4897-B90F-624BDCA22372}" type="datetimeFigureOut">
              <a:rPr lang="zh-CN" altLang="en-US" smtClean="0"/>
              <a:t>2020/4/17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406461-FD06-423A-BA48-1BDDBAB569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56000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406461-FD06-423A-BA48-1BDDBAB569E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81460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406461-FD06-423A-BA48-1BDDBAB569ED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5902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406461-FD06-423A-BA48-1BDDBAB569ED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59833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406461-FD06-423A-BA48-1BDDBAB569ED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73376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406461-FD06-423A-BA48-1BDDBAB569ED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50643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406461-FD06-423A-BA48-1BDDBAB569ED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80858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406461-FD06-423A-BA48-1BDDBAB569ED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14038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406461-FD06-423A-BA48-1BDDBAB569E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25969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406461-FD06-423A-BA48-1BDDBAB569E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74313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406461-FD06-423A-BA48-1BDDBAB569E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39642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406461-FD06-423A-BA48-1BDDBAB569E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18211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406461-FD06-423A-BA48-1BDDBAB569E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74738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406461-FD06-423A-BA48-1BDDBAB569E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70827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406461-FD06-423A-BA48-1BDDBAB569ED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76204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406461-FD06-423A-BA48-1BDDBAB569ED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09217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D734B8-ED51-4235-BEE3-DA01498FCA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68AAC2F-C113-4409-BD69-5667BC99E8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40A6C4-8A2B-49A3-A68B-10A2E82E8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1D4E9-19E8-433E-B8CB-1086F3CDD0DA}" type="datetimeFigureOut">
              <a:rPr lang="zh-CN" altLang="en-US" smtClean="0"/>
              <a:t>2020/4/17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EEC6C3-9D28-4224-A9C6-9AAC63043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2AE7D7-025B-4991-8A64-42971A92A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EDB08-A02C-4781-A36C-2926B29EDC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0728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ADE30D-382F-4973-9087-EEF081BF9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43457B4-8AB2-4217-A318-8D2E69D6FF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99A033-F0EB-45CB-9FE4-F7FECA085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1D4E9-19E8-433E-B8CB-1086F3CDD0DA}" type="datetimeFigureOut">
              <a:rPr lang="zh-CN" altLang="en-US" smtClean="0"/>
              <a:t>2020/4/17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18614C-A438-46E8-8033-029846A15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532FBA-4487-419E-BE86-A683208B3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EDB08-A02C-4781-A36C-2926B29EDC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5119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B84E7C9-84E6-468E-AABC-C1E72D7170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08CD5F1-D77D-4681-9AB2-448CFA3E5E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523C29-149A-472E-B32F-A7D2398B5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1D4E9-19E8-433E-B8CB-1086F3CDD0DA}" type="datetimeFigureOut">
              <a:rPr lang="zh-CN" altLang="en-US" smtClean="0"/>
              <a:t>2020/4/17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877F63-7A3D-493C-B2C6-FD594B314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1B61BB-B793-438E-ACFB-1E2C33F81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EDB08-A02C-4781-A36C-2926B29EDC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3793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F5C59F-A9E2-4943-AC13-69C5C9F8E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83C65B-ACF2-478F-914D-A81CE873FA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8A5C4B-27C5-491B-B901-DEF684EDE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1D4E9-19E8-433E-B8CB-1086F3CDD0DA}" type="datetimeFigureOut">
              <a:rPr lang="zh-CN" altLang="en-US" smtClean="0"/>
              <a:t>2020/4/17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98933F-1CAD-40AD-8019-1B910A74B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C62588-8950-408D-B7DD-A4F7C3C34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EDB08-A02C-4781-A36C-2926B29EDC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3710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65C909-0F99-4545-96E1-FF0942A67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599453D-2926-4636-8FD4-AEE161A57C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060C53-F57E-42F9-9025-6E491F055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1D4E9-19E8-433E-B8CB-1086F3CDD0DA}" type="datetimeFigureOut">
              <a:rPr lang="zh-CN" altLang="en-US" smtClean="0"/>
              <a:t>2020/4/17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5E00F8-1270-4BFB-A8A4-D561595A9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9DE1D5-C121-4057-BBBD-E5AB1283F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EDB08-A02C-4781-A36C-2926B29EDC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227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08B07B-17C9-4E5B-9176-1A2FEC560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AE74F5-9850-4236-95C7-45A9C38B29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CA16B88-45BC-4A3B-A31C-97AA104A50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301CC2A-343A-4330-AF6D-5CD9C84E0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1D4E9-19E8-433E-B8CB-1086F3CDD0DA}" type="datetimeFigureOut">
              <a:rPr lang="zh-CN" altLang="en-US" smtClean="0"/>
              <a:t>2020/4/17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52914DC-3A5A-4790-8D69-9CF5E8513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5892E3D-4D67-41C4-B941-2CB90BA16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EDB08-A02C-4781-A36C-2926B29EDC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4469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369BCD-BDE8-45D1-98BD-506FADEF5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D55F46B-F9AD-4490-A91E-DF8A50511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A821770-ACFF-491C-B206-422EC6E94C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44319DC-9BB0-4B3B-B0AA-FB9CAED8E1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BE6C344-C902-4C3B-AD76-4932F70FF1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FDA775B-F31A-4000-BDCE-E4D361953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1D4E9-19E8-433E-B8CB-1086F3CDD0DA}" type="datetimeFigureOut">
              <a:rPr lang="zh-CN" altLang="en-US" smtClean="0"/>
              <a:t>2020/4/17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1E2C68B-E418-4115-825C-B644C8173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A70F212-3423-4660-9806-E2CB60BF1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EDB08-A02C-4781-A36C-2926B29EDC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3504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28B007-0932-46F8-8B5F-79D599D2B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EF4029B-4077-4D54-A9E7-0E8F1DE30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1D4E9-19E8-433E-B8CB-1086F3CDD0DA}" type="datetimeFigureOut">
              <a:rPr lang="zh-CN" altLang="en-US" smtClean="0"/>
              <a:t>2020/4/17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48865F2-2EDD-4987-874D-48113065C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13BEEC3-8DB1-40BC-9986-DF406C04A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EDB08-A02C-4781-A36C-2926B29EDC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0389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6A64490-1D32-4DCC-8C3E-5AF905A61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1D4E9-19E8-433E-B8CB-1086F3CDD0DA}" type="datetimeFigureOut">
              <a:rPr lang="zh-CN" altLang="en-US" smtClean="0"/>
              <a:t>2020/4/17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4B5B677-171A-4113-AF30-0399F5D8B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8936430-87B3-454F-A93B-5F03386EB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EDB08-A02C-4781-A36C-2926B29EDC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3512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8BECA9-840D-427F-9C54-B67197568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C5A2A6-AC3D-4A01-BD7F-B090A898C9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3A33FA8-3913-4E08-A673-52EFA75BB7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630D661-8BB3-4182-937B-DE54192A1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1D4E9-19E8-433E-B8CB-1086F3CDD0DA}" type="datetimeFigureOut">
              <a:rPr lang="zh-CN" altLang="en-US" smtClean="0"/>
              <a:t>2020/4/17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A266C7A-54F9-470D-A8B2-7AE66957C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8FAAD3E-9E31-4F53-A830-924AE2620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EDB08-A02C-4781-A36C-2926B29EDC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9279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FDB783-1B30-47B9-A68C-07B1CAC94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7A6EE03-456A-40AD-9ADF-C0403338BF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D3774A8-CB61-4457-9295-B2D68E0C8A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4594192-58E6-4E9C-9DCD-9A1E95EBA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1D4E9-19E8-433E-B8CB-1086F3CDD0DA}" type="datetimeFigureOut">
              <a:rPr lang="zh-CN" altLang="en-US" smtClean="0"/>
              <a:t>2020/4/17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EE958DD-53FB-46C7-AC76-8810BD41B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9010403-49D5-4CBB-9D10-D8FFA36D0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EDB08-A02C-4781-A36C-2926B29EDC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9080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329F75C-30A7-4D9B-8E19-9B11D66D9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F66E725-1F29-4D78-86CF-80C94ECA74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337222-5228-4E5C-AB65-EFACB9555C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1D4E9-19E8-433E-B8CB-1086F3CDD0DA}" type="datetimeFigureOut">
              <a:rPr lang="zh-CN" altLang="en-US" smtClean="0"/>
              <a:t>2020/4/17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3066A4-A768-47BA-B815-F47802102E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47FF90-00B5-4045-AB7C-A98055ABBC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6EDB08-A02C-4781-A36C-2926B29EDC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4389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zh.wikipedia.org/wiki/%E5%8D%8F%E5%8F%98%E4%B8%8E%E9%80%86%E5%8F%98" TargetMode="External"/><Relationship Id="rId2" Type="http://schemas.openxmlformats.org/officeDocument/2006/relationships/hyperlink" Target="https://en.wikipedia.org/wiki/Covariance_and_contravariance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javase/tutorial/java/IandI/objectclass.html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47FE82-8D1A-470D-9A91-A8B4804F4E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面向对象上机反馈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0A57598-347E-4721-9DB4-01874BB57F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LAB06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74636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5992F6-FF1C-415F-9921-29E05A4FD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C++</a:t>
            </a:r>
            <a:r>
              <a:rPr lang="zh-CN" altLang="en-US" dirty="0"/>
              <a:t>中的</a:t>
            </a:r>
            <a:r>
              <a:rPr lang="en-US" altLang="zh-CN" dirty="0" err="1"/>
              <a:t>enum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975589-F6BD-4E98-B9E3-31E1415FA5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enum</a:t>
            </a:r>
            <a:r>
              <a:rPr lang="en-US" altLang="zh-CN" dirty="0"/>
              <a:t> class</a:t>
            </a:r>
          </a:p>
          <a:p>
            <a:pPr lvl="1"/>
            <a:r>
              <a:rPr lang="zh-CN" altLang="en-US" dirty="0"/>
              <a:t>依然没有解决溢出</a:t>
            </a:r>
            <a:endParaRPr lang="en-US" altLang="zh-CN" dirty="0"/>
          </a:p>
          <a:p>
            <a:pPr lvl="1"/>
            <a:r>
              <a:rPr lang="zh-CN" altLang="en-US" dirty="0"/>
              <a:t>依然没有解决手动赋值导致的重复问题</a:t>
            </a:r>
            <a:endParaRPr lang="en-US" altLang="zh-CN" dirty="0"/>
          </a:p>
          <a:p>
            <a:pPr lvl="1"/>
            <a:r>
              <a:rPr lang="zh-CN" altLang="en-US" dirty="0"/>
              <a:t>解决了命名污染问题</a:t>
            </a:r>
            <a:endParaRPr lang="en-US" altLang="zh-CN" dirty="0"/>
          </a:p>
          <a:p>
            <a:pPr lvl="1"/>
            <a:r>
              <a:rPr lang="zh-CN" altLang="en-US" dirty="0"/>
              <a:t>到这里已经和</a:t>
            </a:r>
            <a:r>
              <a:rPr lang="en-US" altLang="zh-CN" dirty="0"/>
              <a:t>Java</a:t>
            </a:r>
            <a:r>
              <a:rPr lang="zh-CN" altLang="en-US" dirty="0"/>
              <a:t>的</a:t>
            </a:r>
            <a:r>
              <a:rPr lang="en-US" altLang="zh-CN" dirty="0" err="1"/>
              <a:t>enum</a:t>
            </a:r>
            <a:r>
              <a:rPr lang="zh-CN" altLang="en-US" dirty="0"/>
              <a:t>比较像了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3CA4137-4957-4210-8099-46774B489E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9143" y="681037"/>
            <a:ext cx="4942857" cy="50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9055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5992F6-FF1C-415F-9921-29E05A4FD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C/C++</a:t>
            </a:r>
            <a:r>
              <a:rPr lang="zh-CN" altLang="en-US" dirty="0"/>
              <a:t>中的</a:t>
            </a:r>
            <a:r>
              <a:rPr lang="en-US" altLang="zh-CN" dirty="0" err="1"/>
              <a:t>enum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975589-F6BD-4E98-B9E3-31E1415FA5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C/C++</a:t>
            </a:r>
            <a:r>
              <a:rPr lang="zh-CN" altLang="en-US" dirty="0"/>
              <a:t>中的</a:t>
            </a:r>
            <a:r>
              <a:rPr lang="en-US" altLang="zh-CN" dirty="0" err="1"/>
              <a:t>enum</a:t>
            </a:r>
            <a:r>
              <a:rPr lang="zh-CN" altLang="en-US" dirty="0"/>
              <a:t>，本质上仍然是一种编译期常量，编译器完成的是从枚举到整数的替换</a:t>
            </a:r>
            <a:endParaRPr lang="en-US" altLang="zh-CN" dirty="0"/>
          </a:p>
          <a:p>
            <a:pPr lvl="1"/>
            <a:r>
              <a:rPr lang="zh-CN" altLang="en-US" dirty="0"/>
              <a:t>可以作用于</a:t>
            </a:r>
            <a:r>
              <a:rPr lang="en-US" altLang="zh-CN" dirty="0"/>
              <a:t>switch</a:t>
            </a:r>
            <a:r>
              <a:rPr lang="zh-CN" altLang="en-US" dirty="0"/>
              <a:t>和</a:t>
            </a:r>
            <a:r>
              <a:rPr lang="en-US" altLang="zh-CN" dirty="0"/>
              <a:t>if-else</a:t>
            </a:r>
          </a:p>
          <a:p>
            <a:endParaRPr lang="en-US" altLang="zh-CN" dirty="0"/>
          </a:p>
          <a:p>
            <a:r>
              <a:rPr lang="en-US" altLang="zh-CN" dirty="0"/>
              <a:t>union + </a:t>
            </a:r>
            <a:r>
              <a:rPr lang="en-US" altLang="zh-CN" dirty="0" err="1"/>
              <a:t>enum</a:t>
            </a:r>
            <a:r>
              <a:rPr lang="en-US" altLang="zh-CN" dirty="0"/>
              <a:t> -&gt; </a:t>
            </a:r>
            <a:r>
              <a:rPr lang="zh-CN" altLang="en-US" dirty="0"/>
              <a:t>手动实现运行时的内容识别</a:t>
            </a:r>
            <a:endParaRPr lang="en-US" altLang="zh-CN" dirty="0"/>
          </a:p>
          <a:p>
            <a:pPr lvl="1"/>
            <a:r>
              <a:rPr lang="en-US" altLang="zh-CN" dirty="0" err="1"/>
              <a:t>wikipedia</a:t>
            </a:r>
            <a:r>
              <a:rPr lang="en-US" altLang="zh-CN" dirty="0"/>
              <a:t>: tagged union</a:t>
            </a:r>
          </a:p>
          <a:p>
            <a:pPr lvl="1"/>
            <a:endParaRPr lang="en-US" altLang="zh-CN" dirty="0"/>
          </a:p>
          <a:p>
            <a:r>
              <a:rPr lang="zh-CN" altLang="en-US" dirty="0"/>
              <a:t>不过</a:t>
            </a:r>
            <a:r>
              <a:rPr lang="en-US" altLang="zh-CN" dirty="0"/>
              <a:t>C</a:t>
            </a:r>
            <a:r>
              <a:rPr lang="zh-CN" altLang="en-US" dirty="0"/>
              <a:t>可以用指针函数模仿多态</a:t>
            </a:r>
            <a:endParaRPr lang="en-US" altLang="zh-CN" dirty="0"/>
          </a:p>
          <a:p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B4D2C45-04F8-4B54-8621-589A0F6B3F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9514" y="2788091"/>
            <a:ext cx="1914286" cy="35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5026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5992F6-FF1C-415F-9921-29E05A4FD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中的</a:t>
            </a:r>
            <a:r>
              <a:rPr lang="en-US" altLang="zh-CN" dirty="0" err="1"/>
              <a:t>enum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975589-F6BD-4E98-B9E3-31E1415FA5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比较类似</a:t>
            </a:r>
            <a:r>
              <a:rPr lang="en-US" altLang="zh-CN" dirty="0"/>
              <a:t>C++</a:t>
            </a:r>
            <a:r>
              <a:rPr lang="zh-CN" altLang="en-US" dirty="0"/>
              <a:t>的</a:t>
            </a:r>
            <a:r>
              <a:rPr lang="en-US" altLang="zh-CN" dirty="0" err="1"/>
              <a:t>enum</a:t>
            </a:r>
            <a:r>
              <a:rPr lang="en-US" altLang="zh-CN" dirty="0"/>
              <a:t> class</a:t>
            </a:r>
          </a:p>
          <a:p>
            <a:pPr lvl="1"/>
            <a:r>
              <a:rPr lang="zh-CN" altLang="en-US" dirty="0"/>
              <a:t>不能由</a:t>
            </a:r>
            <a:r>
              <a:rPr lang="en-US" altLang="zh-CN" dirty="0"/>
              <a:t>int</a:t>
            </a:r>
            <a:r>
              <a:rPr lang="zh-CN" altLang="en-US" dirty="0"/>
              <a:t>进行类型转换获得，因此不会有溢出的问题</a:t>
            </a:r>
            <a:endParaRPr lang="en-US" altLang="zh-CN" dirty="0"/>
          </a:p>
          <a:p>
            <a:pPr lvl="1"/>
            <a:r>
              <a:rPr lang="zh-CN" altLang="en-US" dirty="0"/>
              <a:t>不能主动指定序号，因此不会有歧义的问题</a:t>
            </a:r>
            <a:endParaRPr lang="en-US" altLang="zh-CN" dirty="0"/>
          </a:p>
          <a:p>
            <a:pPr lvl="1"/>
            <a:r>
              <a:rPr lang="en-US" altLang="zh-CN" dirty="0"/>
              <a:t>C++</a:t>
            </a:r>
            <a:r>
              <a:rPr lang="zh-CN" altLang="en-US" dirty="0"/>
              <a:t>的</a:t>
            </a:r>
            <a:r>
              <a:rPr lang="en-US" altLang="zh-CN" dirty="0" err="1"/>
              <a:t>enum</a:t>
            </a:r>
            <a:r>
              <a:rPr lang="en-US" altLang="zh-CN" dirty="0"/>
              <a:t> class</a:t>
            </a:r>
            <a:r>
              <a:rPr lang="zh-CN" altLang="en-US" dirty="0"/>
              <a:t>使用</a:t>
            </a:r>
            <a:r>
              <a:rPr lang="en-US" altLang="zh-CN" dirty="0"/>
              <a:t>switch</a:t>
            </a:r>
            <a:r>
              <a:rPr lang="zh-CN" altLang="en-US" dirty="0"/>
              <a:t>判断时，需要写上类名，但是</a:t>
            </a:r>
            <a:r>
              <a:rPr lang="en-US" altLang="zh-CN" dirty="0"/>
              <a:t>Java</a:t>
            </a:r>
            <a:r>
              <a:rPr lang="zh-CN" altLang="en-US" dirty="0"/>
              <a:t>不用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使用</a:t>
            </a:r>
            <a:r>
              <a:rPr lang="en-US" altLang="zh-CN" dirty="0"/>
              <a:t>if-else</a:t>
            </a:r>
            <a:r>
              <a:rPr lang="zh-CN" altLang="en-US" dirty="0"/>
              <a:t>还是</a:t>
            </a:r>
            <a:r>
              <a:rPr lang="en-US" altLang="zh-CN" dirty="0"/>
              <a:t>switch</a:t>
            </a:r>
            <a:r>
              <a:rPr lang="zh-CN" altLang="en-US" dirty="0"/>
              <a:t>？这里不发表评论</a:t>
            </a:r>
            <a:endParaRPr lang="en-US" altLang="zh-CN" dirty="0"/>
          </a:p>
          <a:p>
            <a:pPr lvl="1"/>
            <a:r>
              <a:rPr lang="en-US" altLang="zh-CN" dirty="0"/>
              <a:t>switch</a:t>
            </a:r>
            <a:r>
              <a:rPr lang="zh-CN" altLang="en-US" dirty="0"/>
              <a:t>看上去可能比较好看</a:t>
            </a:r>
            <a:endParaRPr lang="en-US" altLang="zh-CN" dirty="0"/>
          </a:p>
          <a:p>
            <a:pPr lvl="1"/>
            <a:r>
              <a:rPr lang="zh-CN" altLang="en-US" dirty="0"/>
              <a:t>某些语言不能在</a:t>
            </a:r>
            <a:r>
              <a:rPr lang="en-US" altLang="zh-CN" dirty="0"/>
              <a:t>switch</a:t>
            </a:r>
            <a:r>
              <a:rPr lang="zh-CN" altLang="en-US" dirty="0"/>
              <a:t>中定义变量</a:t>
            </a:r>
            <a:endParaRPr lang="en-US" altLang="zh-CN" dirty="0"/>
          </a:p>
          <a:p>
            <a:pPr lvl="1"/>
            <a:r>
              <a:rPr lang="en-US" altLang="zh-CN" dirty="0"/>
              <a:t>switch</a:t>
            </a:r>
            <a:r>
              <a:rPr lang="zh-CN" altLang="en-US" dirty="0"/>
              <a:t>有些时候会给</a:t>
            </a:r>
            <a:r>
              <a:rPr lang="en-US" altLang="zh-CN" dirty="0"/>
              <a:t>debug</a:t>
            </a:r>
            <a:r>
              <a:rPr lang="zh-CN" altLang="en-US" dirty="0"/>
              <a:t>带来麻烦</a:t>
            </a:r>
            <a:endParaRPr lang="en-US" altLang="zh-CN" dirty="0"/>
          </a:p>
          <a:p>
            <a:pPr lvl="1"/>
            <a:r>
              <a:rPr lang="en-US" altLang="zh-CN" dirty="0"/>
              <a:t>switch</a:t>
            </a:r>
            <a:r>
              <a:rPr lang="zh-CN" altLang="en-US" dirty="0"/>
              <a:t>的</a:t>
            </a:r>
            <a:r>
              <a:rPr lang="en-US" altLang="zh-CN" dirty="0"/>
              <a:t>fall through</a:t>
            </a:r>
            <a:r>
              <a:rPr lang="zh-CN" altLang="en-US" dirty="0"/>
              <a:t>（不写</a:t>
            </a:r>
            <a:r>
              <a:rPr lang="en-US" altLang="zh-CN" dirty="0"/>
              <a:t>break</a:t>
            </a:r>
            <a:r>
              <a:rPr lang="zh-CN" altLang="en-US" dirty="0"/>
              <a:t>或</a:t>
            </a:r>
            <a:r>
              <a:rPr lang="en-US" altLang="zh-CN" dirty="0"/>
              <a:t>return</a:t>
            </a:r>
            <a:r>
              <a:rPr lang="zh-CN" altLang="en-US" dirty="0"/>
              <a:t>）有些时候很好用</a:t>
            </a:r>
            <a:endParaRPr lang="en-US" altLang="zh-CN" dirty="0"/>
          </a:p>
          <a:p>
            <a:pPr lvl="1"/>
            <a:r>
              <a:rPr lang="zh-CN" altLang="en-US" dirty="0"/>
              <a:t>不要强行通过用</a:t>
            </a:r>
            <a:r>
              <a:rPr lang="en-US" altLang="zh-CN" dirty="0"/>
              <a:t>switch</a:t>
            </a:r>
            <a:r>
              <a:rPr lang="zh-CN" altLang="en-US" dirty="0"/>
              <a:t>帮你优化性能，效果往往很微小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B98B188-5660-4693-9C9A-EE660BF631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1048" y="0"/>
            <a:ext cx="5180952" cy="27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6383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5992F6-FF1C-415F-9921-29E05A4FD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中的</a:t>
            </a:r>
            <a:r>
              <a:rPr lang="en-US" altLang="zh-CN" dirty="0" err="1"/>
              <a:t>enum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975589-F6BD-4E98-B9E3-31E1415FA5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int n -&gt; </a:t>
            </a:r>
            <a:r>
              <a:rPr lang="en-US" altLang="zh-CN" dirty="0" err="1"/>
              <a:t>SomeEnum</a:t>
            </a:r>
            <a:r>
              <a:rPr lang="en-US" altLang="zh-CN" dirty="0"/>
              <a:t> e</a:t>
            </a:r>
          </a:p>
          <a:p>
            <a:pPr lvl="1"/>
            <a:r>
              <a:rPr lang="en-US" altLang="zh-CN" dirty="0"/>
              <a:t>e = </a:t>
            </a:r>
            <a:r>
              <a:rPr lang="en-US" altLang="zh-CN" dirty="0" err="1"/>
              <a:t>SomeEnum.values</a:t>
            </a:r>
            <a:r>
              <a:rPr lang="en-US" altLang="zh-CN" dirty="0"/>
              <a:t>()[n]</a:t>
            </a:r>
          </a:p>
          <a:p>
            <a:pPr lvl="2"/>
            <a:r>
              <a:rPr lang="zh-CN" altLang="en-US" dirty="0"/>
              <a:t>注意数组越界异常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SomeEnum</a:t>
            </a:r>
            <a:r>
              <a:rPr lang="en-US" altLang="zh-CN" dirty="0"/>
              <a:t> e -&gt; int n</a:t>
            </a:r>
          </a:p>
          <a:p>
            <a:pPr lvl="1"/>
            <a:r>
              <a:rPr lang="en-US" altLang="zh-CN" dirty="0"/>
              <a:t>n = </a:t>
            </a:r>
            <a:r>
              <a:rPr lang="en-US" altLang="zh-CN" dirty="0" err="1"/>
              <a:t>e.ordinal</a:t>
            </a:r>
            <a:r>
              <a:rPr lang="en-US" altLang="zh-CN" dirty="0"/>
              <a:t>()</a:t>
            </a:r>
          </a:p>
          <a:p>
            <a:pPr lvl="2"/>
            <a:r>
              <a:rPr lang="zh-CN" altLang="en-US" dirty="0"/>
              <a:t>注意空指针异常</a:t>
            </a:r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874094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5992F6-FF1C-415F-9921-29E05A4FD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中的</a:t>
            </a:r>
            <a:r>
              <a:rPr lang="en-US" altLang="zh-CN" dirty="0" err="1"/>
              <a:t>enum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975589-F6BD-4E98-B9E3-31E1415FA5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Java</a:t>
            </a:r>
            <a:r>
              <a:rPr lang="zh-CN" altLang="en-US" dirty="0"/>
              <a:t>的</a:t>
            </a:r>
            <a:r>
              <a:rPr lang="en-US" altLang="zh-CN" dirty="0" err="1"/>
              <a:t>enum</a:t>
            </a:r>
            <a:r>
              <a:rPr lang="zh-CN" altLang="en-US" dirty="0"/>
              <a:t>是继承自</a:t>
            </a:r>
            <a:r>
              <a:rPr lang="en-US" altLang="zh-CN" dirty="0" err="1"/>
              <a:t>java.lang.Enum</a:t>
            </a:r>
            <a:r>
              <a:rPr lang="zh-CN" altLang="en-US" dirty="0"/>
              <a:t>的类，因此可以自带方法和属性，可以</a:t>
            </a:r>
            <a:r>
              <a:rPr lang="en-US" altLang="zh-CN" dirty="0"/>
              <a:t>implements</a:t>
            </a:r>
            <a:r>
              <a:rPr lang="zh-CN" altLang="en-US" dirty="0"/>
              <a:t>接口，并且每一个枚举量都绝对是全局单例的，还可以为枚举量编写专有的方法，因此会有一些神奇的用途</a:t>
            </a:r>
            <a:endParaRPr lang="en-US" altLang="zh-CN" dirty="0"/>
          </a:p>
          <a:p>
            <a:pPr lvl="1"/>
            <a:r>
              <a:rPr lang="zh-CN" altLang="en-US" dirty="0"/>
              <a:t>单例：</a:t>
            </a:r>
            <a:endParaRPr lang="en-US" altLang="zh-CN" dirty="0"/>
          </a:p>
          <a:p>
            <a:pPr lvl="2"/>
            <a:r>
              <a:rPr lang="zh-CN" altLang="en-US" dirty="0"/>
              <a:t>可以直接用</a:t>
            </a:r>
            <a:r>
              <a:rPr lang="en-US" altLang="zh-CN" dirty="0"/>
              <a:t>==</a:t>
            </a:r>
            <a:r>
              <a:rPr lang="zh-CN" altLang="en-US" dirty="0"/>
              <a:t>而不是</a:t>
            </a:r>
            <a:r>
              <a:rPr lang="en-US" altLang="zh-CN" dirty="0"/>
              <a:t>equals</a:t>
            </a:r>
            <a:r>
              <a:rPr lang="zh-CN" altLang="en-US" dirty="0"/>
              <a:t>进行比较</a:t>
            </a:r>
            <a:endParaRPr lang="en-US" altLang="zh-CN" dirty="0"/>
          </a:p>
          <a:p>
            <a:pPr lvl="2"/>
            <a:r>
              <a:rPr lang="zh-CN" altLang="en-US" dirty="0"/>
              <a:t>线程安全</a:t>
            </a:r>
            <a:endParaRPr lang="en-US" altLang="zh-CN" dirty="0"/>
          </a:p>
          <a:p>
            <a:pPr lvl="2"/>
            <a:r>
              <a:rPr lang="zh-CN" altLang="en-US" dirty="0"/>
              <a:t>可以基于枚举实现单例模式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EnumMap</a:t>
            </a:r>
            <a:r>
              <a:rPr lang="zh-CN" altLang="en-US" dirty="0"/>
              <a:t>，为</a:t>
            </a:r>
            <a:r>
              <a:rPr lang="en-US" altLang="zh-CN" dirty="0" err="1"/>
              <a:t>enum</a:t>
            </a:r>
            <a:r>
              <a:rPr lang="zh-CN" altLang="en-US" dirty="0"/>
              <a:t>定制的</a:t>
            </a:r>
            <a:r>
              <a:rPr lang="en-US" altLang="zh-CN" dirty="0"/>
              <a:t>Map</a:t>
            </a:r>
            <a:r>
              <a:rPr lang="zh-CN" altLang="en-US"/>
              <a:t>，类似二维数组</a:t>
            </a:r>
            <a:endParaRPr lang="en-US" altLang="zh-CN"/>
          </a:p>
          <a:p>
            <a:endParaRPr lang="en-US" altLang="zh-CN" dirty="0"/>
          </a:p>
          <a:p>
            <a:r>
              <a:rPr lang="zh-CN" altLang="en-US" dirty="0"/>
              <a:t>状态机、单例模式、多路分发</a:t>
            </a:r>
            <a:endParaRPr lang="en-US" altLang="zh-CN" dirty="0"/>
          </a:p>
          <a:p>
            <a:pPr lvl="1"/>
            <a:r>
              <a:rPr lang="zh-CN" altLang="en-US" dirty="0"/>
              <a:t>有兴趣的同学可以自己了解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382810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47FE82-8D1A-470D-9A91-A8B4804F4E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测试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0A57598-347E-4721-9DB4-01874BB57F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没病走两步</a:t>
            </a:r>
          </a:p>
        </p:txBody>
      </p:sp>
    </p:spTree>
    <p:extLst>
      <p:ext uri="{BB962C8B-B14F-4D97-AF65-F5344CB8AC3E}">
        <p14:creationId xmlns:p14="http://schemas.microsoft.com/office/powerpoint/2010/main" val="22127042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B4C95C-4581-479C-AEF9-55AB36101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测试理论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D2F596-AE31-459B-9184-5B6A74A507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35355" cy="4351338"/>
          </a:xfrm>
        </p:spPr>
        <p:txBody>
          <a:bodyPr>
            <a:normAutofit/>
          </a:bodyPr>
          <a:lstStyle/>
          <a:p>
            <a:r>
              <a:rPr lang="zh-CN" altLang="en-US" dirty="0">
                <a:sym typeface="+mn-lt"/>
              </a:rPr>
              <a:t>测试是发现并改正软件缺陷的过程</a:t>
            </a:r>
            <a:endParaRPr lang="en-US" altLang="zh-CN" dirty="0">
              <a:sym typeface="+mn-lt"/>
            </a:endParaRPr>
          </a:p>
          <a:p>
            <a:r>
              <a:rPr lang="zh-CN" altLang="en-US" dirty="0">
                <a:sym typeface="+mn-lt"/>
              </a:rPr>
              <a:t>贯穿于整个软件开发过程</a:t>
            </a:r>
            <a:endParaRPr lang="en-US" altLang="zh-CN" dirty="0">
              <a:sym typeface="+mn-lt"/>
            </a:endParaRPr>
          </a:p>
          <a:p>
            <a:r>
              <a:rPr lang="zh-CN" altLang="en-US" dirty="0">
                <a:sym typeface="+mn-lt"/>
              </a:rPr>
              <a:t>从实践的角度，更提倡软件测试尽早开始以及软件测试的自动化</a:t>
            </a:r>
            <a:endParaRPr lang="en-US" altLang="zh-CN" dirty="0">
              <a:sym typeface="+mn-lt"/>
            </a:endParaRPr>
          </a:p>
          <a:p>
            <a:r>
              <a:rPr lang="zh-CN" altLang="en-US" dirty="0">
                <a:sym typeface="+mn-lt"/>
              </a:rPr>
              <a:t>再全面的测试也不能完全消除软件缺陷，希望</a:t>
            </a:r>
            <a:r>
              <a:rPr lang="zh-CN" altLang="en-US" b="1" dirty="0">
                <a:solidFill>
                  <a:srgbClr val="FF0000"/>
                </a:solidFill>
                <a:sym typeface="+mn-lt"/>
              </a:rPr>
              <a:t>完全</a:t>
            </a:r>
            <a:r>
              <a:rPr lang="zh-CN" altLang="en-US" dirty="0">
                <a:sym typeface="+mn-lt"/>
              </a:rPr>
              <a:t>依托测试确保软件质量是不现实的</a:t>
            </a:r>
            <a:endParaRPr lang="en-US" altLang="zh-CN" dirty="0">
              <a:sym typeface="+mn-lt"/>
            </a:endParaRPr>
          </a:p>
          <a:p>
            <a:r>
              <a:rPr lang="zh-CN" altLang="en-US" dirty="0"/>
              <a:t>按照执行的时间阶段：单元测试、集成测试、系统测试与验收测试</a:t>
            </a:r>
            <a:endParaRPr lang="en-US" altLang="zh-CN" dirty="0"/>
          </a:p>
          <a:p>
            <a:pPr lvl="1"/>
            <a:r>
              <a:rPr lang="zh-CN" altLang="en-US" dirty="0"/>
              <a:t>并非设计的时间阶段：可以先行设计测试用例，待条件齐备后再使其通过（测试驱动开发）</a:t>
            </a:r>
          </a:p>
          <a:p>
            <a:r>
              <a:rPr lang="zh-CN" altLang="en-US" dirty="0"/>
              <a:t>按照是否查看源码：黑盒测试与白盒测试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42880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B4C95C-4581-479C-AEF9-55AB36101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黑盒测试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D2F596-AE31-459B-9184-5B6A74A507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35355" cy="4351338"/>
          </a:xfrm>
        </p:spPr>
        <p:txBody>
          <a:bodyPr/>
          <a:lstStyle/>
          <a:p>
            <a:r>
              <a:rPr lang="zh-CN" altLang="en-US" dirty="0"/>
              <a:t>指不考虑方法的具体逻辑，只关心某种输入能否得到对应的输出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OJ</a:t>
            </a:r>
            <a:r>
              <a:rPr lang="zh-CN" altLang="en-US" dirty="0"/>
              <a:t>就是一种黑盒测试</a:t>
            </a:r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945820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B4C95C-4581-479C-AEF9-55AB36101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黑盒测试</a:t>
            </a:r>
            <a:r>
              <a:rPr lang="en-US" altLang="zh-CN" dirty="0"/>
              <a:t>——</a:t>
            </a:r>
            <a:r>
              <a:rPr lang="zh-CN" altLang="en-US" dirty="0"/>
              <a:t>等价类划分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D2F596-AE31-459B-9184-5B6A74A507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35355" cy="4351338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dirty="0"/>
              <a:t>主要</a:t>
            </a:r>
            <a:r>
              <a:rPr lang="zh-CN" altLang="en-US" dirty="0">
                <a:sym typeface="+mn-lt"/>
              </a:rPr>
              <a:t>将程序的输入域划分为若干子集，然后从每个子集中选取少数具有代表性的数据用作测试用例，所选取的输入数据对于揭露程序中的错误都是等效的。</a:t>
            </a:r>
          </a:p>
          <a:p>
            <a:r>
              <a:rPr lang="zh-CN" altLang="en-US" dirty="0">
                <a:sym typeface="+mn-lt"/>
              </a:rPr>
              <a:t>每个等价类的代表值与该等价类的其他值是等价的</a:t>
            </a:r>
            <a:endParaRPr lang="en-US" altLang="zh-CN" dirty="0">
              <a:sym typeface="+mn-lt"/>
            </a:endParaRPr>
          </a:p>
          <a:p>
            <a:pPr lvl="1"/>
            <a:r>
              <a:rPr lang="zh-CN" altLang="en-US" dirty="0">
                <a:sym typeface="+mn-lt"/>
              </a:rPr>
              <a:t>后续将结合实例说明</a:t>
            </a:r>
          </a:p>
          <a:p>
            <a:r>
              <a:rPr lang="zh-CN" altLang="en-US" dirty="0">
                <a:sym typeface="+mn-lt"/>
              </a:rPr>
              <a:t>等价类分为有效等价类和无效等价类：</a:t>
            </a:r>
          </a:p>
          <a:p>
            <a:pPr lvl="1"/>
            <a:r>
              <a:rPr lang="zh-CN" altLang="en-US" dirty="0">
                <a:sym typeface="+mn-lt"/>
              </a:rPr>
              <a:t>有效等价类是有意义的、合理的输入数据所构成的集合</a:t>
            </a:r>
          </a:p>
          <a:p>
            <a:pPr lvl="1"/>
            <a:r>
              <a:rPr lang="zh-CN" altLang="en-US" dirty="0">
                <a:sym typeface="+mn-lt"/>
              </a:rPr>
              <a:t>无效等价类是无意义的、不合理的输入数据所构成的集合</a:t>
            </a:r>
            <a:endParaRPr lang="en-US" altLang="zh-CN" dirty="0">
              <a:sym typeface="+mn-lt"/>
            </a:endParaRPr>
          </a:p>
          <a:p>
            <a:endParaRPr lang="zh-CN" altLang="en-US" dirty="0">
              <a:sym typeface="+mn-lt"/>
            </a:endParaRPr>
          </a:p>
          <a:p>
            <a:r>
              <a:rPr lang="zh-CN" altLang="en-US" dirty="0">
                <a:sym typeface="+mn-lt"/>
              </a:rPr>
              <a:t>对每个输入和外部条件进行等价类划分</a:t>
            </a:r>
            <a:endParaRPr lang="en-US" altLang="zh-CN" dirty="0">
              <a:sym typeface="+mn-lt"/>
            </a:endParaRPr>
          </a:p>
          <a:p>
            <a:r>
              <a:rPr lang="zh-CN" altLang="en-US" dirty="0">
                <a:sym typeface="+mn-lt"/>
              </a:rPr>
              <a:t>设计测试用例，使其尽可能多地覆盖有效等价类，设计更多的测试用例，直到所有的有效等价类被覆盖</a:t>
            </a:r>
          </a:p>
          <a:p>
            <a:r>
              <a:rPr lang="zh-CN" altLang="en-US" dirty="0">
                <a:sym typeface="+mn-lt"/>
              </a:rPr>
              <a:t>为每一个无效等价类设计一个测试用例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11607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B4C95C-4581-479C-AEF9-55AB36101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黑盒测试</a:t>
            </a:r>
            <a:r>
              <a:rPr lang="en-US" altLang="zh-CN" dirty="0"/>
              <a:t>——</a:t>
            </a:r>
            <a:r>
              <a:rPr lang="zh-CN" altLang="en-US" dirty="0"/>
              <a:t>以</a:t>
            </a:r>
            <a:r>
              <a:rPr lang="en-US" altLang="zh-CN" dirty="0"/>
              <a:t>ShapeFactory1</a:t>
            </a:r>
            <a:r>
              <a:rPr lang="zh-CN" altLang="en-US" dirty="0"/>
              <a:t>为例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D2F596-AE31-459B-9184-5B6A74A507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35355" cy="4351338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/>
              <a:t>Shape </a:t>
            </a:r>
            <a:r>
              <a:rPr lang="en-US" altLang="zh-CN" dirty="0" err="1"/>
              <a:t>makeShape</a:t>
            </a:r>
            <a:r>
              <a:rPr lang="en-US" altLang="zh-CN" dirty="0"/>
              <a:t>(</a:t>
            </a:r>
            <a:r>
              <a:rPr lang="en-US" altLang="zh-CN" dirty="0" err="1"/>
              <a:t>ShapeType</a:t>
            </a:r>
            <a:r>
              <a:rPr lang="en-US" altLang="zh-CN" dirty="0"/>
              <a:t> type, double a, double b)</a:t>
            </a:r>
          </a:p>
          <a:p>
            <a:pPr lvl="1"/>
            <a:r>
              <a:rPr lang="zh-CN" altLang="en-US" dirty="0"/>
              <a:t>输入：</a:t>
            </a:r>
            <a:r>
              <a:rPr lang="en-US" altLang="zh-CN" dirty="0"/>
              <a:t>type</a:t>
            </a:r>
            <a:r>
              <a:rPr lang="zh-CN" altLang="en-US" dirty="0"/>
              <a:t>、</a:t>
            </a:r>
            <a:r>
              <a:rPr lang="en-US" altLang="zh-CN" dirty="0"/>
              <a:t>a</a:t>
            </a:r>
            <a:r>
              <a:rPr lang="zh-CN" altLang="en-US" dirty="0"/>
              <a:t>、</a:t>
            </a:r>
            <a:r>
              <a:rPr lang="en-US" altLang="zh-CN" dirty="0"/>
              <a:t>b</a:t>
            </a:r>
          </a:p>
          <a:p>
            <a:pPr lvl="2"/>
            <a:r>
              <a:rPr lang="en-US" altLang="zh-CN" dirty="0"/>
              <a:t>type</a:t>
            </a:r>
            <a:r>
              <a:rPr lang="zh-CN" altLang="en-US" dirty="0"/>
              <a:t>必须是</a:t>
            </a:r>
            <a:r>
              <a:rPr lang="en-US" altLang="zh-CN" dirty="0" err="1"/>
              <a:t>ShapeType</a:t>
            </a:r>
            <a:r>
              <a:rPr lang="zh-CN" altLang="en-US" dirty="0"/>
              <a:t>的枚举常量</a:t>
            </a:r>
            <a:endParaRPr lang="en-US" altLang="zh-CN" dirty="0"/>
          </a:p>
          <a:p>
            <a:pPr lvl="2"/>
            <a:r>
              <a:rPr lang="en-US" altLang="zh-CN" dirty="0"/>
              <a:t>a</a:t>
            </a:r>
            <a:r>
              <a:rPr lang="zh-CN" altLang="en-US" dirty="0"/>
              <a:t>和</a:t>
            </a:r>
            <a:r>
              <a:rPr lang="en-US" altLang="zh-CN" dirty="0"/>
              <a:t>b</a:t>
            </a:r>
            <a:r>
              <a:rPr lang="zh-CN" altLang="en-US" dirty="0"/>
              <a:t>必须是非负的正常浮点数</a:t>
            </a:r>
            <a:endParaRPr lang="en-US" altLang="zh-CN" dirty="0"/>
          </a:p>
          <a:p>
            <a:pPr lvl="1"/>
            <a:r>
              <a:rPr lang="zh-CN" altLang="en-US" dirty="0"/>
              <a:t>输出：输入合法时，返回</a:t>
            </a:r>
            <a:r>
              <a:rPr lang="en-US" altLang="zh-CN" dirty="0"/>
              <a:t>Shape</a:t>
            </a:r>
            <a:r>
              <a:rPr lang="zh-CN" altLang="en-US" dirty="0"/>
              <a:t>类型的对象引用；否则是</a:t>
            </a:r>
            <a:r>
              <a:rPr lang="en-US" altLang="zh-CN" dirty="0"/>
              <a:t>null</a:t>
            </a:r>
          </a:p>
          <a:p>
            <a:endParaRPr lang="en-US" altLang="zh-CN" dirty="0"/>
          </a:p>
          <a:p>
            <a:r>
              <a:rPr lang="zh-CN" altLang="en-US" dirty="0"/>
              <a:t>假设</a:t>
            </a:r>
            <a:r>
              <a:rPr lang="en-US" altLang="zh-CN" dirty="0" err="1"/>
              <a:t>ShapeType</a:t>
            </a:r>
            <a:r>
              <a:rPr lang="zh-CN" altLang="en-US" dirty="0"/>
              <a:t>被定义为</a:t>
            </a:r>
            <a:r>
              <a:rPr lang="en-US" altLang="zh-CN" dirty="0" err="1"/>
              <a:t>enum</a:t>
            </a:r>
            <a:r>
              <a:rPr lang="en-US" altLang="zh-CN" dirty="0"/>
              <a:t> </a:t>
            </a:r>
            <a:r>
              <a:rPr lang="en-US" altLang="zh-CN" dirty="0" err="1"/>
              <a:t>ShapeType</a:t>
            </a:r>
            <a:r>
              <a:rPr lang="en-US" altLang="zh-CN" dirty="0"/>
              <a:t> {RECTANGLE, ELLIPSE, RHOMBUS}</a:t>
            </a:r>
          </a:p>
          <a:p>
            <a:endParaRPr lang="en-US" altLang="zh-CN" dirty="0"/>
          </a:p>
          <a:p>
            <a:r>
              <a:rPr lang="zh-CN" altLang="en-US" dirty="0"/>
              <a:t>根据需求描述，只有当传参</a:t>
            </a:r>
            <a:r>
              <a:rPr lang="en-US" altLang="zh-CN" dirty="0"/>
              <a:t>type</a:t>
            </a:r>
            <a:r>
              <a:rPr lang="zh-CN" altLang="en-US" dirty="0"/>
              <a:t>是三个类型中的一个，并且</a:t>
            </a:r>
            <a:r>
              <a:rPr lang="en-US" altLang="zh-CN" dirty="0"/>
              <a:t>a</a:t>
            </a:r>
            <a:r>
              <a:rPr lang="zh-CN" altLang="en-US" dirty="0"/>
              <a:t>、</a:t>
            </a:r>
            <a:r>
              <a:rPr lang="en-US" altLang="zh-CN" dirty="0"/>
              <a:t>b</a:t>
            </a:r>
            <a:r>
              <a:rPr lang="zh-CN" altLang="en-US" dirty="0"/>
              <a:t>均合法的非负数时，输入才是合法的；其余情况均不合法</a:t>
            </a:r>
            <a:endParaRPr lang="en-US" altLang="zh-CN" dirty="0"/>
          </a:p>
          <a:p>
            <a:pPr lvl="1"/>
            <a:r>
              <a:rPr lang="zh-CN" altLang="en-US" dirty="0"/>
              <a:t>这里没有考虑运算溢出的情况，比如</a:t>
            </a:r>
            <a:r>
              <a:rPr lang="en-US" altLang="zh-CN" dirty="0"/>
              <a:t>a</a:t>
            </a:r>
            <a:r>
              <a:rPr lang="zh-CN" altLang="en-US" dirty="0"/>
              <a:t>和</a:t>
            </a:r>
            <a:r>
              <a:rPr lang="en-US" altLang="zh-CN" dirty="0"/>
              <a:t>b</a:t>
            </a:r>
            <a:r>
              <a:rPr lang="zh-CN" altLang="en-US" dirty="0"/>
              <a:t>都大于</a:t>
            </a:r>
            <a:r>
              <a:rPr lang="en-US" altLang="zh-CN" dirty="0" err="1"/>
              <a:t>Double.MAX_VALUE</a:t>
            </a:r>
            <a:r>
              <a:rPr lang="zh-CN" altLang="en-US" dirty="0"/>
              <a:t>的平方根时，计算面积一定会溢出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10772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5992F6-FF1C-415F-9921-29E05A4FD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975589-F6BD-4E98-B9E3-31E1415FA5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enum</a:t>
            </a:r>
            <a:endParaRPr lang="en-US" altLang="zh-CN" dirty="0"/>
          </a:p>
          <a:p>
            <a:pPr lvl="1"/>
            <a:r>
              <a:rPr lang="zh-CN" altLang="en-US" dirty="0"/>
              <a:t>什么是</a:t>
            </a:r>
            <a:r>
              <a:rPr lang="en-US" altLang="zh-CN" dirty="0" err="1"/>
              <a:t>enum</a:t>
            </a:r>
            <a:endParaRPr lang="en-US" altLang="zh-CN" dirty="0"/>
          </a:p>
          <a:p>
            <a:pPr lvl="1"/>
            <a:r>
              <a:rPr lang="en-US" altLang="zh-CN" dirty="0"/>
              <a:t>C/C++</a:t>
            </a:r>
            <a:r>
              <a:rPr lang="zh-CN" altLang="en-US" dirty="0"/>
              <a:t>的</a:t>
            </a:r>
            <a:r>
              <a:rPr lang="en-US" altLang="zh-CN" dirty="0" err="1"/>
              <a:t>enum</a:t>
            </a:r>
            <a:endParaRPr lang="en-US" altLang="zh-CN" dirty="0"/>
          </a:p>
          <a:p>
            <a:pPr lvl="1"/>
            <a:r>
              <a:rPr lang="en-US" altLang="zh-CN" dirty="0"/>
              <a:t>Java</a:t>
            </a:r>
            <a:r>
              <a:rPr lang="zh-CN" altLang="en-US" dirty="0"/>
              <a:t>的</a:t>
            </a:r>
            <a:r>
              <a:rPr lang="en-US" altLang="zh-CN" dirty="0" err="1"/>
              <a:t>enum</a:t>
            </a:r>
            <a:endParaRPr lang="en-US" altLang="zh-CN" dirty="0"/>
          </a:p>
          <a:p>
            <a:pPr lvl="1"/>
            <a:r>
              <a:rPr lang="en-US" altLang="zh-CN" dirty="0"/>
              <a:t>ShapeFactory1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测试理论</a:t>
            </a:r>
            <a:endParaRPr lang="en-US" altLang="zh-CN" dirty="0"/>
          </a:p>
          <a:p>
            <a:pPr lvl="1"/>
            <a:r>
              <a:rPr lang="zh-CN" altLang="en-US" dirty="0"/>
              <a:t>黑盒测试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46E973B9-0682-4780-AE21-9E4384E37AEF}"/>
              </a:ext>
            </a:extLst>
          </p:cNvPr>
          <p:cNvSpPr txBox="1">
            <a:spLocks/>
          </p:cNvSpPr>
          <p:nvPr/>
        </p:nvSpPr>
        <p:spPr>
          <a:xfrm>
            <a:off x="4333875" y="18510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协变返回类型</a:t>
            </a:r>
            <a:endParaRPr lang="en-US" altLang="zh-CN" dirty="0"/>
          </a:p>
          <a:p>
            <a:pPr lvl="1"/>
            <a:r>
              <a:rPr lang="zh-CN" altLang="en-US" dirty="0"/>
              <a:t>概念</a:t>
            </a:r>
            <a:endParaRPr lang="en-US" altLang="zh-CN" dirty="0"/>
          </a:p>
          <a:p>
            <a:pPr lvl="1"/>
            <a:r>
              <a:rPr lang="en-US" altLang="zh-CN" dirty="0"/>
              <a:t>ShapeFactory2</a:t>
            </a:r>
          </a:p>
          <a:p>
            <a:pPr lvl="1"/>
            <a:r>
              <a:rPr lang="zh-CN" altLang="en-US" dirty="0"/>
              <a:t>类型安全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重载与重写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java.lang.Object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957082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B4C95C-4581-479C-AEF9-55AB36101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黑盒测试</a:t>
            </a:r>
            <a:r>
              <a:rPr lang="en-US" altLang="zh-CN" dirty="0"/>
              <a:t>——</a:t>
            </a:r>
            <a:r>
              <a:rPr lang="zh-CN" altLang="en-US" dirty="0"/>
              <a:t>以</a:t>
            </a:r>
            <a:r>
              <a:rPr lang="en-US" altLang="zh-CN" dirty="0"/>
              <a:t>ShapeFactory1</a:t>
            </a:r>
            <a:r>
              <a:rPr lang="zh-CN" altLang="en-US" dirty="0"/>
              <a:t>为例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D2F596-AE31-459B-9184-5B6A74A507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8322" y="3598758"/>
            <a:ext cx="10835355" cy="2894117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对有效等价类的测试的过程是，选出所有的有效等价类的组合，编造测试用例并运行程序以确保会产生期望的输出</a:t>
            </a:r>
            <a:endParaRPr lang="en-US" altLang="zh-CN" dirty="0"/>
          </a:p>
          <a:p>
            <a:pPr lvl="1"/>
            <a:r>
              <a:rPr lang="en-US" altLang="zh-CN" dirty="0"/>
              <a:t>(1, 3, 5), (1, 3, 6), (1, 3, 7)</a:t>
            </a:r>
          </a:p>
          <a:p>
            <a:r>
              <a:rPr lang="zh-CN" altLang="en-US" dirty="0"/>
              <a:t>对无效等价类的测试的过程是，利用控制变量的思路，确保每一个用例都会产生期望的输出（或是触发你期望的错误处理）</a:t>
            </a:r>
            <a:endParaRPr lang="en-US" altLang="zh-CN" dirty="0"/>
          </a:p>
          <a:p>
            <a:pPr lvl="1"/>
            <a:r>
              <a:rPr lang="zh-CN" altLang="en-US" dirty="0"/>
              <a:t>事实上</a:t>
            </a:r>
            <a:r>
              <a:rPr lang="en-US" altLang="zh-CN" dirty="0"/>
              <a:t>double</a:t>
            </a:r>
            <a:r>
              <a:rPr lang="zh-CN" altLang="en-US" dirty="0"/>
              <a:t>类型还要考虑</a:t>
            </a:r>
            <a:r>
              <a:rPr lang="en-US" altLang="zh-CN" dirty="0" err="1">
                <a:solidFill>
                  <a:srgbClr val="FF0000"/>
                </a:solidFill>
              </a:rPr>
              <a:t>NaN</a:t>
            </a:r>
            <a:r>
              <a:rPr lang="zh-CN" altLang="en-US" dirty="0"/>
              <a:t>和</a:t>
            </a:r>
            <a:r>
              <a:rPr lang="en-US" altLang="zh-CN" dirty="0">
                <a:solidFill>
                  <a:srgbClr val="FF0000"/>
                </a:solidFill>
              </a:rPr>
              <a:t>Infinity</a:t>
            </a:r>
            <a:r>
              <a:rPr lang="zh-CN" altLang="en-US" dirty="0"/>
              <a:t>这两种不太正常的情况，他们在测试中是</a:t>
            </a:r>
            <a:r>
              <a:rPr lang="zh-CN" altLang="en-US" dirty="0">
                <a:solidFill>
                  <a:srgbClr val="FF0000"/>
                </a:solidFill>
              </a:rPr>
              <a:t>不应该被省略</a:t>
            </a:r>
            <a:r>
              <a:rPr lang="zh-CN" altLang="en-US" dirty="0"/>
              <a:t>的，但是这里限于篇幅就不写了，后面会给出一些这两个值的特性</a:t>
            </a:r>
            <a:endParaRPr lang="en-US" altLang="zh-CN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5D01C05B-2AFA-499C-A85A-F428B4C3A2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6714772"/>
              </p:ext>
            </p:extLst>
          </p:nvPr>
        </p:nvGraphicFramePr>
        <p:xfrm>
          <a:off x="838200" y="1324290"/>
          <a:ext cx="1044486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1040">
                  <a:extLst>
                    <a:ext uri="{9D8B030D-6E8A-4147-A177-3AD203B41FA5}">
                      <a16:colId xmlns:a16="http://schemas.microsoft.com/office/drawing/2014/main" val="1629731667"/>
                    </a:ext>
                  </a:extLst>
                </a:gridCol>
                <a:gridCol w="3948157">
                  <a:extLst>
                    <a:ext uri="{9D8B030D-6E8A-4147-A177-3AD203B41FA5}">
                      <a16:colId xmlns:a16="http://schemas.microsoft.com/office/drawing/2014/main" val="3493209215"/>
                    </a:ext>
                  </a:extLst>
                </a:gridCol>
                <a:gridCol w="1486968">
                  <a:extLst>
                    <a:ext uri="{9D8B030D-6E8A-4147-A177-3AD203B41FA5}">
                      <a16:colId xmlns:a16="http://schemas.microsoft.com/office/drawing/2014/main" val="3348479089"/>
                    </a:ext>
                  </a:extLst>
                </a:gridCol>
                <a:gridCol w="2256090">
                  <a:extLst>
                    <a:ext uri="{9D8B030D-6E8A-4147-A177-3AD203B41FA5}">
                      <a16:colId xmlns:a16="http://schemas.microsoft.com/office/drawing/2014/main" val="3589992314"/>
                    </a:ext>
                  </a:extLst>
                </a:gridCol>
                <a:gridCol w="1512605">
                  <a:extLst>
                    <a:ext uri="{9D8B030D-6E8A-4147-A177-3AD203B41FA5}">
                      <a16:colId xmlns:a16="http://schemas.microsoft.com/office/drawing/2014/main" val="10340052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输入条件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有效等价类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等价类编号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无效等价类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等价类编号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7896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 &gt;= 0.0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 &lt; 0.0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31383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 &gt;= 0.0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 &lt; 0.0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8051795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type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type == </a:t>
                      </a:r>
                      <a:r>
                        <a:rPr lang="en-US" altLang="zh-CN" dirty="0" err="1"/>
                        <a:t>ShapeType.RECTANGLE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type == null</a:t>
                      </a:r>
                      <a:endParaRPr lang="zh-CN" altLang="en-US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898936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type == </a:t>
                      </a:r>
                      <a:r>
                        <a:rPr lang="en-US" altLang="zh-CN" dirty="0" err="1"/>
                        <a:t>ShapeType.ELLIPSE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292248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type == </a:t>
                      </a:r>
                      <a:r>
                        <a:rPr lang="en-US" altLang="zh-CN" dirty="0" err="1"/>
                        <a:t>ShapeType.RHOMBUS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13498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88339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B4C95C-4581-479C-AEF9-55AB36101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黑盒测试</a:t>
            </a:r>
            <a:r>
              <a:rPr lang="en-US" altLang="zh-CN" dirty="0"/>
              <a:t>——</a:t>
            </a:r>
            <a:r>
              <a:rPr lang="zh-CN" altLang="en-US" dirty="0"/>
              <a:t>以</a:t>
            </a:r>
            <a:r>
              <a:rPr lang="en-US" altLang="zh-CN" dirty="0"/>
              <a:t>ShapeFactory1</a:t>
            </a:r>
            <a:r>
              <a:rPr lang="zh-CN" altLang="en-US" dirty="0"/>
              <a:t>为例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D2F596-AE31-459B-9184-5B6A74A507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10799"/>
            <a:ext cx="10835355" cy="2266164"/>
          </a:xfrm>
        </p:spPr>
        <p:txBody>
          <a:bodyPr>
            <a:normAutofit/>
          </a:bodyPr>
          <a:lstStyle/>
          <a:p>
            <a:r>
              <a:rPr lang="zh-CN" altLang="en-US" dirty="0"/>
              <a:t>构造合法情况的测试用例</a:t>
            </a:r>
            <a:endParaRPr lang="en-US" altLang="zh-CN" dirty="0"/>
          </a:p>
          <a:p>
            <a:r>
              <a:rPr lang="zh-CN" altLang="en-US" dirty="0"/>
              <a:t>由于等价性，</a:t>
            </a:r>
            <a:r>
              <a:rPr lang="en-US" altLang="zh-CN" dirty="0"/>
              <a:t>a</a:t>
            </a:r>
            <a:r>
              <a:rPr lang="zh-CN" altLang="en-US" dirty="0"/>
              <a:t>和</a:t>
            </a:r>
            <a:r>
              <a:rPr lang="en-US" altLang="zh-CN" dirty="0"/>
              <a:t>b</a:t>
            </a:r>
            <a:r>
              <a:rPr lang="zh-CN" altLang="en-US" dirty="0"/>
              <a:t>只用取值域内的一种值即可代表所有值</a:t>
            </a:r>
            <a:endParaRPr lang="en-US" altLang="zh-CN" dirty="0"/>
          </a:p>
          <a:p>
            <a:r>
              <a:rPr lang="zh-CN" altLang="en-US" dirty="0"/>
              <a:t>还可以加入更多用例组合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5D01C05B-2AFA-499C-A85A-F428B4C3A2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4314266"/>
              </p:ext>
            </p:extLst>
          </p:nvPr>
        </p:nvGraphicFramePr>
        <p:xfrm>
          <a:off x="306120" y="1427012"/>
          <a:ext cx="1136743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4278">
                  <a:extLst>
                    <a:ext uri="{9D8B030D-6E8A-4147-A177-3AD203B41FA5}">
                      <a16:colId xmlns:a16="http://schemas.microsoft.com/office/drawing/2014/main" val="1629731667"/>
                    </a:ext>
                  </a:extLst>
                </a:gridCol>
                <a:gridCol w="2884089">
                  <a:extLst>
                    <a:ext uri="{9D8B030D-6E8A-4147-A177-3AD203B41FA5}">
                      <a16:colId xmlns:a16="http://schemas.microsoft.com/office/drawing/2014/main" val="3493209215"/>
                    </a:ext>
                  </a:extLst>
                </a:gridCol>
                <a:gridCol w="963417">
                  <a:extLst>
                    <a:ext uri="{9D8B030D-6E8A-4147-A177-3AD203B41FA5}">
                      <a16:colId xmlns:a16="http://schemas.microsoft.com/office/drawing/2014/main" val="3912339991"/>
                    </a:ext>
                  </a:extLst>
                </a:gridCol>
                <a:gridCol w="824459">
                  <a:extLst>
                    <a:ext uri="{9D8B030D-6E8A-4147-A177-3AD203B41FA5}">
                      <a16:colId xmlns:a16="http://schemas.microsoft.com/office/drawing/2014/main" val="3348479089"/>
                    </a:ext>
                  </a:extLst>
                </a:gridCol>
                <a:gridCol w="3902649">
                  <a:extLst>
                    <a:ext uri="{9D8B030D-6E8A-4147-A177-3AD203B41FA5}">
                      <a16:colId xmlns:a16="http://schemas.microsoft.com/office/drawing/2014/main" val="3589992314"/>
                    </a:ext>
                  </a:extLst>
                </a:gridCol>
                <a:gridCol w="1578543">
                  <a:extLst>
                    <a:ext uri="{9D8B030D-6E8A-4147-A177-3AD203B41FA5}">
                      <a16:colId xmlns:a16="http://schemas.microsoft.com/office/drawing/2014/main" val="1034005293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用例编号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输入条件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期望输出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覆盖的等价类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789603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31383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ShapeType.RECTANGLE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1.0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1.0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new Rectangle(1.0, 1.0)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r>
                        <a:rPr lang="zh-CN" altLang="en-US" dirty="0"/>
                        <a:t>、</a:t>
                      </a:r>
                      <a:r>
                        <a:rPr lang="en-US" altLang="zh-CN" dirty="0"/>
                        <a:t>3</a:t>
                      </a:r>
                      <a:r>
                        <a:rPr lang="zh-CN" altLang="en-US" dirty="0"/>
                        <a:t>、</a:t>
                      </a:r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8989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/>
                        <a:t>ShapeType.ELLIPSE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2.0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4.0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new Ellipse(1.0, 1.0)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r>
                        <a:rPr lang="zh-CN" altLang="en-US" dirty="0"/>
                        <a:t>、</a:t>
                      </a:r>
                      <a:r>
                        <a:rPr lang="en-US" altLang="zh-CN" dirty="0"/>
                        <a:t>3</a:t>
                      </a:r>
                      <a:r>
                        <a:rPr lang="zh-CN" altLang="en-US" dirty="0"/>
                        <a:t>、</a:t>
                      </a:r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2922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/>
                        <a:t>ShapeType.RHOMBUS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114.0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514.0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new Rhombus(1.0, 1.0)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r>
                        <a:rPr lang="zh-CN" altLang="en-US" dirty="0"/>
                        <a:t>、</a:t>
                      </a:r>
                      <a:r>
                        <a:rPr lang="en-US" altLang="zh-CN" dirty="0"/>
                        <a:t>3</a:t>
                      </a:r>
                      <a:r>
                        <a:rPr lang="zh-CN" altLang="en-US" dirty="0"/>
                        <a:t>、</a:t>
                      </a:r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13498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0803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B4C95C-4581-479C-AEF9-55AB36101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黑盒测试</a:t>
            </a:r>
            <a:r>
              <a:rPr lang="en-US" altLang="zh-CN" dirty="0"/>
              <a:t>——</a:t>
            </a:r>
            <a:r>
              <a:rPr lang="zh-CN" altLang="en-US" dirty="0"/>
              <a:t>以</a:t>
            </a:r>
            <a:r>
              <a:rPr lang="en-US" altLang="zh-CN" dirty="0"/>
              <a:t>ShapeFactory1</a:t>
            </a:r>
            <a:r>
              <a:rPr lang="zh-CN" altLang="en-US" dirty="0"/>
              <a:t>为例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D2F596-AE31-459B-9184-5B6A74A507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10799"/>
            <a:ext cx="10835355" cy="2266164"/>
          </a:xfrm>
        </p:spPr>
        <p:txBody>
          <a:bodyPr>
            <a:normAutofit/>
          </a:bodyPr>
          <a:lstStyle/>
          <a:p>
            <a:r>
              <a:rPr lang="zh-CN" altLang="en-US" dirty="0"/>
              <a:t>构造不合法情况的测试用例</a:t>
            </a:r>
            <a:endParaRPr lang="en-US" altLang="zh-CN" dirty="0"/>
          </a:p>
          <a:p>
            <a:r>
              <a:rPr lang="zh-CN" altLang="en-US" dirty="0"/>
              <a:t>最好确保每一个用例只覆盖一个无效等价类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5D01C05B-2AFA-499C-A85A-F428B4C3A2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3629665"/>
              </p:ext>
            </p:extLst>
          </p:nvPr>
        </p:nvGraphicFramePr>
        <p:xfrm>
          <a:off x="306120" y="1427012"/>
          <a:ext cx="1136743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4278">
                  <a:extLst>
                    <a:ext uri="{9D8B030D-6E8A-4147-A177-3AD203B41FA5}">
                      <a16:colId xmlns:a16="http://schemas.microsoft.com/office/drawing/2014/main" val="1629731667"/>
                    </a:ext>
                  </a:extLst>
                </a:gridCol>
                <a:gridCol w="2884089">
                  <a:extLst>
                    <a:ext uri="{9D8B030D-6E8A-4147-A177-3AD203B41FA5}">
                      <a16:colId xmlns:a16="http://schemas.microsoft.com/office/drawing/2014/main" val="3493209215"/>
                    </a:ext>
                  </a:extLst>
                </a:gridCol>
                <a:gridCol w="963417">
                  <a:extLst>
                    <a:ext uri="{9D8B030D-6E8A-4147-A177-3AD203B41FA5}">
                      <a16:colId xmlns:a16="http://schemas.microsoft.com/office/drawing/2014/main" val="3912339991"/>
                    </a:ext>
                  </a:extLst>
                </a:gridCol>
                <a:gridCol w="824459">
                  <a:extLst>
                    <a:ext uri="{9D8B030D-6E8A-4147-A177-3AD203B41FA5}">
                      <a16:colId xmlns:a16="http://schemas.microsoft.com/office/drawing/2014/main" val="3348479089"/>
                    </a:ext>
                  </a:extLst>
                </a:gridCol>
                <a:gridCol w="3902649">
                  <a:extLst>
                    <a:ext uri="{9D8B030D-6E8A-4147-A177-3AD203B41FA5}">
                      <a16:colId xmlns:a16="http://schemas.microsoft.com/office/drawing/2014/main" val="3589992314"/>
                    </a:ext>
                  </a:extLst>
                </a:gridCol>
                <a:gridCol w="1578543">
                  <a:extLst>
                    <a:ext uri="{9D8B030D-6E8A-4147-A177-3AD203B41FA5}">
                      <a16:colId xmlns:a16="http://schemas.microsoft.com/office/drawing/2014/main" val="1034005293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用例编号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输入条件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期望输出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覆盖的等价类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789603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31383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null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1.0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1.0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null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8989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/>
                        <a:t>ShapeType.ELLIPSE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-1.0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1.0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null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2922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/>
                        <a:t>ShapeType.RHOMBUS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1.0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-1.0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null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13498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31786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B4C95C-4581-479C-AEF9-55AB36101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黑盒测试</a:t>
            </a:r>
            <a:r>
              <a:rPr lang="en-US" altLang="zh-CN" dirty="0"/>
              <a:t>——</a:t>
            </a:r>
            <a:r>
              <a:rPr lang="zh-CN" altLang="en-US" dirty="0"/>
              <a:t>以</a:t>
            </a:r>
            <a:r>
              <a:rPr lang="en-US" altLang="zh-CN" dirty="0"/>
              <a:t>ShapeFactory1</a:t>
            </a:r>
            <a:r>
              <a:rPr lang="zh-CN" altLang="en-US" dirty="0"/>
              <a:t>为例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D2F596-AE31-459B-9184-5B6A74A507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9518"/>
            <a:ext cx="10835355" cy="4587445"/>
          </a:xfrm>
        </p:spPr>
        <p:txBody>
          <a:bodyPr>
            <a:normAutofit fontScale="62500" lnSpcReduction="20000"/>
          </a:bodyPr>
          <a:lstStyle/>
          <a:p>
            <a:r>
              <a:rPr lang="en-US" altLang="zh-CN" dirty="0" err="1"/>
              <a:t>String.valueOf</a:t>
            </a:r>
            <a:r>
              <a:rPr lang="en-US" altLang="zh-CN" dirty="0"/>
              <a:t>(0.0/0.0)   -&gt;    “</a:t>
            </a:r>
            <a:r>
              <a:rPr lang="en-US" altLang="zh-CN" dirty="0" err="1"/>
              <a:t>NaN</a:t>
            </a:r>
            <a:r>
              <a:rPr lang="en-US" altLang="zh-CN" dirty="0"/>
              <a:t>”</a:t>
            </a:r>
          </a:p>
          <a:p>
            <a:r>
              <a:rPr lang="en-US" altLang="zh-CN" dirty="0"/>
              <a:t>0.0/0.0 == 0.0/0.0          -&gt;    false</a:t>
            </a:r>
          </a:p>
          <a:p>
            <a:r>
              <a:rPr lang="en-US" altLang="zh-CN" dirty="0" err="1"/>
              <a:t>Double.isNaN</a:t>
            </a:r>
            <a:r>
              <a:rPr lang="en-US" altLang="zh-CN" dirty="0"/>
              <a:t>(0.0/0.0)    -&gt;    true</a:t>
            </a:r>
          </a:p>
          <a:p>
            <a:endParaRPr lang="en-US" altLang="zh-CN" dirty="0"/>
          </a:p>
          <a:p>
            <a:r>
              <a:rPr lang="en-US" altLang="zh-CN" dirty="0" err="1"/>
              <a:t>String.valueOf</a:t>
            </a:r>
            <a:r>
              <a:rPr lang="en-US" altLang="zh-CN" dirty="0"/>
              <a:t>(1.0/0.0)     -&gt;    “Infinity”</a:t>
            </a:r>
          </a:p>
          <a:p>
            <a:r>
              <a:rPr lang="en-US" altLang="zh-CN" dirty="0" err="1"/>
              <a:t>String.valueOf</a:t>
            </a:r>
            <a:r>
              <a:rPr lang="en-US" altLang="zh-CN" dirty="0"/>
              <a:t>(-1.0/0.0)   -&gt;    “-Infinity”</a:t>
            </a:r>
          </a:p>
          <a:p>
            <a:r>
              <a:rPr lang="en-US" altLang="zh-CN" dirty="0"/>
              <a:t>1.0/0.0 &gt; 0                       -&gt; true</a:t>
            </a:r>
          </a:p>
          <a:p>
            <a:r>
              <a:rPr lang="en-US" altLang="zh-CN" dirty="0"/>
              <a:t>1.0/0.0 == 1.0/0.0            -&gt;    true</a:t>
            </a:r>
          </a:p>
          <a:p>
            <a:r>
              <a:rPr lang="en-US" altLang="zh-CN" dirty="0"/>
              <a:t>1.0/0.0 ==  1+Double.MAX_VALUE  -&gt;  false</a:t>
            </a:r>
          </a:p>
          <a:p>
            <a:r>
              <a:rPr lang="en-US" altLang="zh-CN" dirty="0"/>
              <a:t>1.0/0.0 ==  2*</a:t>
            </a:r>
            <a:r>
              <a:rPr lang="en-US" altLang="zh-CN" dirty="0" err="1"/>
              <a:t>Double.MAX_VALUE</a:t>
            </a:r>
            <a:r>
              <a:rPr lang="en-US" altLang="zh-CN" dirty="0"/>
              <a:t>   -&gt;  true</a:t>
            </a:r>
          </a:p>
          <a:p>
            <a:r>
              <a:rPr lang="en-US" altLang="zh-CN" dirty="0" err="1"/>
              <a:t>Double.isInfinite</a:t>
            </a:r>
            <a:r>
              <a:rPr lang="en-US" altLang="zh-CN" dirty="0"/>
              <a:t>(1.0/0.0)      -&gt;    true</a:t>
            </a:r>
          </a:p>
          <a:p>
            <a:r>
              <a:rPr lang="en-US" altLang="zh-CN" dirty="0" err="1"/>
              <a:t>Double.isInfinite</a:t>
            </a:r>
            <a:r>
              <a:rPr lang="en-US" altLang="zh-CN" dirty="0"/>
              <a:t>(-1.0/0.0)    -&gt;    true</a:t>
            </a:r>
          </a:p>
          <a:p>
            <a:endParaRPr lang="en-US" altLang="zh-CN" dirty="0"/>
          </a:p>
          <a:p>
            <a:r>
              <a:rPr lang="en-US" altLang="zh-CN" dirty="0" err="1"/>
              <a:t>Double.MIN_VALUE</a:t>
            </a:r>
            <a:r>
              <a:rPr lang="zh-CN" altLang="en-US" dirty="0"/>
              <a:t>是</a:t>
            </a:r>
            <a:r>
              <a:rPr lang="en-US" altLang="zh-CN" dirty="0"/>
              <a:t>4.9E-324</a:t>
            </a:r>
            <a:r>
              <a:rPr lang="zh-CN" altLang="en-US" dirty="0"/>
              <a:t>，是个很小的正数，</a:t>
            </a:r>
            <a:r>
              <a:rPr lang="en-US" altLang="zh-CN" dirty="0"/>
              <a:t> </a:t>
            </a:r>
            <a:r>
              <a:rPr lang="en-US" altLang="zh-CN" dirty="0" err="1"/>
              <a:t>Double.MIN_VALUE</a:t>
            </a:r>
            <a:r>
              <a:rPr lang="en-US" altLang="zh-CN" dirty="0"/>
              <a:t>&gt;0  -&gt;  true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889047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47FE82-8D1A-470D-9A91-A8B4804F4E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协变返回类型</a:t>
            </a:r>
            <a:endParaRPr lang="en-US" altLang="zh-CN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0A57598-347E-4721-9DB4-01874BB57F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简单了解一下</a:t>
            </a:r>
          </a:p>
        </p:txBody>
      </p:sp>
    </p:spTree>
    <p:extLst>
      <p:ext uri="{BB962C8B-B14F-4D97-AF65-F5344CB8AC3E}">
        <p14:creationId xmlns:p14="http://schemas.microsoft.com/office/powerpoint/2010/main" val="11035088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5992F6-FF1C-415F-9921-29E05A4FD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协变、逆变、不变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975589-F6BD-4E98-B9E3-31E1415FA5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3721"/>
          </a:xfrm>
        </p:spPr>
        <p:txBody>
          <a:bodyPr>
            <a:normAutofit/>
          </a:bodyPr>
          <a:lstStyle/>
          <a:p>
            <a:r>
              <a:rPr lang="en-US" altLang="zh-CN" dirty="0"/>
              <a:t>Covariance</a:t>
            </a:r>
            <a:r>
              <a:rPr lang="zh-CN" altLang="en-US" dirty="0"/>
              <a:t>，协变</a:t>
            </a:r>
            <a:endParaRPr lang="en-US" altLang="zh-CN" dirty="0"/>
          </a:p>
          <a:p>
            <a:pPr lvl="1"/>
            <a:r>
              <a:rPr lang="en-US" altLang="zh-CN" dirty="0">
                <a:hlinkClick r:id="rId2"/>
              </a:rPr>
              <a:t>https://en.wikipedia.org/wiki/Covariance_and_contravariance</a:t>
            </a:r>
            <a:endParaRPr lang="en-US" altLang="zh-CN" dirty="0"/>
          </a:p>
          <a:p>
            <a:pPr lvl="2"/>
            <a:r>
              <a:rPr lang="en-US" altLang="zh-CN" dirty="0">
                <a:hlinkClick r:id="rId3"/>
              </a:rPr>
              <a:t>https://zh.wikipedia.org/wiki/%E5%8D%8F%E5%8F%98%E4%B8%8E%E9%80%86%E5%8F%98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核心内容将会在后续的泛型课程中提到，这里只给出参考资料以及简单的介绍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325686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975589-F6BD-4E98-B9E3-31E1415FA5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583721"/>
          </a:xfrm>
        </p:spPr>
        <p:txBody>
          <a:bodyPr>
            <a:normAutofit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T</a:t>
            </a:r>
            <a:r>
              <a:rPr lang="zh-CN" altLang="en-US" dirty="0"/>
              <a:t>是</a:t>
            </a:r>
            <a:r>
              <a:rPr lang="en-US" altLang="zh-CN" dirty="0"/>
              <a:t>T’</a:t>
            </a:r>
            <a:r>
              <a:rPr lang="zh-CN" altLang="en-US" dirty="0"/>
              <a:t>的父类</a:t>
            </a:r>
            <a:endParaRPr lang="en-US" altLang="zh-CN" dirty="0"/>
          </a:p>
          <a:p>
            <a:r>
              <a:rPr lang="en-US" altLang="zh-CN" dirty="0"/>
              <a:t>A</a:t>
            </a:r>
            <a:r>
              <a:rPr lang="zh-CN" altLang="en-US" dirty="0"/>
              <a:t>是</a:t>
            </a:r>
            <a:r>
              <a:rPr lang="en-US" altLang="zh-CN" dirty="0"/>
              <a:t>B</a:t>
            </a:r>
            <a:r>
              <a:rPr lang="zh-CN" altLang="en-US" dirty="0"/>
              <a:t>的父类</a:t>
            </a:r>
            <a:endParaRPr lang="en-US" altLang="zh-CN" dirty="0"/>
          </a:p>
          <a:p>
            <a:r>
              <a:rPr lang="en-US" altLang="zh-CN" dirty="0"/>
              <a:t>A</a:t>
            </a:r>
            <a:r>
              <a:rPr lang="zh-CN" altLang="en-US" dirty="0"/>
              <a:t>提供返回类型为</a:t>
            </a:r>
            <a:r>
              <a:rPr lang="en-US" altLang="zh-CN" dirty="0"/>
              <a:t>T</a:t>
            </a:r>
            <a:r>
              <a:rPr lang="zh-CN" altLang="en-US" dirty="0"/>
              <a:t>的方法</a:t>
            </a:r>
            <a:r>
              <a:rPr lang="en-US" altLang="zh-CN" dirty="0"/>
              <a:t>fun</a:t>
            </a:r>
            <a:r>
              <a:rPr lang="zh-CN" altLang="en-US" dirty="0"/>
              <a:t>，</a:t>
            </a:r>
            <a:r>
              <a:rPr lang="en-US" altLang="zh-CN" dirty="0"/>
              <a:t>B</a:t>
            </a:r>
            <a:r>
              <a:rPr lang="zh-CN" altLang="en-US" dirty="0"/>
              <a:t>重写</a:t>
            </a:r>
            <a:r>
              <a:rPr lang="en-US" altLang="zh-CN" dirty="0"/>
              <a:t>fun</a:t>
            </a:r>
            <a:r>
              <a:rPr lang="zh-CN" altLang="en-US" dirty="0"/>
              <a:t>时返回类型改为</a:t>
            </a:r>
            <a:r>
              <a:rPr lang="en-US" altLang="zh-CN" dirty="0"/>
              <a:t>T’</a:t>
            </a:r>
          </a:p>
          <a:p>
            <a:pPr lvl="1"/>
            <a:r>
              <a:rPr lang="en-US" altLang="zh-CN" dirty="0"/>
              <a:t>B</a:t>
            </a:r>
            <a:r>
              <a:rPr lang="zh-CN" altLang="en-US" dirty="0"/>
              <a:t>中重写的</a:t>
            </a:r>
            <a:r>
              <a:rPr lang="en-US" altLang="zh-CN" dirty="0"/>
              <a:t>fun</a:t>
            </a:r>
            <a:r>
              <a:rPr lang="zh-CN" altLang="en-US" dirty="0"/>
              <a:t>的这种返回行为，即是协变返回类型</a:t>
            </a:r>
            <a:endParaRPr lang="en-US" altLang="zh-CN" dirty="0"/>
          </a:p>
          <a:p>
            <a:pPr lvl="2"/>
            <a:r>
              <a:rPr lang="zh-CN" altLang="en-US" dirty="0"/>
              <a:t>可以理解为“子类重写父类方法时，将返回类型定为父类中该方法返回类型的子类”</a:t>
            </a:r>
            <a:endParaRPr lang="en-US" altLang="zh-CN" dirty="0"/>
          </a:p>
          <a:p>
            <a:pPr lvl="2"/>
            <a:r>
              <a:rPr lang="zh-CN" altLang="en-US" dirty="0"/>
              <a:t>这里只关注返回行为，如图所示还有概念：协变参数类型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49122037-B21E-435E-B76C-44DC51E9B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协变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0FD8A815-618E-4B51-83D9-ACC22FC3D993}"/>
              </a:ext>
            </a:extLst>
          </p:cNvPr>
          <p:cNvGrpSpPr/>
          <p:nvPr/>
        </p:nvGrpSpPr>
        <p:grpSpPr>
          <a:xfrm>
            <a:off x="4506286" y="-68158"/>
            <a:ext cx="7685714" cy="4050706"/>
            <a:chOff x="3668086" y="2358639"/>
            <a:chExt cx="7685714" cy="4050706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CE9C16EC-8741-4BD5-8363-6F230F1E62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68086" y="2466488"/>
              <a:ext cx="7685714" cy="3942857"/>
            </a:xfrm>
            <a:prstGeom prst="rect">
              <a:avLst/>
            </a:prstGeom>
          </p:spPr>
        </p:pic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78080E23-E070-4CC4-A605-809147EF48BD}"/>
                </a:ext>
              </a:extLst>
            </p:cNvPr>
            <p:cNvSpPr txBox="1"/>
            <p:nvPr/>
          </p:nvSpPr>
          <p:spPr>
            <a:xfrm>
              <a:off x="9007266" y="2358639"/>
              <a:ext cx="19569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图来自</a:t>
              </a:r>
              <a:r>
                <a:rPr lang="en-US" altLang="zh-CN" dirty="0" err="1"/>
                <a:t>wikipedia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320900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975589-F6BD-4E98-B9E3-31E1415FA5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583721"/>
          </a:xfrm>
        </p:spPr>
        <p:txBody>
          <a:bodyPr>
            <a:normAutofit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T</a:t>
            </a:r>
            <a:r>
              <a:rPr lang="zh-CN" altLang="en-US" dirty="0"/>
              <a:t>是</a:t>
            </a:r>
            <a:r>
              <a:rPr lang="en-US" altLang="zh-CN" dirty="0"/>
              <a:t>T’</a:t>
            </a:r>
            <a:r>
              <a:rPr lang="zh-CN" altLang="en-US" dirty="0"/>
              <a:t>的父类</a:t>
            </a:r>
            <a:endParaRPr lang="en-US" altLang="zh-CN" dirty="0"/>
          </a:p>
          <a:p>
            <a:r>
              <a:rPr lang="en-US" altLang="zh-CN" dirty="0"/>
              <a:t>A</a:t>
            </a:r>
            <a:r>
              <a:rPr lang="zh-CN" altLang="en-US" dirty="0"/>
              <a:t>是</a:t>
            </a:r>
            <a:r>
              <a:rPr lang="en-US" altLang="zh-CN" dirty="0"/>
              <a:t>B</a:t>
            </a:r>
            <a:r>
              <a:rPr lang="zh-CN" altLang="en-US" dirty="0"/>
              <a:t>的父类</a:t>
            </a:r>
            <a:endParaRPr lang="en-US" altLang="zh-CN" dirty="0"/>
          </a:p>
          <a:p>
            <a:r>
              <a:rPr lang="en-US" altLang="zh-CN" dirty="0"/>
              <a:t>A</a:t>
            </a:r>
            <a:r>
              <a:rPr lang="zh-CN" altLang="en-US" dirty="0"/>
              <a:t>提供参数类型为</a:t>
            </a:r>
            <a:r>
              <a:rPr lang="en-US" altLang="zh-CN" dirty="0"/>
              <a:t>T’</a:t>
            </a:r>
            <a:r>
              <a:rPr lang="zh-CN" altLang="en-US" dirty="0"/>
              <a:t>的方法</a:t>
            </a:r>
            <a:r>
              <a:rPr lang="en-US" altLang="zh-CN" dirty="0"/>
              <a:t>fun</a:t>
            </a:r>
            <a:r>
              <a:rPr lang="zh-CN" altLang="en-US" dirty="0"/>
              <a:t>，</a:t>
            </a:r>
            <a:r>
              <a:rPr lang="en-US" altLang="zh-CN" dirty="0"/>
              <a:t>B</a:t>
            </a:r>
            <a:r>
              <a:rPr lang="zh-CN" altLang="en-US" dirty="0"/>
              <a:t>重写</a:t>
            </a:r>
            <a:r>
              <a:rPr lang="en-US" altLang="zh-CN" dirty="0"/>
              <a:t>fun</a:t>
            </a:r>
            <a:r>
              <a:rPr lang="zh-CN" altLang="en-US" dirty="0"/>
              <a:t>时参数类型改为</a:t>
            </a:r>
            <a:r>
              <a:rPr lang="en-US" altLang="zh-CN" dirty="0"/>
              <a:t>T</a:t>
            </a:r>
          </a:p>
          <a:p>
            <a:pPr lvl="1"/>
            <a:r>
              <a:rPr lang="en-US" altLang="zh-CN" dirty="0"/>
              <a:t>B</a:t>
            </a:r>
            <a:r>
              <a:rPr lang="zh-CN" altLang="en-US" dirty="0"/>
              <a:t>中重写的</a:t>
            </a:r>
            <a:r>
              <a:rPr lang="en-US" altLang="zh-CN" dirty="0"/>
              <a:t>fun</a:t>
            </a:r>
            <a:r>
              <a:rPr lang="zh-CN" altLang="en-US" dirty="0"/>
              <a:t>的这种返回行为，即是逆变参数类型</a:t>
            </a:r>
            <a:endParaRPr lang="en-US" altLang="zh-CN" dirty="0"/>
          </a:p>
          <a:p>
            <a:pPr lvl="2"/>
            <a:r>
              <a:rPr lang="zh-CN" altLang="en-US" dirty="0"/>
              <a:t>可以理解为“子类重写父类方法时，将某参数的类型定为父类中该方法对应位置的参数的父类型”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49122037-B21E-435E-B76C-44DC51E9B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逆变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0FD8A815-618E-4B51-83D9-ACC22FC3D993}"/>
              </a:ext>
            </a:extLst>
          </p:cNvPr>
          <p:cNvGrpSpPr/>
          <p:nvPr/>
        </p:nvGrpSpPr>
        <p:grpSpPr>
          <a:xfrm>
            <a:off x="4506286" y="-68158"/>
            <a:ext cx="7685714" cy="4050706"/>
            <a:chOff x="3668086" y="2358639"/>
            <a:chExt cx="7685714" cy="4050706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CE9C16EC-8741-4BD5-8363-6F230F1E62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68086" y="2466488"/>
              <a:ext cx="7685714" cy="3942857"/>
            </a:xfrm>
            <a:prstGeom prst="rect">
              <a:avLst/>
            </a:prstGeom>
          </p:spPr>
        </p:pic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78080E23-E070-4CC4-A605-809147EF48BD}"/>
                </a:ext>
              </a:extLst>
            </p:cNvPr>
            <p:cNvSpPr txBox="1"/>
            <p:nvPr/>
          </p:nvSpPr>
          <p:spPr>
            <a:xfrm>
              <a:off x="9007266" y="2358639"/>
              <a:ext cx="19569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图来自</a:t>
              </a:r>
              <a:r>
                <a:rPr lang="en-US" altLang="zh-CN" dirty="0" err="1"/>
                <a:t>wikipedia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16978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975589-F6BD-4E98-B9E3-31E1415FA5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583721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/>
              <a:t>interface </a:t>
            </a:r>
            <a:r>
              <a:rPr lang="en-US" altLang="zh-CN" dirty="0" err="1"/>
              <a:t>IShapeFactory</a:t>
            </a:r>
            <a:endParaRPr lang="en-US" altLang="zh-CN" dirty="0"/>
          </a:p>
          <a:p>
            <a:pPr lvl="1"/>
            <a:r>
              <a:rPr lang="en-US" altLang="zh-CN" dirty="0"/>
              <a:t>Shape </a:t>
            </a:r>
            <a:r>
              <a:rPr lang="en-US" altLang="zh-CN" dirty="0" err="1"/>
              <a:t>makeShape</a:t>
            </a:r>
            <a:r>
              <a:rPr lang="en-US" altLang="zh-CN" dirty="0"/>
              <a:t>(double a, double b)</a:t>
            </a:r>
          </a:p>
          <a:p>
            <a:endParaRPr lang="en-US" altLang="zh-CN" dirty="0"/>
          </a:p>
          <a:p>
            <a:r>
              <a:rPr lang="en-US" altLang="zh-CN" dirty="0"/>
              <a:t>class </a:t>
            </a:r>
            <a:r>
              <a:rPr lang="en-US" altLang="zh-CN" dirty="0" err="1"/>
              <a:t>RectangleFactory</a:t>
            </a:r>
            <a:r>
              <a:rPr lang="en-US" altLang="zh-CN" dirty="0"/>
              <a:t> implements </a:t>
            </a:r>
            <a:r>
              <a:rPr lang="en-US" altLang="zh-CN" dirty="0" err="1"/>
              <a:t>IShapeFactory</a:t>
            </a:r>
            <a:endParaRPr lang="en-US" altLang="zh-CN" dirty="0"/>
          </a:p>
          <a:p>
            <a:pPr lvl="1"/>
            <a:r>
              <a:rPr lang="en-US" altLang="zh-CN" dirty="0"/>
              <a:t>Rectangle </a:t>
            </a:r>
            <a:r>
              <a:rPr lang="en-US" altLang="zh-CN" dirty="0" err="1"/>
              <a:t>makeShape</a:t>
            </a:r>
            <a:r>
              <a:rPr lang="en-US" altLang="zh-CN" dirty="0"/>
              <a:t>(double a, double b)</a:t>
            </a:r>
          </a:p>
          <a:p>
            <a:endParaRPr lang="en-US" altLang="zh-CN" dirty="0"/>
          </a:p>
          <a:p>
            <a:r>
              <a:rPr lang="zh-CN" altLang="en-US" dirty="0"/>
              <a:t>上述</a:t>
            </a:r>
            <a:r>
              <a:rPr lang="en-US" altLang="zh-CN" dirty="0" err="1"/>
              <a:t>RectangleFactory</a:t>
            </a:r>
            <a:r>
              <a:rPr lang="zh-CN" altLang="en-US" dirty="0"/>
              <a:t>的</a:t>
            </a:r>
            <a:r>
              <a:rPr lang="en-US" altLang="zh-CN" dirty="0" err="1"/>
              <a:t>makeShape</a:t>
            </a:r>
            <a:r>
              <a:rPr lang="zh-CN" altLang="en-US" dirty="0"/>
              <a:t>是协变返回的</a:t>
            </a:r>
            <a:endParaRPr lang="en-US" altLang="zh-CN" dirty="0"/>
          </a:p>
          <a:p>
            <a:pPr lvl="1"/>
            <a:r>
              <a:rPr lang="en-US" altLang="zh-CN" dirty="0" err="1"/>
              <a:t>RectangleFactory</a:t>
            </a:r>
            <a:r>
              <a:rPr lang="zh-CN" altLang="en-US" dirty="0"/>
              <a:t>重写</a:t>
            </a:r>
            <a:r>
              <a:rPr lang="en-US" altLang="zh-CN" dirty="0" err="1"/>
              <a:t>IShapeFactory</a:t>
            </a:r>
            <a:r>
              <a:rPr lang="zh-CN" altLang="en-US" dirty="0"/>
              <a:t>的方法</a:t>
            </a:r>
            <a:endParaRPr lang="en-US" altLang="zh-CN" dirty="0"/>
          </a:p>
          <a:p>
            <a:pPr lvl="1"/>
            <a:r>
              <a:rPr lang="en-US" altLang="zh-CN" dirty="0"/>
              <a:t>Rectangle</a:t>
            </a:r>
            <a:r>
              <a:rPr lang="zh-CN" altLang="en-US" dirty="0"/>
              <a:t>是</a:t>
            </a:r>
            <a:r>
              <a:rPr lang="en-US" altLang="zh-CN" dirty="0"/>
              <a:t>Shape</a:t>
            </a:r>
            <a:r>
              <a:rPr lang="zh-CN" altLang="en-US" dirty="0"/>
              <a:t>的子类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Java SE5</a:t>
            </a:r>
            <a:r>
              <a:rPr lang="zh-CN" altLang="en-US" dirty="0"/>
              <a:t>开始支持协变返回类型</a:t>
            </a:r>
            <a:endParaRPr lang="en-US" altLang="zh-CN" dirty="0"/>
          </a:p>
          <a:p>
            <a:pPr lvl="1"/>
            <a:r>
              <a:rPr lang="zh-CN" altLang="en-US" dirty="0"/>
              <a:t>之前进行重写时，返回类型必须一模一样，否则不能通过编译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49122037-B21E-435E-B76C-44DC51E9B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ShapeFactory2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83743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47FE82-8D1A-470D-9A91-A8B4804F4E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重载与重写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0A57598-347E-4721-9DB4-01874BB57F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温故而知新</a:t>
            </a:r>
          </a:p>
        </p:txBody>
      </p:sp>
    </p:spTree>
    <p:extLst>
      <p:ext uri="{BB962C8B-B14F-4D97-AF65-F5344CB8AC3E}">
        <p14:creationId xmlns:p14="http://schemas.microsoft.com/office/powerpoint/2010/main" val="2144463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47FE82-8D1A-470D-9A91-A8B4804F4E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enum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0A57598-347E-4721-9DB4-01874BB57F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一种有限域上的数据结构</a:t>
            </a:r>
          </a:p>
        </p:txBody>
      </p:sp>
    </p:spTree>
    <p:extLst>
      <p:ext uri="{BB962C8B-B14F-4D97-AF65-F5344CB8AC3E}">
        <p14:creationId xmlns:p14="http://schemas.microsoft.com/office/powerpoint/2010/main" val="8663386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5992F6-FF1C-415F-9921-29E05A4FD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重载与重写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975589-F6BD-4E98-B9E3-31E1415FA5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3721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本例出自一位同学的实验报告，在其中他将</a:t>
            </a:r>
            <a:r>
              <a:rPr lang="en-US" altLang="zh-CN" dirty="0"/>
              <a:t>override</a:t>
            </a:r>
            <a:r>
              <a:rPr lang="zh-CN" altLang="en-US" dirty="0"/>
              <a:t>描述为重载</a:t>
            </a:r>
            <a:endParaRPr lang="en-US" altLang="zh-CN" dirty="0"/>
          </a:p>
          <a:p>
            <a:pPr lvl="1"/>
            <a:r>
              <a:rPr lang="zh-CN" altLang="en-US" dirty="0"/>
              <a:t>原文：重载接口方法要</a:t>
            </a:r>
            <a:r>
              <a:rPr lang="en-US" altLang="zh-CN" dirty="0"/>
              <a:t>public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overload</a:t>
            </a:r>
            <a:r>
              <a:rPr lang="zh-CN" altLang="en-US" dirty="0"/>
              <a:t>，重载</a:t>
            </a:r>
            <a:endParaRPr lang="en-US" altLang="zh-CN" dirty="0"/>
          </a:p>
          <a:p>
            <a:pPr lvl="1"/>
            <a:r>
              <a:rPr lang="zh-CN" altLang="en-US" dirty="0"/>
              <a:t>指在同一个类中，声明一个此类中已存在相同名字，但是参数列表不同的方法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override</a:t>
            </a:r>
            <a:r>
              <a:rPr lang="zh-CN" altLang="en-US" dirty="0"/>
              <a:t>，重写，也叫覆盖</a:t>
            </a:r>
            <a:endParaRPr lang="en-US" altLang="zh-CN" dirty="0"/>
          </a:p>
          <a:p>
            <a:pPr lvl="1"/>
            <a:r>
              <a:rPr lang="zh-CN" altLang="en-US" dirty="0"/>
              <a:t>指在子类中，声明和父类名字相同、返回类型相同、参数列表完全相同的方法</a:t>
            </a:r>
            <a:endParaRPr lang="en-US" altLang="zh-CN" dirty="0"/>
          </a:p>
          <a:p>
            <a:pPr lvl="1"/>
            <a:r>
              <a:rPr lang="zh-CN" altLang="en-US" dirty="0"/>
              <a:t>推荐在你想要</a:t>
            </a:r>
            <a:r>
              <a:rPr lang="en-US" altLang="zh-CN" dirty="0"/>
              <a:t>override</a:t>
            </a:r>
            <a:r>
              <a:rPr lang="zh-CN" altLang="en-US" dirty="0"/>
              <a:t>时，显式地写上</a:t>
            </a:r>
            <a:r>
              <a:rPr lang="en-US" altLang="zh-CN" dirty="0"/>
              <a:t>@Override</a:t>
            </a:r>
            <a:r>
              <a:rPr lang="zh-CN" altLang="en-US" dirty="0"/>
              <a:t>注解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481994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0AA025-2924-4ADD-BB1F-1E0B18A319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7469"/>
            <a:ext cx="10515600" cy="5809494"/>
          </a:xfrm>
        </p:spPr>
        <p:txBody>
          <a:bodyPr/>
          <a:lstStyle/>
          <a:p>
            <a:r>
              <a:rPr lang="en-US" altLang="zh-CN" dirty="0"/>
              <a:t>override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override</a:t>
            </a:r>
            <a:r>
              <a:rPr lang="zh-CN" altLang="en-US" dirty="0"/>
              <a:t>支持协变返回类型</a:t>
            </a:r>
            <a:endParaRPr lang="en-US" altLang="zh-CN" dirty="0"/>
          </a:p>
          <a:p>
            <a:pPr lvl="1"/>
            <a:r>
              <a:rPr lang="zh-CN" altLang="en-US" dirty="0"/>
              <a:t>同时也说明了</a:t>
            </a:r>
            <a:r>
              <a:rPr lang="en-US" altLang="zh-CN" dirty="0"/>
              <a:t>overload</a:t>
            </a:r>
            <a:r>
              <a:rPr lang="zh-CN" altLang="en-US" dirty="0"/>
              <a:t>不能通过返回类型判定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override</a:t>
            </a:r>
            <a:r>
              <a:rPr lang="zh-CN" altLang="en-US" dirty="0"/>
              <a:t>支持更高的访问权限</a:t>
            </a:r>
            <a:endParaRPr lang="en-US" altLang="zh-CN" dirty="0"/>
          </a:p>
          <a:p>
            <a:pPr lvl="1"/>
            <a:r>
              <a:rPr lang="zh-CN" altLang="en-US" dirty="0"/>
              <a:t>同时也说明了</a:t>
            </a:r>
            <a:r>
              <a:rPr lang="en-US" altLang="zh-CN" dirty="0"/>
              <a:t>overload</a:t>
            </a:r>
            <a:r>
              <a:rPr lang="zh-CN" altLang="en-US" dirty="0"/>
              <a:t>不能通过访问权限判定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CBEA9A3-5275-45F0-9E2F-B2875C3F57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1862" y="232532"/>
            <a:ext cx="2095238" cy="183809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384795A-A2C9-4C4C-A77B-E0D37CAE09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5255" y="2070627"/>
            <a:ext cx="2123810" cy="185714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64DEFE0-ED41-460E-86BA-FF46D75947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5255" y="4291249"/>
            <a:ext cx="2085714" cy="18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5056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0AA025-2924-4ADD-BB1F-1E0B18A319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7468"/>
            <a:ext cx="10515600" cy="6349525"/>
          </a:xfrm>
        </p:spPr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override</a:t>
            </a:r>
            <a:r>
              <a:rPr lang="zh-CN" altLang="en-US" dirty="0"/>
              <a:t>不支持协变参数类型</a:t>
            </a:r>
            <a:endParaRPr lang="en-US" altLang="zh-CN" dirty="0"/>
          </a:p>
          <a:p>
            <a:pPr lvl="1"/>
            <a:r>
              <a:rPr lang="zh-CN" altLang="en-US" dirty="0"/>
              <a:t>不加</a:t>
            </a:r>
            <a:r>
              <a:rPr lang="en-US" altLang="zh-CN" dirty="0"/>
              <a:t>@Override</a:t>
            </a:r>
            <a:r>
              <a:rPr lang="zh-CN" altLang="en-US" dirty="0"/>
              <a:t>注解会被认为是</a:t>
            </a:r>
            <a:r>
              <a:rPr lang="en-US" altLang="zh-CN" dirty="0"/>
              <a:t>overload</a:t>
            </a:r>
            <a:r>
              <a:rPr lang="zh-CN" altLang="en-US" dirty="0"/>
              <a:t>而编译通过</a:t>
            </a:r>
            <a:endParaRPr lang="en-US" altLang="zh-CN" dirty="0"/>
          </a:p>
          <a:p>
            <a:pPr marL="914400" lvl="1" indent="-457200">
              <a:buFont typeface="+mj-lt"/>
              <a:buAutoNum type="arabicPeriod"/>
            </a:pP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override</a:t>
            </a:r>
            <a:r>
              <a:rPr lang="zh-CN" altLang="en-US" dirty="0"/>
              <a:t>不支持逆变参数类型</a:t>
            </a:r>
            <a:endParaRPr lang="en-US" altLang="zh-CN" dirty="0"/>
          </a:p>
          <a:p>
            <a:pPr lvl="1"/>
            <a:r>
              <a:rPr lang="zh-CN" altLang="en-US" dirty="0"/>
              <a:t>不加</a:t>
            </a:r>
            <a:r>
              <a:rPr lang="en-US" altLang="zh-CN" dirty="0"/>
              <a:t>@Override</a:t>
            </a:r>
            <a:r>
              <a:rPr lang="zh-CN" altLang="en-US" dirty="0"/>
              <a:t>注解会被认为是</a:t>
            </a:r>
            <a:r>
              <a:rPr lang="en-US" altLang="zh-CN" dirty="0"/>
              <a:t>overload</a:t>
            </a:r>
            <a:r>
              <a:rPr lang="zh-CN" altLang="en-US" dirty="0"/>
              <a:t>而编译通过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override</a:t>
            </a:r>
            <a:r>
              <a:rPr lang="zh-CN" altLang="en-US" dirty="0"/>
              <a:t>支持不支持逆变返回类型</a:t>
            </a:r>
            <a:endParaRPr lang="en-US" altLang="zh-CN" dirty="0"/>
          </a:p>
          <a:p>
            <a:pPr lvl="1"/>
            <a:r>
              <a:rPr lang="zh-CN" altLang="en-US" dirty="0"/>
              <a:t>不加</a:t>
            </a:r>
            <a:r>
              <a:rPr lang="en-US" altLang="zh-CN" dirty="0"/>
              <a:t>@Override</a:t>
            </a:r>
            <a:r>
              <a:rPr lang="zh-CN" altLang="en-US" dirty="0"/>
              <a:t>注解也不会被认为是</a:t>
            </a:r>
            <a:r>
              <a:rPr lang="en-US" altLang="zh-CN" dirty="0"/>
              <a:t>overload</a:t>
            </a:r>
          </a:p>
          <a:p>
            <a:pPr lvl="1"/>
            <a:r>
              <a:rPr lang="zh-CN" altLang="en-US" dirty="0"/>
              <a:t>也说明了</a:t>
            </a:r>
            <a:r>
              <a:rPr lang="en-US" altLang="zh-CN" dirty="0"/>
              <a:t>overload</a:t>
            </a:r>
            <a:r>
              <a:rPr lang="zh-CN" altLang="en-US" dirty="0"/>
              <a:t>不能通过返回类型判定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override</a:t>
            </a:r>
            <a:r>
              <a:rPr lang="zh-CN" altLang="en-US" dirty="0"/>
              <a:t>不支持更低的访问权限</a:t>
            </a:r>
            <a:endParaRPr lang="en-US" altLang="zh-CN" dirty="0"/>
          </a:p>
          <a:p>
            <a:pPr lvl="1"/>
            <a:r>
              <a:rPr lang="zh-CN" altLang="en-US" dirty="0"/>
              <a:t>不加</a:t>
            </a:r>
            <a:r>
              <a:rPr lang="en-US" altLang="zh-CN" dirty="0"/>
              <a:t>@Override</a:t>
            </a:r>
            <a:r>
              <a:rPr lang="zh-CN" altLang="en-US" dirty="0"/>
              <a:t>注解也不会被认为是</a:t>
            </a:r>
            <a:r>
              <a:rPr lang="en-US" altLang="zh-CN" dirty="0"/>
              <a:t>overload</a:t>
            </a:r>
          </a:p>
          <a:p>
            <a:pPr lvl="1"/>
            <a:r>
              <a:rPr lang="zh-CN" altLang="en-US" dirty="0"/>
              <a:t>也说明了</a:t>
            </a:r>
            <a:r>
              <a:rPr lang="en-US" altLang="zh-CN" dirty="0"/>
              <a:t>overload</a:t>
            </a:r>
            <a:r>
              <a:rPr lang="zh-CN" altLang="en-US" dirty="0"/>
              <a:t>不能通过访问权限判定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（或</a:t>
            </a:r>
            <a:r>
              <a:rPr lang="en-US" altLang="zh-CN" dirty="0"/>
              <a:t>4</a:t>
            </a:r>
            <a:r>
              <a:rPr lang="zh-CN" altLang="en-US" dirty="0"/>
              <a:t>）与</a:t>
            </a:r>
            <a:r>
              <a:rPr lang="en-US" altLang="zh-CN" dirty="0"/>
              <a:t>1</a:t>
            </a:r>
            <a:r>
              <a:rPr lang="zh-CN" altLang="en-US" dirty="0"/>
              <a:t>（或</a:t>
            </a:r>
            <a:r>
              <a:rPr lang="en-US" altLang="zh-CN" dirty="0"/>
              <a:t>2</a:t>
            </a:r>
            <a:r>
              <a:rPr lang="zh-CN" altLang="en-US" dirty="0"/>
              <a:t>）组合时，不加</a:t>
            </a:r>
            <a:r>
              <a:rPr lang="en-US" altLang="zh-CN" dirty="0"/>
              <a:t>@Override</a:t>
            </a:r>
            <a:r>
              <a:rPr lang="zh-CN" altLang="en-US" dirty="0"/>
              <a:t>会被视为</a:t>
            </a:r>
            <a:r>
              <a:rPr lang="en-US" altLang="zh-CN" dirty="0"/>
              <a:t>overload</a:t>
            </a:r>
            <a:r>
              <a:rPr lang="zh-CN" altLang="en-US" dirty="0"/>
              <a:t>而通过编译</a:t>
            </a:r>
            <a:endParaRPr lang="en-US" altLang="zh-CN" dirty="0"/>
          </a:p>
          <a:p>
            <a:pPr lvl="1"/>
            <a:r>
              <a:rPr lang="zh-CN" altLang="en-US" dirty="0"/>
              <a:t>比如</a:t>
            </a:r>
            <a:r>
              <a:rPr lang="en-US" altLang="zh-CN" dirty="0"/>
              <a:t>private Object fun(B b)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8D9617E-0F5B-4E2E-9506-CCDF52F3A4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4628" y="0"/>
            <a:ext cx="3466667" cy="186666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95343F0-6803-4665-AEF4-4946501B7C3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8457"/>
          <a:stretch/>
        </p:blipFill>
        <p:spPr>
          <a:xfrm>
            <a:off x="7994628" y="2052699"/>
            <a:ext cx="3828571" cy="1001408"/>
          </a:xfrm>
          <a:prstGeom prst="rect">
            <a:avLst/>
          </a:prstGeom>
        </p:spPr>
      </p:pic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75943B2B-9353-4AF5-B569-EFEB34BEB7A5}"/>
              </a:ext>
            </a:extLst>
          </p:cNvPr>
          <p:cNvCxnSpPr/>
          <p:nvPr/>
        </p:nvCxnSpPr>
        <p:spPr>
          <a:xfrm>
            <a:off x="6024785" y="1866667"/>
            <a:ext cx="61672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图片 10">
            <a:extLst>
              <a:ext uri="{FF2B5EF4-FFF2-40B4-BE49-F238E27FC236}">
                <a16:creationId xmlns:a16="http://schemas.microsoft.com/office/drawing/2014/main" id="{89C6FD7C-60EE-4C25-A648-B38B5CEA5DF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9482"/>
          <a:stretch/>
        </p:blipFill>
        <p:spPr>
          <a:xfrm>
            <a:off x="7994628" y="3311119"/>
            <a:ext cx="3752381" cy="928571"/>
          </a:xfrm>
          <a:prstGeom prst="rect">
            <a:avLst/>
          </a:prstGeom>
        </p:spPr>
      </p:pic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0E43ABDB-9C63-4557-9A5C-DEFE88F8B9F5}"/>
              </a:ext>
            </a:extLst>
          </p:cNvPr>
          <p:cNvCxnSpPr/>
          <p:nvPr/>
        </p:nvCxnSpPr>
        <p:spPr>
          <a:xfrm>
            <a:off x="6024785" y="3125086"/>
            <a:ext cx="61672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>
            <a:extLst>
              <a:ext uri="{FF2B5EF4-FFF2-40B4-BE49-F238E27FC236}">
                <a16:creationId xmlns:a16="http://schemas.microsoft.com/office/drawing/2014/main" id="{63E32ACF-DCF3-4EC7-AB09-BB76F476E8A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50000"/>
          <a:stretch/>
        </p:blipFill>
        <p:spPr>
          <a:xfrm>
            <a:off x="7994628" y="4673549"/>
            <a:ext cx="3180952" cy="928571"/>
          </a:xfrm>
          <a:prstGeom prst="rect">
            <a:avLst/>
          </a:prstGeom>
        </p:spPr>
      </p:pic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B1A90683-E83F-44D0-BEDC-81349A1D8DA8}"/>
              </a:ext>
            </a:extLst>
          </p:cNvPr>
          <p:cNvCxnSpPr/>
          <p:nvPr/>
        </p:nvCxnSpPr>
        <p:spPr>
          <a:xfrm>
            <a:off x="6024785" y="4389214"/>
            <a:ext cx="61672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E00CBD35-9302-4181-BEB1-E710E4A058EB}"/>
              </a:ext>
            </a:extLst>
          </p:cNvPr>
          <p:cNvCxnSpPr/>
          <p:nvPr/>
        </p:nvCxnSpPr>
        <p:spPr>
          <a:xfrm>
            <a:off x="6024785" y="5751645"/>
            <a:ext cx="61672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11057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5992F6-FF1C-415F-9921-29E05A4FD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重载与重写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975589-F6BD-4E98-B9E3-31E1415FA5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3721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dirty="0"/>
              <a:t>回到“重载接口方法要</a:t>
            </a:r>
            <a:r>
              <a:rPr lang="en-US" altLang="zh-CN" dirty="0"/>
              <a:t>public</a:t>
            </a:r>
            <a:r>
              <a:rPr lang="zh-CN" altLang="en-US" dirty="0"/>
              <a:t>”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有两种理解方式</a:t>
            </a:r>
            <a:endParaRPr lang="en-US" altLang="zh-CN" dirty="0"/>
          </a:p>
          <a:p>
            <a:pPr lvl="1"/>
            <a:r>
              <a:rPr lang="zh-CN" altLang="en-US" dirty="0"/>
              <a:t>在</a:t>
            </a:r>
            <a:r>
              <a:rPr lang="en-US" altLang="zh-CN" dirty="0"/>
              <a:t>interface</a:t>
            </a:r>
            <a:r>
              <a:rPr lang="zh-CN" altLang="en-US" dirty="0"/>
              <a:t>内有方法</a:t>
            </a:r>
            <a:r>
              <a:rPr lang="en-US" altLang="zh-CN" dirty="0"/>
              <a:t>fun()</a:t>
            </a:r>
            <a:r>
              <a:rPr lang="zh-CN" altLang="en-US" dirty="0"/>
              <a:t>，要在</a:t>
            </a:r>
            <a:r>
              <a:rPr lang="en-US" altLang="zh-CN" dirty="0"/>
              <a:t>interface</a:t>
            </a:r>
            <a:r>
              <a:rPr lang="zh-CN" altLang="en-US" dirty="0"/>
              <a:t>内</a:t>
            </a:r>
            <a:r>
              <a:rPr lang="en-US" altLang="zh-CN" dirty="0"/>
              <a:t>overload fun()</a:t>
            </a:r>
            <a:r>
              <a:rPr lang="zh-CN" altLang="en-US" dirty="0"/>
              <a:t>，则新的方法必须是</a:t>
            </a:r>
            <a:r>
              <a:rPr lang="en-US" altLang="zh-CN" dirty="0"/>
              <a:t>public</a:t>
            </a:r>
            <a:r>
              <a:rPr lang="zh-CN" altLang="en-US" dirty="0"/>
              <a:t>的</a:t>
            </a:r>
            <a:endParaRPr lang="en-US" altLang="zh-CN" dirty="0"/>
          </a:p>
          <a:p>
            <a:pPr lvl="2"/>
            <a:r>
              <a:rPr lang="zh-CN" altLang="en-US" dirty="0"/>
              <a:t>如前面所说，访问权限不能用于判定</a:t>
            </a:r>
            <a:r>
              <a:rPr lang="en-US" altLang="zh-CN" dirty="0"/>
              <a:t>overload</a:t>
            </a:r>
          </a:p>
          <a:p>
            <a:pPr lvl="2"/>
            <a:r>
              <a:rPr lang="en-US" altLang="zh-CN" dirty="0"/>
              <a:t>interface</a:t>
            </a:r>
            <a:r>
              <a:rPr lang="zh-CN" altLang="en-US" dirty="0"/>
              <a:t>的方法都是也只能是</a:t>
            </a:r>
            <a:r>
              <a:rPr lang="en-US" altLang="zh-CN" dirty="0"/>
              <a:t>public</a:t>
            </a:r>
            <a:r>
              <a:rPr lang="zh-CN" altLang="en-US" dirty="0"/>
              <a:t>的，后半句是废话</a:t>
            </a:r>
            <a:endParaRPr lang="en-US" altLang="zh-CN" dirty="0"/>
          </a:p>
          <a:p>
            <a:pPr lvl="1"/>
            <a:r>
              <a:rPr lang="zh-CN" altLang="en-US" dirty="0"/>
              <a:t>在</a:t>
            </a:r>
            <a:r>
              <a:rPr lang="en-US" altLang="zh-CN" dirty="0"/>
              <a:t>interface</a:t>
            </a:r>
            <a:r>
              <a:rPr lang="zh-CN" altLang="en-US" dirty="0"/>
              <a:t>内有方法</a:t>
            </a:r>
            <a:r>
              <a:rPr lang="en-US" altLang="zh-CN" dirty="0"/>
              <a:t>fun()</a:t>
            </a:r>
            <a:r>
              <a:rPr lang="zh-CN" altLang="en-US" dirty="0"/>
              <a:t>，要在</a:t>
            </a:r>
            <a:r>
              <a:rPr lang="en-US" altLang="zh-CN" dirty="0"/>
              <a:t>implements</a:t>
            </a:r>
            <a:r>
              <a:rPr lang="zh-CN" altLang="en-US" dirty="0"/>
              <a:t>了该</a:t>
            </a:r>
            <a:r>
              <a:rPr lang="en-US" altLang="zh-CN" dirty="0"/>
              <a:t>interface</a:t>
            </a:r>
            <a:r>
              <a:rPr lang="zh-CN" altLang="en-US" dirty="0"/>
              <a:t>的类内</a:t>
            </a:r>
            <a:r>
              <a:rPr lang="en-US" altLang="zh-CN" dirty="0"/>
              <a:t>overload fun()</a:t>
            </a:r>
            <a:r>
              <a:rPr lang="zh-CN" altLang="en-US" dirty="0"/>
              <a:t>，则新的方法必须是</a:t>
            </a:r>
            <a:r>
              <a:rPr lang="en-US" altLang="zh-CN" dirty="0"/>
              <a:t>public</a:t>
            </a:r>
            <a:r>
              <a:rPr lang="zh-CN" altLang="en-US" dirty="0"/>
              <a:t>的</a:t>
            </a:r>
            <a:endParaRPr lang="en-US" altLang="zh-CN" dirty="0"/>
          </a:p>
          <a:p>
            <a:pPr lvl="2"/>
            <a:r>
              <a:rPr lang="zh-CN" altLang="en-US" dirty="0"/>
              <a:t>访问权限不能用于判定</a:t>
            </a:r>
            <a:r>
              <a:rPr lang="en-US" altLang="zh-CN" dirty="0"/>
              <a:t>overload</a:t>
            </a:r>
          </a:p>
          <a:p>
            <a:pPr lvl="2"/>
            <a:r>
              <a:rPr lang="zh-CN" altLang="en-US" dirty="0"/>
              <a:t>如上一页的例子</a:t>
            </a:r>
            <a:r>
              <a:rPr lang="en-US" altLang="zh-CN" dirty="0"/>
              <a:t>private Object fun(B b)</a:t>
            </a:r>
            <a:r>
              <a:rPr lang="zh-CN" altLang="en-US" dirty="0"/>
              <a:t>，并没有必要，我只要参数列表不同就能</a:t>
            </a:r>
            <a:r>
              <a:rPr lang="en-US" altLang="zh-CN" dirty="0"/>
              <a:t>overload</a:t>
            </a:r>
          </a:p>
          <a:p>
            <a:endParaRPr lang="en-US" altLang="zh-CN" dirty="0"/>
          </a:p>
          <a:p>
            <a:r>
              <a:rPr lang="zh-CN" altLang="en-US" dirty="0"/>
              <a:t>结合</a:t>
            </a:r>
            <a:r>
              <a:rPr lang="en-US" altLang="zh-CN" dirty="0"/>
              <a:t>interface</a:t>
            </a:r>
            <a:r>
              <a:rPr lang="zh-CN" altLang="en-US" dirty="0"/>
              <a:t>的方法都是</a:t>
            </a:r>
            <a:r>
              <a:rPr lang="en-US" altLang="zh-CN" dirty="0"/>
              <a:t>public</a:t>
            </a:r>
            <a:r>
              <a:rPr lang="zh-CN" altLang="en-US" dirty="0"/>
              <a:t>的，并且</a:t>
            </a:r>
            <a:r>
              <a:rPr lang="en-US" altLang="zh-CN" dirty="0"/>
              <a:t>override</a:t>
            </a:r>
            <a:r>
              <a:rPr lang="zh-CN" altLang="en-US" dirty="0"/>
              <a:t>不支持更低的访问权限，因此</a:t>
            </a:r>
            <a:r>
              <a:rPr lang="en-US" altLang="zh-CN" dirty="0"/>
              <a:t>override</a:t>
            </a:r>
            <a:r>
              <a:rPr lang="zh-CN" altLang="en-US" dirty="0"/>
              <a:t>某</a:t>
            </a:r>
            <a:r>
              <a:rPr lang="en-US" altLang="zh-CN" dirty="0"/>
              <a:t>interface</a:t>
            </a:r>
            <a:r>
              <a:rPr lang="zh-CN" altLang="en-US" dirty="0"/>
              <a:t>中方法时，新的方法一定是</a:t>
            </a:r>
            <a:r>
              <a:rPr lang="en-US" altLang="zh-CN" dirty="0"/>
              <a:t>public</a:t>
            </a:r>
            <a:r>
              <a:rPr lang="zh-CN" altLang="en-US" dirty="0"/>
              <a:t>的</a:t>
            </a:r>
            <a:endParaRPr lang="en-US" altLang="zh-CN" dirty="0"/>
          </a:p>
          <a:p>
            <a:pPr lvl="1"/>
            <a:r>
              <a:rPr lang="zh-CN" altLang="en-US" dirty="0"/>
              <a:t>断定是混淆了</a:t>
            </a:r>
            <a:r>
              <a:rPr lang="en-US" altLang="zh-CN" dirty="0"/>
              <a:t>overload</a:t>
            </a:r>
            <a:r>
              <a:rPr lang="zh-CN" altLang="en-US" dirty="0"/>
              <a:t>和</a:t>
            </a:r>
            <a:r>
              <a:rPr lang="en-US" altLang="zh-CN" dirty="0"/>
              <a:t>override</a:t>
            </a:r>
          </a:p>
          <a:p>
            <a:pPr lvl="2"/>
            <a:r>
              <a:rPr lang="zh-CN" altLang="en-US" dirty="0"/>
              <a:t>这要是考到了可咋整鸭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407871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47FE82-8D1A-470D-9A91-A8B4804F4E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java.lang.Object</a:t>
            </a:r>
            <a:endParaRPr lang="en-US" altLang="zh-CN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0A57598-347E-4721-9DB4-01874BB57F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万类之源</a:t>
            </a:r>
          </a:p>
        </p:txBody>
      </p:sp>
    </p:spTree>
    <p:extLst>
      <p:ext uri="{BB962C8B-B14F-4D97-AF65-F5344CB8AC3E}">
        <p14:creationId xmlns:p14="http://schemas.microsoft.com/office/powerpoint/2010/main" val="36498199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98809F-58C7-4364-A831-65773BCA9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java.lang.Object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FB92EB-3469-49FE-8BDA-F2212FCEE9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/>
              <a:t>官方文档</a:t>
            </a:r>
            <a:endParaRPr lang="en-US" altLang="zh-CN" dirty="0">
              <a:hlinkClick r:id="rId2"/>
            </a:endParaRPr>
          </a:p>
          <a:p>
            <a:pPr lvl="1"/>
            <a:r>
              <a:rPr lang="en-US" altLang="zh-CN" dirty="0">
                <a:hlinkClick r:id="rId2"/>
              </a:rPr>
              <a:t>https://docs.oracle.com/javase/tutorial/java/IandI/objectclass.html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/>
              <a:t>LAB06</a:t>
            </a:r>
            <a:r>
              <a:rPr lang="zh-CN" altLang="en-US"/>
              <a:t>数据包</a:t>
            </a:r>
            <a:r>
              <a:rPr lang="zh-CN" altLang="en-US" dirty="0"/>
              <a:t>中给出了</a:t>
            </a:r>
            <a:r>
              <a:rPr lang="en-US" altLang="zh-CN" dirty="0"/>
              <a:t>jdk1.8.0_191</a:t>
            </a:r>
            <a:r>
              <a:rPr lang="zh-CN" altLang="en-US" dirty="0"/>
              <a:t>中</a:t>
            </a:r>
            <a:r>
              <a:rPr lang="en-US" altLang="zh-CN" dirty="0" err="1"/>
              <a:t>java.lang.Object</a:t>
            </a:r>
            <a:r>
              <a:rPr lang="zh-CN" altLang="en-US" dirty="0"/>
              <a:t>的源代码</a:t>
            </a:r>
            <a:endParaRPr lang="en-US" altLang="zh-CN" dirty="0"/>
          </a:p>
          <a:p>
            <a:pPr lvl="1"/>
            <a:r>
              <a:rPr lang="zh-CN" altLang="en-US" dirty="0"/>
              <a:t>包括含注释版和不含注释版（算上空行总共只有</a:t>
            </a:r>
            <a:r>
              <a:rPr lang="en-US" altLang="zh-CN" dirty="0"/>
              <a:t>50</a:t>
            </a:r>
            <a:r>
              <a:rPr lang="zh-CN" altLang="en-US" dirty="0"/>
              <a:t>行）</a:t>
            </a:r>
            <a:endParaRPr lang="en-US" altLang="zh-CN" dirty="0"/>
          </a:p>
          <a:p>
            <a:pPr lvl="1"/>
            <a:r>
              <a:rPr lang="zh-CN" altLang="en-US" dirty="0"/>
              <a:t>本</a:t>
            </a:r>
            <a:r>
              <a:rPr lang="en-US" altLang="zh-CN" dirty="0"/>
              <a:t>PPT</a:t>
            </a:r>
            <a:r>
              <a:rPr lang="zh-CN" altLang="en-US" dirty="0"/>
              <a:t>后文所有的“</a:t>
            </a:r>
            <a:r>
              <a:rPr lang="en-US" altLang="zh-CN" dirty="0"/>
              <a:t>Object</a:t>
            </a:r>
            <a:r>
              <a:rPr lang="zh-CN" altLang="en-US" dirty="0"/>
              <a:t>”都是“</a:t>
            </a:r>
            <a:r>
              <a:rPr lang="en-US" altLang="zh-CN" dirty="0" err="1"/>
              <a:t>java.lang.Object</a:t>
            </a:r>
            <a:r>
              <a:rPr lang="zh-CN" altLang="en-US" dirty="0"/>
              <a:t>”的简称</a:t>
            </a:r>
            <a:endParaRPr lang="en-US" altLang="zh-CN" dirty="0"/>
          </a:p>
          <a:p>
            <a:pPr lvl="1"/>
            <a:r>
              <a:rPr lang="en-US" altLang="zh-CN" dirty="0"/>
              <a:t>jdk11</a:t>
            </a:r>
            <a:r>
              <a:rPr lang="zh-CN" altLang="en-US" dirty="0"/>
              <a:t>的不同之处在于：</a:t>
            </a:r>
            <a:endParaRPr lang="en-US" altLang="zh-CN" dirty="0"/>
          </a:p>
          <a:p>
            <a:pPr lvl="2"/>
            <a:r>
              <a:rPr lang="zh-CN" altLang="en-US" dirty="0"/>
              <a:t>显式定义了</a:t>
            </a:r>
            <a:r>
              <a:rPr lang="en-US" altLang="zh-CN" dirty="0"/>
              <a:t>public Object(){}</a:t>
            </a:r>
            <a:r>
              <a:rPr lang="zh-CN" altLang="en-US" dirty="0"/>
              <a:t>，而</a:t>
            </a:r>
            <a:r>
              <a:rPr lang="en-US" altLang="zh-CN" dirty="0"/>
              <a:t>jdk8</a:t>
            </a:r>
            <a:r>
              <a:rPr lang="zh-CN" altLang="en-US" dirty="0"/>
              <a:t>没有（由编译器提供默认构造方法）</a:t>
            </a:r>
            <a:endParaRPr lang="en-US" altLang="zh-CN" dirty="0"/>
          </a:p>
          <a:p>
            <a:pPr lvl="2"/>
            <a:r>
              <a:rPr lang="zh-CN" altLang="en-US" dirty="0"/>
              <a:t>弃用了</a:t>
            </a:r>
            <a:r>
              <a:rPr lang="en-US" altLang="zh-CN" dirty="0"/>
              <a:t>protected void finalize()</a:t>
            </a:r>
            <a:r>
              <a:rPr lang="zh-CN" altLang="en-US" dirty="0"/>
              <a:t>，事实上自</a:t>
            </a:r>
            <a:r>
              <a:rPr lang="en-US" altLang="zh-CN" dirty="0"/>
              <a:t>jdk9</a:t>
            </a:r>
            <a:r>
              <a:rPr lang="zh-CN" altLang="en-US" dirty="0"/>
              <a:t>开始就弃用了</a:t>
            </a:r>
            <a:endParaRPr lang="en-US" altLang="zh-CN" dirty="0"/>
          </a:p>
          <a:p>
            <a:pPr lvl="2"/>
            <a:r>
              <a:rPr lang="zh-CN" altLang="en-US" dirty="0"/>
              <a:t>将</a:t>
            </a:r>
            <a:r>
              <a:rPr lang="en-US" altLang="zh-CN" dirty="0"/>
              <a:t>wait</a:t>
            </a:r>
            <a:r>
              <a:rPr lang="zh-CN" altLang="en-US" dirty="0"/>
              <a:t>系列的参数</a:t>
            </a:r>
            <a:r>
              <a:rPr lang="en-US" altLang="zh-CN" dirty="0"/>
              <a:t>long timeout</a:t>
            </a:r>
            <a:r>
              <a:rPr lang="zh-CN" altLang="en-US" dirty="0"/>
              <a:t>改名为</a:t>
            </a:r>
            <a:r>
              <a:rPr lang="en-US" altLang="zh-CN" dirty="0"/>
              <a:t>long </a:t>
            </a:r>
            <a:r>
              <a:rPr lang="en-US" altLang="zh-CN" dirty="0" err="1"/>
              <a:t>timeoutMillis</a:t>
            </a:r>
            <a:r>
              <a:rPr lang="zh-CN" altLang="en-US" dirty="0"/>
              <a:t>，增强了参数名的表意性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没有显式写出</a:t>
            </a:r>
            <a:r>
              <a:rPr lang="en-US" altLang="zh-CN" dirty="0"/>
              <a:t>extends</a:t>
            </a:r>
            <a:r>
              <a:rPr lang="zh-CN" altLang="en-US" dirty="0"/>
              <a:t>的类，都直接继承自</a:t>
            </a:r>
            <a:r>
              <a:rPr lang="en-US" altLang="zh-CN" dirty="0"/>
              <a:t>Object</a:t>
            </a:r>
          </a:p>
          <a:p>
            <a:r>
              <a:rPr lang="en-US" altLang="zh-CN" dirty="0"/>
              <a:t>Object</a:t>
            </a:r>
            <a:r>
              <a:rPr lang="zh-CN" altLang="en-US" dirty="0"/>
              <a:t>提供了一些所有类都应当具有的方法（见下页）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48835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98809F-58C7-4364-A831-65773BCA9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java.lang.Object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FB92EB-3469-49FE-8BDA-F2212FCEE9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/>
              <a:t>private static native void </a:t>
            </a:r>
            <a:r>
              <a:rPr lang="en-US" altLang="zh-CN" dirty="0" err="1"/>
              <a:t>registerNatives</a:t>
            </a:r>
            <a:r>
              <a:rPr lang="en-US" altLang="zh-CN" dirty="0"/>
              <a:t>()</a:t>
            </a:r>
          </a:p>
          <a:p>
            <a:r>
              <a:rPr lang="en-US" altLang="zh-CN" dirty="0"/>
              <a:t>public final native Class&lt;?&gt; </a:t>
            </a:r>
            <a:r>
              <a:rPr lang="en-US" altLang="zh-CN" dirty="0" err="1"/>
              <a:t>getClass</a:t>
            </a:r>
            <a:r>
              <a:rPr lang="en-US" altLang="zh-CN" dirty="0"/>
              <a:t>()</a:t>
            </a:r>
          </a:p>
          <a:p>
            <a:r>
              <a:rPr lang="en-US" altLang="zh-CN" dirty="0"/>
              <a:t>public native int </a:t>
            </a:r>
            <a:r>
              <a:rPr lang="en-US" altLang="zh-CN" dirty="0" err="1"/>
              <a:t>hashCode</a:t>
            </a:r>
            <a:r>
              <a:rPr lang="en-US" altLang="zh-CN" dirty="0"/>
              <a:t>()</a:t>
            </a:r>
          </a:p>
          <a:p>
            <a:r>
              <a:rPr lang="en-US" altLang="zh-CN" dirty="0"/>
              <a:t>public </a:t>
            </a:r>
            <a:r>
              <a:rPr lang="en-US" altLang="zh-CN" dirty="0" err="1"/>
              <a:t>boolean</a:t>
            </a:r>
            <a:r>
              <a:rPr lang="en-US" altLang="zh-CN" dirty="0"/>
              <a:t> equals(Object obj)</a:t>
            </a:r>
          </a:p>
          <a:p>
            <a:r>
              <a:rPr lang="en-US" altLang="zh-CN" dirty="0"/>
              <a:t>protected native Object clone() throws </a:t>
            </a:r>
            <a:r>
              <a:rPr lang="en-US" altLang="zh-CN" dirty="0" err="1"/>
              <a:t>CloneNotSupportedException</a:t>
            </a:r>
            <a:endParaRPr lang="en-US" altLang="zh-CN" dirty="0"/>
          </a:p>
          <a:p>
            <a:r>
              <a:rPr lang="en-US" altLang="zh-CN" dirty="0"/>
              <a:t>public String </a:t>
            </a:r>
            <a:r>
              <a:rPr lang="en-US" altLang="zh-CN" dirty="0" err="1"/>
              <a:t>toString</a:t>
            </a:r>
            <a:r>
              <a:rPr lang="en-US" altLang="zh-CN" dirty="0"/>
              <a:t>()</a:t>
            </a:r>
          </a:p>
          <a:p>
            <a:r>
              <a:rPr lang="en-US" altLang="zh-CN" dirty="0"/>
              <a:t>public final native void notify()</a:t>
            </a:r>
          </a:p>
          <a:p>
            <a:r>
              <a:rPr lang="en-US" altLang="zh-CN" dirty="0"/>
              <a:t>public final native void </a:t>
            </a:r>
            <a:r>
              <a:rPr lang="en-US" altLang="zh-CN" dirty="0" err="1"/>
              <a:t>notifyAll</a:t>
            </a:r>
            <a:r>
              <a:rPr lang="en-US" altLang="zh-CN" dirty="0"/>
              <a:t>()</a:t>
            </a:r>
          </a:p>
          <a:p>
            <a:r>
              <a:rPr lang="en-US" altLang="zh-CN" dirty="0"/>
              <a:t>public final native void wait(long timeout) throws </a:t>
            </a:r>
            <a:r>
              <a:rPr lang="en-US" altLang="zh-CN" dirty="0" err="1"/>
              <a:t>InterruptedException</a:t>
            </a:r>
            <a:endParaRPr lang="en-US" altLang="zh-CN" dirty="0"/>
          </a:p>
          <a:p>
            <a:r>
              <a:rPr lang="en-US" altLang="zh-CN" dirty="0"/>
              <a:t>public final void wait(long timeout, int </a:t>
            </a:r>
            <a:r>
              <a:rPr lang="en-US" altLang="zh-CN" dirty="0" err="1"/>
              <a:t>nanos</a:t>
            </a:r>
            <a:r>
              <a:rPr lang="en-US" altLang="zh-CN" dirty="0"/>
              <a:t>) throws </a:t>
            </a:r>
            <a:r>
              <a:rPr lang="en-US" altLang="zh-CN" dirty="0" err="1"/>
              <a:t>InterruptedException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public final void wait() throws </a:t>
            </a:r>
            <a:r>
              <a:rPr lang="en-US" altLang="zh-CN" dirty="0" err="1"/>
              <a:t>InterruptedException</a:t>
            </a:r>
            <a:endParaRPr lang="en-US" altLang="zh-CN" dirty="0"/>
          </a:p>
          <a:p>
            <a:r>
              <a:rPr lang="en-US" altLang="zh-CN" dirty="0"/>
              <a:t>protected void finalize() throws Throwable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A2F0E788-ACD2-4C81-B89A-5DC69B6D486D}"/>
              </a:ext>
            </a:extLst>
          </p:cNvPr>
          <p:cNvGraphicFramePr>
            <a:graphicFrameLocks noGrp="1"/>
          </p:cNvGraphicFramePr>
          <p:nvPr/>
        </p:nvGraphicFramePr>
        <p:xfrm>
          <a:off x="3874928" y="2037080"/>
          <a:ext cx="8317072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6890">
                  <a:extLst>
                    <a:ext uri="{9D8B030D-6E8A-4147-A177-3AD203B41FA5}">
                      <a16:colId xmlns:a16="http://schemas.microsoft.com/office/drawing/2014/main" val="2246278890"/>
                    </a:ext>
                  </a:extLst>
                </a:gridCol>
                <a:gridCol w="2135505">
                  <a:extLst>
                    <a:ext uri="{9D8B030D-6E8A-4147-A177-3AD203B41FA5}">
                      <a16:colId xmlns:a16="http://schemas.microsoft.com/office/drawing/2014/main" val="9445970"/>
                    </a:ext>
                  </a:extLst>
                </a:gridCol>
                <a:gridCol w="1143318">
                  <a:extLst>
                    <a:ext uri="{9D8B030D-6E8A-4147-A177-3AD203B41FA5}">
                      <a16:colId xmlns:a16="http://schemas.microsoft.com/office/drawing/2014/main" val="2531726115"/>
                    </a:ext>
                  </a:extLst>
                </a:gridCol>
                <a:gridCol w="1706880">
                  <a:extLst>
                    <a:ext uri="{9D8B030D-6E8A-4147-A177-3AD203B41FA5}">
                      <a16:colId xmlns:a16="http://schemas.microsoft.com/office/drawing/2014/main" val="4102030496"/>
                    </a:ext>
                  </a:extLst>
                </a:gridCol>
                <a:gridCol w="894080">
                  <a:extLst>
                    <a:ext uri="{9D8B030D-6E8A-4147-A177-3AD203B41FA5}">
                      <a16:colId xmlns:a16="http://schemas.microsoft.com/office/drawing/2014/main" val="3556153874"/>
                    </a:ext>
                  </a:extLst>
                </a:gridCol>
                <a:gridCol w="650399">
                  <a:extLst>
                    <a:ext uri="{9D8B030D-6E8A-4147-A177-3AD203B41FA5}">
                      <a16:colId xmlns:a16="http://schemas.microsoft.com/office/drawing/2014/main" val="39535798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function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modifiers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return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name</a:t>
                      </a:r>
                      <a:endParaRPr lang="zh-CN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parameters</a:t>
                      </a:r>
                      <a:endParaRPr lang="zh-CN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6990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格式化文本描述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public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String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toString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1168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深比较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public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boolean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equals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Object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9805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hash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public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int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hashCode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4098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RTTI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public final native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Class&lt;?&gt;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getClass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3544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拷贝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protected native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Object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clone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2038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垃圾回收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protected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finalize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3492827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zh-CN" altLang="en-US" dirty="0"/>
                        <a:t>唤醒线程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public final native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notify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953749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public final native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notifyAll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3657256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r>
                        <a:rPr lang="zh-CN" altLang="en-US" dirty="0"/>
                        <a:t>阻塞线程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public final native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r>
                        <a:rPr lang="en-US" altLang="zh-CN" dirty="0"/>
                        <a:t>wait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long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79665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public final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868288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public final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long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int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7942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注册本地方法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private static native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registerNatives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87832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387831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98809F-58C7-4364-A831-65773BCA9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String </a:t>
            </a:r>
            <a:r>
              <a:rPr lang="en-US" altLang="zh-CN" dirty="0" err="1"/>
              <a:t>toString</a:t>
            </a:r>
            <a:r>
              <a:rPr lang="en-US" altLang="zh-CN" dirty="0"/>
              <a:t>()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FB92EB-3469-49FE-8BDA-F2212FCEE9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可能是最常被调用和</a:t>
            </a:r>
            <a:r>
              <a:rPr lang="en-US" altLang="zh-CN" dirty="0"/>
              <a:t>override</a:t>
            </a:r>
            <a:r>
              <a:rPr lang="zh-CN" altLang="en-US" dirty="0"/>
              <a:t>的方法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默认返回值</a:t>
            </a:r>
            <a:endParaRPr lang="en-US" altLang="zh-CN" dirty="0"/>
          </a:p>
          <a:p>
            <a:pPr lvl="1"/>
            <a:r>
              <a:rPr lang="en-US" altLang="zh-CN" dirty="0" err="1"/>
              <a:t>getClass</a:t>
            </a:r>
            <a:r>
              <a:rPr lang="en-US" altLang="zh-CN" dirty="0"/>
              <a:t>().</a:t>
            </a:r>
            <a:r>
              <a:rPr lang="en-US" altLang="zh-CN" dirty="0" err="1"/>
              <a:t>getName</a:t>
            </a:r>
            <a:r>
              <a:rPr lang="en-US" altLang="zh-CN" dirty="0"/>
              <a:t>() + "@" + </a:t>
            </a:r>
            <a:r>
              <a:rPr lang="en-US" altLang="zh-CN" dirty="0" err="1"/>
              <a:t>Integer.toHexString</a:t>
            </a:r>
            <a:r>
              <a:rPr lang="en-US" altLang="zh-CN" dirty="0"/>
              <a:t>(</a:t>
            </a:r>
            <a:r>
              <a:rPr lang="en-US" altLang="zh-CN" dirty="0" err="1"/>
              <a:t>hashCode</a:t>
            </a:r>
            <a:r>
              <a:rPr lang="en-US" altLang="zh-CN" dirty="0"/>
              <a:t>())</a:t>
            </a:r>
          </a:p>
          <a:p>
            <a:pPr lvl="1"/>
            <a:r>
              <a:rPr lang="zh-CN" altLang="en-US" dirty="0"/>
              <a:t>运行时类名</a:t>
            </a:r>
            <a:r>
              <a:rPr lang="en-US" altLang="zh-CN" dirty="0"/>
              <a:t>+“@” +</a:t>
            </a:r>
            <a:r>
              <a:rPr lang="zh-CN" altLang="en-US" dirty="0"/>
              <a:t>十六进制表示的</a:t>
            </a:r>
            <a:r>
              <a:rPr lang="en-US" altLang="zh-CN" dirty="0" err="1"/>
              <a:t>hashCode</a:t>
            </a:r>
            <a:r>
              <a:rPr lang="en-US" altLang="zh-CN" dirty="0"/>
              <a:t>()</a:t>
            </a:r>
          </a:p>
          <a:p>
            <a:pPr lvl="1"/>
            <a:endParaRPr lang="en-US" altLang="zh-CN" dirty="0"/>
          </a:p>
          <a:p>
            <a:r>
              <a:rPr lang="zh-CN" altLang="en-US" dirty="0"/>
              <a:t>当想要自定义输出对象的格式时，</a:t>
            </a:r>
            <a:r>
              <a:rPr lang="en-US" altLang="zh-CN" dirty="0"/>
              <a:t>override it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3832351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98809F-58C7-4364-A831-65773BCA9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boolean</a:t>
            </a:r>
            <a:r>
              <a:rPr lang="en-US" altLang="zh-CN" dirty="0"/>
              <a:t> equals(Object obj)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FB92EB-3469-49FE-8BDA-F2212FCEE9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默认的行为和直接使用</a:t>
            </a:r>
            <a:r>
              <a:rPr lang="en-US" altLang="zh-CN" dirty="0"/>
              <a:t>==</a:t>
            </a:r>
            <a:r>
              <a:rPr lang="zh-CN" altLang="en-US" dirty="0"/>
              <a:t>进行比较时完全一致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想要进行深比较时，</a:t>
            </a:r>
            <a:r>
              <a:rPr lang="en-US" altLang="zh-CN" dirty="0"/>
              <a:t>override it</a:t>
            </a:r>
          </a:p>
          <a:p>
            <a:pPr lvl="1"/>
            <a:r>
              <a:rPr lang="zh-CN" altLang="en-US" dirty="0"/>
              <a:t>先使用</a:t>
            </a:r>
            <a:r>
              <a:rPr lang="en-US" altLang="zh-CN" dirty="0"/>
              <a:t>==</a:t>
            </a:r>
            <a:r>
              <a:rPr lang="zh-CN" altLang="en-US" dirty="0"/>
              <a:t>判断引用是否相等</a:t>
            </a:r>
            <a:endParaRPr lang="en-US" altLang="zh-CN" dirty="0"/>
          </a:p>
          <a:p>
            <a:pPr lvl="1"/>
            <a:r>
              <a:rPr lang="zh-CN" altLang="en-US" dirty="0"/>
              <a:t>再识别参数</a:t>
            </a:r>
            <a:r>
              <a:rPr lang="en-US" altLang="zh-CN" dirty="0"/>
              <a:t>obj</a:t>
            </a:r>
            <a:r>
              <a:rPr lang="zh-CN" altLang="en-US" dirty="0"/>
              <a:t>的运行时类型</a:t>
            </a:r>
            <a:endParaRPr lang="en-US" altLang="zh-CN" dirty="0"/>
          </a:p>
          <a:p>
            <a:pPr lvl="2"/>
            <a:r>
              <a:rPr lang="zh-CN" altLang="en-US" dirty="0"/>
              <a:t>识别方式可以用</a:t>
            </a:r>
            <a:r>
              <a:rPr lang="en-US" altLang="zh-CN" dirty="0" err="1"/>
              <a:t>instanceof</a:t>
            </a:r>
            <a:r>
              <a:rPr lang="zh-CN" altLang="en-US" dirty="0"/>
              <a:t>或</a:t>
            </a:r>
            <a:r>
              <a:rPr lang="en-US" altLang="zh-CN" dirty="0" err="1"/>
              <a:t>getClass</a:t>
            </a:r>
            <a:r>
              <a:rPr lang="en-US" altLang="zh-CN" dirty="0"/>
              <a:t>()</a:t>
            </a:r>
            <a:r>
              <a:rPr lang="zh-CN" altLang="en-US" dirty="0"/>
              <a:t> ，两者在继承语境下有区别</a:t>
            </a:r>
            <a:endParaRPr lang="en-US" altLang="zh-CN" dirty="0"/>
          </a:p>
          <a:p>
            <a:pPr lvl="3"/>
            <a:r>
              <a:rPr lang="en-US" altLang="zh-CN" dirty="0" err="1"/>
              <a:t>instanceof</a:t>
            </a:r>
            <a:r>
              <a:rPr lang="zh-CN" altLang="en-US" dirty="0"/>
              <a:t>保留类型继承中的</a:t>
            </a:r>
            <a:r>
              <a:rPr lang="en-US" altLang="zh-CN" dirty="0"/>
              <a:t>”is a”</a:t>
            </a:r>
            <a:r>
              <a:rPr lang="zh-CN" altLang="en-US" dirty="0"/>
              <a:t>的概念，它检测“你是这个类或它的派生类的对象吗？”</a:t>
            </a:r>
            <a:endParaRPr lang="en-US" altLang="zh-CN" dirty="0"/>
          </a:p>
          <a:p>
            <a:pPr lvl="3"/>
            <a:r>
              <a:rPr lang="en-US" altLang="zh-CN" dirty="0" err="1"/>
              <a:t>getClass</a:t>
            </a:r>
            <a:r>
              <a:rPr lang="en-US" altLang="zh-CN" dirty="0"/>
              <a:t>()</a:t>
            </a:r>
            <a:r>
              <a:rPr lang="zh-CN" altLang="en-US" dirty="0"/>
              <a:t>返回</a:t>
            </a:r>
            <a:r>
              <a:rPr lang="en-US" altLang="zh-CN" dirty="0"/>
              <a:t>class</a:t>
            </a:r>
            <a:r>
              <a:rPr lang="zh-CN" altLang="en-US" dirty="0"/>
              <a:t>对象，每一个类都不同</a:t>
            </a:r>
            <a:endParaRPr lang="en-US" altLang="zh-CN" dirty="0"/>
          </a:p>
          <a:p>
            <a:pPr lvl="3"/>
            <a:r>
              <a:rPr lang="zh-CN" altLang="en-US" dirty="0"/>
              <a:t>假设</a:t>
            </a:r>
            <a:r>
              <a:rPr lang="en-US" altLang="zh-CN" dirty="0"/>
              <a:t>B extends A;</a:t>
            </a:r>
            <a:r>
              <a:rPr lang="zh-CN" altLang="en-US" dirty="0"/>
              <a:t> </a:t>
            </a:r>
            <a:r>
              <a:rPr lang="en-US" altLang="zh-CN" dirty="0"/>
              <a:t>B </a:t>
            </a:r>
            <a:r>
              <a:rPr lang="en-US" altLang="zh-CN" dirty="0" err="1"/>
              <a:t>b</a:t>
            </a:r>
            <a:r>
              <a:rPr lang="en-US" altLang="zh-CN" dirty="0"/>
              <a:t> = new B(); </a:t>
            </a:r>
          </a:p>
          <a:p>
            <a:pPr lvl="4"/>
            <a:r>
              <a:rPr lang="en-US" altLang="zh-CN" dirty="0"/>
              <a:t>b </a:t>
            </a:r>
            <a:r>
              <a:rPr lang="en-US" altLang="zh-CN" dirty="0" err="1"/>
              <a:t>instanceof</a:t>
            </a:r>
            <a:r>
              <a:rPr lang="en-US" altLang="zh-CN" dirty="0"/>
              <a:t> B </a:t>
            </a:r>
            <a:r>
              <a:rPr lang="zh-CN" altLang="en-US" dirty="0"/>
              <a:t>和 </a:t>
            </a:r>
            <a:r>
              <a:rPr lang="en-US" altLang="zh-CN" dirty="0"/>
              <a:t>b </a:t>
            </a:r>
            <a:r>
              <a:rPr lang="en-US" altLang="zh-CN" dirty="0" err="1"/>
              <a:t>instanceof</a:t>
            </a:r>
            <a:r>
              <a:rPr lang="en-US" altLang="zh-CN" dirty="0"/>
              <a:t> A</a:t>
            </a:r>
            <a:r>
              <a:rPr lang="zh-CN" altLang="en-US" dirty="0"/>
              <a:t>都是</a:t>
            </a:r>
            <a:r>
              <a:rPr lang="en-US" altLang="zh-CN" dirty="0"/>
              <a:t>true</a:t>
            </a:r>
          </a:p>
          <a:p>
            <a:pPr lvl="4"/>
            <a:r>
              <a:rPr lang="en-US" altLang="zh-CN" dirty="0" err="1"/>
              <a:t>b.getClass</a:t>
            </a:r>
            <a:r>
              <a:rPr lang="en-US" altLang="zh-CN" dirty="0"/>
              <a:t>() == </a:t>
            </a:r>
            <a:r>
              <a:rPr lang="en-US" altLang="zh-CN" dirty="0" err="1"/>
              <a:t>B.class</a:t>
            </a:r>
            <a:r>
              <a:rPr lang="zh-CN" altLang="en-US" dirty="0"/>
              <a:t>是</a:t>
            </a:r>
            <a:r>
              <a:rPr lang="en-US" altLang="zh-CN" dirty="0"/>
              <a:t>true</a:t>
            </a:r>
            <a:r>
              <a:rPr lang="zh-CN" altLang="en-US" dirty="0"/>
              <a:t>，而</a:t>
            </a:r>
            <a:r>
              <a:rPr lang="en-US" altLang="zh-CN" dirty="0" err="1"/>
              <a:t>b.getClass</a:t>
            </a:r>
            <a:r>
              <a:rPr lang="en-US" altLang="zh-CN" dirty="0"/>
              <a:t>() == </a:t>
            </a:r>
            <a:r>
              <a:rPr lang="en-US" altLang="zh-CN" dirty="0" err="1"/>
              <a:t>A.class</a:t>
            </a:r>
            <a:r>
              <a:rPr lang="en-US" altLang="zh-CN" dirty="0"/>
              <a:t> </a:t>
            </a:r>
            <a:r>
              <a:rPr lang="zh-CN" altLang="en-US" dirty="0"/>
              <a:t>是</a:t>
            </a:r>
            <a:r>
              <a:rPr lang="en-US" altLang="zh-CN" dirty="0"/>
              <a:t>false </a:t>
            </a:r>
          </a:p>
          <a:p>
            <a:pPr lvl="1"/>
            <a:r>
              <a:rPr lang="zh-CN" altLang="en-US" dirty="0"/>
              <a:t>确认类型和</a:t>
            </a:r>
            <a:r>
              <a:rPr lang="en-US" altLang="zh-CN" dirty="0"/>
              <a:t>this</a:t>
            </a:r>
            <a:r>
              <a:rPr lang="zh-CN" altLang="en-US" dirty="0"/>
              <a:t>引用的对象一致后，再进行强制向下转型并进行更具体的判断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右上角是</a:t>
            </a:r>
            <a:r>
              <a:rPr lang="en-US" altLang="zh-CN" dirty="0"/>
              <a:t>jdk1.8.0_191</a:t>
            </a:r>
            <a:r>
              <a:rPr lang="zh-CN" altLang="en-US" dirty="0"/>
              <a:t>中</a:t>
            </a:r>
            <a:r>
              <a:rPr lang="en-US" altLang="zh-CN" dirty="0" err="1"/>
              <a:t>java.lang.String</a:t>
            </a:r>
            <a:r>
              <a:rPr lang="zh-CN" altLang="en-US" dirty="0"/>
              <a:t>重写的</a:t>
            </a:r>
            <a:r>
              <a:rPr lang="en-US" altLang="zh-CN" dirty="0"/>
              <a:t>equals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C27B821-8088-434C-8DA0-C6D43B9594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3429" y="0"/>
            <a:ext cx="4028571" cy="32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98462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98809F-58C7-4364-A831-65773BCA9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 </a:t>
            </a:r>
            <a:r>
              <a:rPr lang="en-US" altLang="zh-CN" dirty="0" err="1"/>
              <a:t>hashCode</a:t>
            </a:r>
            <a:r>
              <a:rPr lang="en-US" altLang="zh-CN" dirty="0"/>
              <a:t>()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FB92EB-3469-49FE-8BDA-F2212FCEE9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native</a:t>
            </a:r>
          </a:p>
          <a:p>
            <a:pPr lvl="1"/>
            <a:r>
              <a:rPr lang="zh-CN" altLang="en-US" dirty="0"/>
              <a:t>默认实现由</a:t>
            </a:r>
            <a:r>
              <a:rPr lang="en-US" altLang="zh-CN" dirty="0"/>
              <a:t>JVM</a:t>
            </a:r>
            <a:r>
              <a:rPr lang="zh-CN" altLang="en-US" dirty="0"/>
              <a:t>的实现决定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通常在需要使用</a:t>
            </a:r>
            <a:r>
              <a:rPr lang="en-US" altLang="zh-CN" dirty="0" err="1"/>
              <a:t>hashMap</a:t>
            </a:r>
            <a:r>
              <a:rPr lang="zh-CN" altLang="en-US" dirty="0"/>
              <a:t>等基于</a:t>
            </a:r>
            <a:r>
              <a:rPr lang="en-US" altLang="zh-CN" dirty="0"/>
              <a:t>hash</a:t>
            </a:r>
            <a:r>
              <a:rPr lang="zh-CN" altLang="en-US" dirty="0"/>
              <a:t>工作的容器时，可以选择主动重写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70871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5992F6-FF1C-415F-9921-29E05A4FD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</a:t>
            </a:r>
            <a:r>
              <a:rPr lang="en-US" altLang="zh-CN" dirty="0" err="1"/>
              <a:t>enum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975589-F6BD-4E98-B9E3-31E1415FA5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3721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dirty="0"/>
              <a:t>Enumeration[</a:t>
            </a:r>
            <a:r>
              <a:rPr lang="en-US" altLang="zh-CN" dirty="0" err="1"/>
              <a:t>ɪˌnju:mə‘reɪʃn</a:t>
            </a:r>
            <a:r>
              <a:rPr lang="en-US" altLang="zh-CN" dirty="0"/>
              <a:t>]</a:t>
            </a:r>
            <a:r>
              <a:rPr lang="zh-CN" altLang="en-US" dirty="0"/>
              <a:t>，列举、枚举</a:t>
            </a:r>
            <a:endParaRPr lang="en-US" altLang="zh-CN" dirty="0"/>
          </a:p>
          <a:p>
            <a:pPr lvl="1"/>
            <a:r>
              <a:rPr lang="zh-CN" altLang="en-US" dirty="0"/>
              <a:t>一个有限的集合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一周有七天</a:t>
            </a:r>
            <a:endParaRPr lang="en-US" altLang="zh-CN" dirty="0"/>
          </a:p>
          <a:p>
            <a:pPr lvl="1"/>
            <a:r>
              <a:rPr lang="en-US" altLang="zh-CN" dirty="0"/>
              <a:t>{</a:t>
            </a:r>
            <a:r>
              <a:rPr lang="zh-CN" altLang="en-US" dirty="0"/>
              <a:t>星期一、星期二、星期三、星期四、星期五、星期六、星期日</a:t>
            </a:r>
            <a:r>
              <a:rPr lang="en-US" altLang="zh-CN" dirty="0"/>
              <a:t>}</a:t>
            </a:r>
          </a:p>
          <a:p>
            <a:pPr lvl="1"/>
            <a:endParaRPr lang="en-US" altLang="zh-CN" dirty="0"/>
          </a:p>
          <a:p>
            <a:r>
              <a:rPr lang="zh-CN" altLang="en-US" dirty="0"/>
              <a:t>北航五级制评分体系</a:t>
            </a:r>
            <a:endParaRPr lang="en-US" altLang="zh-CN" dirty="0"/>
          </a:p>
          <a:p>
            <a:pPr lvl="1"/>
            <a:r>
              <a:rPr lang="en-US" altLang="zh-CN" dirty="0"/>
              <a:t>{</a:t>
            </a:r>
            <a:r>
              <a:rPr lang="zh-CN" altLang="en-US" dirty="0"/>
              <a:t>优秀、良好、一般、通过、不通过</a:t>
            </a:r>
            <a:r>
              <a:rPr lang="en-US" altLang="zh-CN" dirty="0"/>
              <a:t>}</a:t>
            </a:r>
          </a:p>
          <a:p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字节的</a:t>
            </a:r>
            <a:r>
              <a:rPr lang="en-US" altLang="zh-CN" dirty="0"/>
              <a:t>int</a:t>
            </a:r>
          </a:p>
          <a:p>
            <a:pPr lvl="1"/>
            <a:r>
              <a:rPr lang="zh-CN" altLang="en-US" dirty="0"/>
              <a:t>一共</a:t>
            </a:r>
            <a:r>
              <a:rPr lang="en-US" altLang="zh-CN" dirty="0"/>
              <a:t>2^32</a:t>
            </a:r>
            <a:r>
              <a:rPr lang="zh-CN" altLang="en-US" dirty="0"/>
              <a:t>种可能的取值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en-US" altLang="zh-CN" dirty="0"/>
              <a:t>Shape</a:t>
            </a:r>
            <a:r>
              <a:rPr lang="zh-CN" altLang="en-US" dirty="0"/>
              <a:t>有三种</a:t>
            </a:r>
            <a:endParaRPr lang="en-US" altLang="zh-CN" dirty="0"/>
          </a:p>
          <a:p>
            <a:pPr lvl="1"/>
            <a:r>
              <a:rPr lang="zh-CN" altLang="en-US" dirty="0"/>
              <a:t>矩形、菱形、椭圆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1449685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98809F-58C7-4364-A831-65773BCA9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Class&lt;?&gt; </a:t>
            </a:r>
            <a:r>
              <a:rPr lang="en-US" altLang="zh-CN" dirty="0" err="1"/>
              <a:t>getClass</a:t>
            </a:r>
            <a:r>
              <a:rPr lang="en-US" altLang="zh-CN" dirty="0"/>
              <a:t>()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FB92EB-3469-49FE-8BDA-F2212FCEE9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final native</a:t>
            </a:r>
          </a:p>
          <a:p>
            <a:pPr lvl="1"/>
            <a:r>
              <a:rPr lang="zh-CN" altLang="en-US" dirty="0"/>
              <a:t>由</a:t>
            </a:r>
            <a:r>
              <a:rPr lang="en-US" altLang="zh-CN" dirty="0"/>
              <a:t>JVM</a:t>
            </a:r>
            <a:r>
              <a:rPr lang="zh-CN" altLang="en-US" dirty="0"/>
              <a:t>默认实现，无法重写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反射，获得运行时的类信息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4833171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98809F-58C7-4364-A831-65773BCA9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Object clone()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FB92EB-3469-49FE-8BDA-F2212FCEE9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46450" cy="4351338"/>
          </a:xfrm>
        </p:spPr>
        <p:txBody>
          <a:bodyPr>
            <a:normAutofit/>
          </a:bodyPr>
          <a:lstStyle/>
          <a:p>
            <a:r>
              <a:rPr lang="en-US" altLang="zh-CN" dirty="0"/>
              <a:t>protected native Object clone() throws </a:t>
            </a:r>
            <a:r>
              <a:rPr lang="en-US" altLang="zh-CN" dirty="0" err="1"/>
              <a:t>CloneNotSupportedException</a:t>
            </a:r>
            <a:endParaRPr lang="en-US" altLang="zh-CN" dirty="0"/>
          </a:p>
          <a:p>
            <a:pPr lvl="1"/>
            <a:r>
              <a:rPr lang="en-US" altLang="zh-CN" dirty="0" err="1"/>
              <a:t>CloneNotSupportedException</a:t>
            </a:r>
            <a:endParaRPr lang="en-US" altLang="zh-CN" dirty="0"/>
          </a:p>
          <a:p>
            <a:pPr lvl="2"/>
            <a:r>
              <a:rPr lang="zh-CN" altLang="en-US" dirty="0"/>
              <a:t>当某类重写的</a:t>
            </a:r>
            <a:r>
              <a:rPr lang="en-US" altLang="zh-CN" dirty="0"/>
              <a:t>clone</a:t>
            </a:r>
            <a:r>
              <a:rPr lang="zh-CN" altLang="en-US" dirty="0"/>
              <a:t>中通过</a:t>
            </a:r>
            <a:r>
              <a:rPr lang="en-US" altLang="zh-CN" dirty="0" err="1"/>
              <a:t>super.clone</a:t>
            </a:r>
            <a:r>
              <a:rPr lang="en-US" altLang="zh-CN" dirty="0"/>
              <a:t>()</a:t>
            </a:r>
            <a:r>
              <a:rPr lang="zh-CN" altLang="en-US" dirty="0"/>
              <a:t>使用到了</a:t>
            </a:r>
            <a:r>
              <a:rPr lang="en-US" altLang="zh-CN" dirty="0"/>
              <a:t>Object</a:t>
            </a:r>
            <a:r>
              <a:rPr lang="zh-CN" altLang="en-US" dirty="0"/>
              <a:t>类的</a:t>
            </a:r>
            <a:r>
              <a:rPr lang="en-US" altLang="zh-CN" dirty="0"/>
              <a:t>clone()</a:t>
            </a:r>
            <a:r>
              <a:rPr lang="zh-CN" altLang="en-US" dirty="0"/>
              <a:t>，但是类没有</a:t>
            </a:r>
            <a:r>
              <a:rPr lang="en-US" altLang="zh-CN" dirty="0"/>
              <a:t>implements Cloneable</a:t>
            </a:r>
            <a:r>
              <a:rPr lang="zh-CN" altLang="en-US" dirty="0"/>
              <a:t>，就会抛出这个异常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clone</a:t>
            </a:r>
            <a:r>
              <a:rPr lang="zh-CN" altLang="en-US" dirty="0"/>
              <a:t>默认执行的是浅拷贝</a:t>
            </a:r>
            <a:endParaRPr lang="en-US" altLang="zh-CN" dirty="0"/>
          </a:p>
          <a:p>
            <a:pPr lvl="1"/>
            <a:r>
              <a:rPr lang="zh-CN" altLang="en-US" dirty="0"/>
              <a:t>浅拷贝：直接将内存中的字节序列原样复制</a:t>
            </a:r>
            <a:endParaRPr lang="en-US" altLang="zh-CN" dirty="0"/>
          </a:p>
          <a:p>
            <a:pPr lvl="2"/>
            <a:r>
              <a:rPr lang="en-US" altLang="zh-CN" dirty="0"/>
              <a:t>int</a:t>
            </a:r>
            <a:r>
              <a:rPr lang="zh-CN" altLang="en-US" dirty="0"/>
              <a:t>、</a:t>
            </a:r>
            <a:r>
              <a:rPr lang="en-US" altLang="zh-CN" dirty="0"/>
              <a:t>double</a:t>
            </a:r>
            <a:r>
              <a:rPr lang="zh-CN" altLang="en-US" dirty="0"/>
              <a:t>等基础类型按值存储，是安全的</a:t>
            </a:r>
            <a:endParaRPr lang="en-US" altLang="zh-CN" dirty="0"/>
          </a:p>
          <a:p>
            <a:pPr lvl="2"/>
            <a:r>
              <a:rPr lang="zh-CN" altLang="en-US" dirty="0"/>
              <a:t>对象引用存储的是引用值，复制后会引用同一对象</a:t>
            </a:r>
            <a:endParaRPr lang="en-US" altLang="zh-CN" dirty="0"/>
          </a:p>
          <a:p>
            <a:pPr lvl="1"/>
            <a:r>
              <a:rPr lang="zh-CN" altLang="en-US" dirty="0"/>
              <a:t>重写时需要使其进行深拷贝</a:t>
            </a:r>
            <a:endParaRPr lang="en-US" altLang="zh-CN" dirty="0"/>
          </a:p>
          <a:p>
            <a:pPr lvl="2"/>
            <a:r>
              <a:rPr lang="zh-CN" altLang="en-US" dirty="0"/>
              <a:t>调用每一个对象的</a:t>
            </a:r>
            <a:r>
              <a:rPr lang="en-US" altLang="zh-CN" dirty="0"/>
              <a:t>clone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D36F0D4-980B-4BB0-AA95-1270ED6457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1397" y="3515957"/>
            <a:ext cx="4333333" cy="27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26854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98809F-58C7-4364-A831-65773BCA9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notify</a:t>
            </a:r>
            <a:r>
              <a:rPr lang="zh-CN" altLang="en-US" dirty="0"/>
              <a:t>、</a:t>
            </a:r>
            <a:r>
              <a:rPr lang="en-US" altLang="zh-CN" dirty="0" err="1"/>
              <a:t>notifyAll</a:t>
            </a:r>
            <a:r>
              <a:rPr lang="zh-CN" altLang="en-US" dirty="0"/>
              <a:t>、</a:t>
            </a:r>
            <a:r>
              <a:rPr lang="en-US" altLang="zh-CN" dirty="0"/>
              <a:t>wait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FB92EB-3469-49FE-8BDA-F2212FCEE9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public final native void notify()</a:t>
            </a:r>
          </a:p>
          <a:p>
            <a:r>
              <a:rPr lang="en-US" altLang="zh-CN" dirty="0"/>
              <a:t>public final native void </a:t>
            </a:r>
            <a:r>
              <a:rPr lang="en-US" altLang="zh-CN" dirty="0" err="1"/>
              <a:t>notifyAll</a:t>
            </a:r>
            <a:r>
              <a:rPr lang="en-US" altLang="zh-CN" dirty="0"/>
              <a:t>()</a:t>
            </a:r>
          </a:p>
          <a:p>
            <a:r>
              <a:rPr lang="en-US" altLang="zh-CN" dirty="0"/>
              <a:t>public final native void wait(long timeout) throws </a:t>
            </a:r>
            <a:r>
              <a:rPr lang="en-US" altLang="zh-CN" dirty="0" err="1"/>
              <a:t>InterruptedException</a:t>
            </a:r>
            <a:endParaRPr lang="en-US" altLang="zh-CN" dirty="0"/>
          </a:p>
          <a:p>
            <a:r>
              <a:rPr lang="en-US" altLang="zh-CN" dirty="0"/>
              <a:t>public final void wait(long timeout, int </a:t>
            </a:r>
            <a:r>
              <a:rPr lang="en-US" altLang="zh-CN" dirty="0" err="1"/>
              <a:t>nanos</a:t>
            </a:r>
            <a:r>
              <a:rPr lang="en-US" altLang="zh-CN" dirty="0"/>
              <a:t>) throws </a:t>
            </a:r>
            <a:r>
              <a:rPr lang="en-US" altLang="zh-CN" dirty="0" err="1"/>
              <a:t>InterruptedException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public final void wait() throws </a:t>
            </a:r>
            <a:r>
              <a:rPr lang="en-US" altLang="zh-CN" dirty="0" err="1"/>
              <a:t>InterruptedException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并发相关，不做介绍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0798066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873924-E6E4-49D2-A403-9F5D03779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void </a:t>
            </a:r>
            <a:r>
              <a:rPr lang="en-US" altLang="zh-CN" dirty="0" err="1"/>
              <a:t>registerNatives</a:t>
            </a:r>
            <a:r>
              <a:rPr lang="en-US" altLang="zh-CN" dirty="0"/>
              <a:t>()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26F991-E87A-48BD-946B-8EFE12BBBD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private static native void </a:t>
            </a:r>
            <a:r>
              <a:rPr lang="en-US" altLang="zh-CN" dirty="0" err="1"/>
              <a:t>registerNatives</a:t>
            </a:r>
            <a:r>
              <a:rPr lang="en-US" altLang="zh-CN" dirty="0"/>
              <a:t>()</a:t>
            </a:r>
          </a:p>
          <a:p>
            <a:endParaRPr lang="en-US" altLang="zh-CN" dirty="0"/>
          </a:p>
          <a:p>
            <a:r>
              <a:rPr lang="zh-CN" altLang="en-US" dirty="0"/>
              <a:t>注册本地方法，</a:t>
            </a:r>
            <a:r>
              <a:rPr lang="en-US" altLang="zh-CN" dirty="0"/>
              <a:t>JNI</a:t>
            </a:r>
            <a:r>
              <a:rPr lang="zh-CN" altLang="en-US" dirty="0"/>
              <a:t>相关，不做介绍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545421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66FEA5-38D9-4015-B676-CC1F23FDE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400" y="1550458"/>
            <a:ext cx="10515600" cy="1325563"/>
          </a:xfrm>
        </p:spPr>
        <p:txBody>
          <a:bodyPr/>
          <a:lstStyle/>
          <a:p>
            <a:pPr algn="ctr"/>
            <a:endParaRPr lang="zh-CN" altLang="en-US" dirty="0"/>
          </a:p>
        </p:txBody>
      </p:sp>
      <p:pic>
        <p:nvPicPr>
          <p:cNvPr id="1026" name="Picture 2" descr="https://imgsa.baidu.com/forum/w%3D580/sign=5076b530a9cc7cd9fa2d34d109032104/6d67d0160924ab186bf24fea3ffae6cd7a890b0c.jpg">
            <a:extLst>
              <a:ext uri="{FF2B5EF4-FFF2-40B4-BE49-F238E27FC236}">
                <a16:creationId xmlns:a16="http://schemas.microsoft.com/office/drawing/2014/main" id="{0A33E735-7C32-4A79-A8C2-42B596AFEE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29580"/>
            <a:ext cx="7145867" cy="4016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24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5992F6-FF1C-415F-9921-29E05A4FD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用数字描述</a:t>
            </a:r>
            <a:r>
              <a:rPr lang="en-US" altLang="zh-CN" dirty="0" err="1"/>
              <a:t>enum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975589-F6BD-4E98-B9E3-31E1415FA5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{</a:t>
            </a:r>
            <a:r>
              <a:rPr lang="zh-CN" altLang="en-US" dirty="0"/>
              <a:t>星期一、星期二、星期三、星期四、星期五、星期六、星期日</a:t>
            </a:r>
            <a:r>
              <a:rPr lang="en-US" altLang="zh-CN" dirty="0"/>
              <a:t>}</a:t>
            </a:r>
            <a:r>
              <a:rPr lang="zh-CN" altLang="en-US" dirty="0"/>
              <a:t>转换为</a:t>
            </a:r>
            <a:r>
              <a:rPr lang="en-US" altLang="zh-CN" dirty="0"/>
              <a:t>{1</a:t>
            </a:r>
            <a:r>
              <a:rPr lang="zh-CN" altLang="en-US" dirty="0"/>
              <a:t>、</a:t>
            </a:r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en-US" altLang="zh-CN" dirty="0"/>
              <a:t>4</a:t>
            </a:r>
            <a:r>
              <a:rPr lang="zh-CN" altLang="en-US" dirty="0"/>
              <a:t>、</a:t>
            </a:r>
            <a:r>
              <a:rPr lang="en-US" altLang="zh-CN" dirty="0"/>
              <a:t>5</a:t>
            </a:r>
            <a:r>
              <a:rPr lang="zh-CN" altLang="en-US" dirty="0"/>
              <a:t>、</a:t>
            </a:r>
            <a:r>
              <a:rPr lang="en-US" altLang="zh-CN" dirty="0"/>
              <a:t>6</a:t>
            </a:r>
            <a:r>
              <a:rPr lang="zh-CN" altLang="en-US" dirty="0"/>
              <a:t>、</a:t>
            </a:r>
            <a:r>
              <a:rPr lang="en-US" altLang="zh-CN" dirty="0"/>
              <a:t>7}</a:t>
            </a:r>
            <a:r>
              <a:rPr lang="zh-CN" altLang="en-US" dirty="0"/>
              <a:t>或</a:t>
            </a:r>
            <a:r>
              <a:rPr lang="en-US" altLang="zh-CN" dirty="0"/>
              <a:t>{1</a:t>
            </a:r>
            <a:r>
              <a:rPr lang="zh-CN" altLang="en-US" dirty="0"/>
              <a:t>、</a:t>
            </a:r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en-US" altLang="zh-CN" dirty="0"/>
              <a:t>4</a:t>
            </a:r>
            <a:r>
              <a:rPr lang="zh-CN" altLang="en-US" dirty="0"/>
              <a:t>、</a:t>
            </a:r>
            <a:r>
              <a:rPr lang="en-US" altLang="zh-CN" dirty="0"/>
              <a:t>5</a:t>
            </a:r>
            <a:r>
              <a:rPr lang="zh-CN" altLang="en-US" dirty="0"/>
              <a:t>、</a:t>
            </a:r>
            <a:r>
              <a:rPr lang="en-US" altLang="zh-CN" dirty="0"/>
              <a:t>6</a:t>
            </a:r>
            <a:r>
              <a:rPr lang="zh-CN" altLang="en-US" dirty="0"/>
              <a:t>、</a:t>
            </a:r>
            <a:r>
              <a:rPr lang="en-US" altLang="zh-CN" dirty="0"/>
              <a:t>0}</a:t>
            </a:r>
          </a:p>
          <a:p>
            <a:endParaRPr lang="en-US" altLang="zh-CN" dirty="0"/>
          </a:p>
          <a:p>
            <a:r>
              <a:rPr lang="en-US" altLang="zh-CN" dirty="0"/>
              <a:t>Shape</a:t>
            </a:r>
            <a:r>
              <a:rPr lang="zh-CN" altLang="en-US" dirty="0"/>
              <a:t>的矩形、菱形、椭圆 </a:t>
            </a:r>
            <a:r>
              <a:rPr lang="en-US" altLang="zh-CN" dirty="0"/>
              <a:t>-&gt; 1</a:t>
            </a:r>
            <a:r>
              <a:rPr lang="zh-CN" altLang="en-US" dirty="0"/>
              <a:t>、</a:t>
            </a:r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3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2365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5992F6-FF1C-415F-9921-29E05A4FD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Enum</a:t>
            </a:r>
            <a:r>
              <a:rPr lang="zh-CN" altLang="en-US" dirty="0"/>
              <a:t>的好处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975589-F6BD-4E98-B9E3-31E1415FA5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增强代码的表义性</a:t>
            </a:r>
            <a:endParaRPr lang="en-US" altLang="zh-CN" dirty="0"/>
          </a:p>
          <a:p>
            <a:pPr lvl="1"/>
            <a:r>
              <a:rPr lang="en-US" altLang="zh-CN" dirty="0" err="1"/>
              <a:t>makeShape</a:t>
            </a:r>
            <a:r>
              <a:rPr lang="en-US" altLang="zh-CN" dirty="0"/>
              <a:t>(1)</a:t>
            </a:r>
          </a:p>
          <a:p>
            <a:pPr lvl="1"/>
            <a:r>
              <a:rPr lang="en-US" altLang="zh-CN" dirty="0" err="1"/>
              <a:t>makeShape</a:t>
            </a:r>
            <a:r>
              <a:rPr lang="en-US" altLang="zh-CN" dirty="0"/>
              <a:t>(</a:t>
            </a:r>
            <a:r>
              <a:rPr lang="en-US" altLang="zh-CN" dirty="0" err="1"/>
              <a:t>ShapeType.RECTANGLE</a:t>
            </a:r>
            <a:r>
              <a:rPr lang="en-US" altLang="zh-CN" dirty="0"/>
              <a:t>)</a:t>
            </a:r>
          </a:p>
          <a:p>
            <a:endParaRPr lang="en-US" altLang="zh-CN" dirty="0"/>
          </a:p>
          <a:p>
            <a:r>
              <a:rPr lang="zh-CN" altLang="en-US" dirty="0"/>
              <a:t>安全</a:t>
            </a:r>
            <a:endParaRPr lang="en-US" altLang="zh-CN" dirty="0"/>
          </a:p>
          <a:p>
            <a:pPr lvl="1"/>
            <a:r>
              <a:rPr lang="en-US" altLang="zh-CN" dirty="0"/>
              <a:t>C++</a:t>
            </a:r>
            <a:r>
              <a:rPr lang="zh-CN" altLang="en-US" dirty="0"/>
              <a:t>的</a:t>
            </a:r>
            <a:r>
              <a:rPr lang="en-US" altLang="zh-CN" dirty="0" err="1"/>
              <a:t>enum</a:t>
            </a:r>
            <a:r>
              <a:rPr lang="en-US" altLang="zh-CN" dirty="0"/>
              <a:t> class</a:t>
            </a:r>
          </a:p>
          <a:p>
            <a:pPr lvl="1"/>
            <a:r>
              <a:rPr lang="en-US" altLang="zh-CN" dirty="0"/>
              <a:t>Java</a:t>
            </a:r>
            <a:r>
              <a:rPr lang="zh-CN" altLang="en-US" dirty="0"/>
              <a:t>的</a:t>
            </a:r>
            <a:r>
              <a:rPr lang="en-US" altLang="zh-CN" dirty="0" err="1"/>
              <a:t>enum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常量、单例</a:t>
            </a:r>
          </a:p>
        </p:txBody>
      </p:sp>
    </p:spTree>
    <p:extLst>
      <p:ext uri="{BB962C8B-B14F-4D97-AF65-F5344CB8AC3E}">
        <p14:creationId xmlns:p14="http://schemas.microsoft.com/office/powerpoint/2010/main" val="1157804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5992F6-FF1C-415F-9921-29E05A4FD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</a:t>
            </a:r>
            <a:r>
              <a:rPr lang="zh-CN" altLang="en-US" dirty="0"/>
              <a:t>中的</a:t>
            </a:r>
            <a:r>
              <a:rPr lang="en-US" altLang="zh-CN" dirty="0" err="1"/>
              <a:t>enum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975589-F6BD-4E98-B9E3-31E1415FA5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宏常量</a:t>
            </a:r>
            <a:endParaRPr lang="en-US" altLang="zh-CN" dirty="0"/>
          </a:p>
          <a:p>
            <a:pPr lvl="1"/>
            <a:r>
              <a:rPr lang="zh-CN" altLang="en-US" dirty="0"/>
              <a:t>操作简单</a:t>
            </a:r>
            <a:endParaRPr lang="en-US" altLang="zh-CN" dirty="0"/>
          </a:p>
          <a:p>
            <a:pPr lvl="1"/>
            <a:r>
              <a:rPr lang="zh-CN" altLang="en-US" dirty="0"/>
              <a:t>如果赋值越界怎么办？</a:t>
            </a:r>
            <a:endParaRPr lang="en-US" altLang="zh-CN" dirty="0"/>
          </a:p>
          <a:p>
            <a:pPr lvl="2"/>
            <a:r>
              <a:rPr lang="en-US" altLang="zh-CN" dirty="0" err="1"/>
              <a:t>makeShape</a:t>
            </a:r>
            <a:r>
              <a:rPr lang="en-US" altLang="zh-CN" dirty="0"/>
              <a:t>(114514, 0.0, 0.0);</a:t>
            </a:r>
          </a:p>
          <a:p>
            <a:pPr lvl="2"/>
            <a:r>
              <a:rPr lang="zh-CN" altLang="en-US" dirty="0"/>
              <a:t>太操心</a:t>
            </a:r>
            <a:endParaRPr lang="en-US" altLang="zh-CN" dirty="0"/>
          </a:p>
          <a:p>
            <a:pPr lvl="1"/>
            <a:r>
              <a:rPr lang="zh-CN" altLang="en-US" dirty="0"/>
              <a:t>表义性比直接用整数好一点点</a:t>
            </a:r>
            <a:endParaRPr lang="en-US" altLang="zh-CN" dirty="0"/>
          </a:p>
          <a:p>
            <a:pPr lvl="1"/>
            <a:r>
              <a:rPr lang="zh-CN" altLang="en-US" dirty="0"/>
              <a:t>传参类型是</a:t>
            </a:r>
            <a:r>
              <a:rPr lang="en-US" altLang="zh-CN" dirty="0"/>
              <a:t>int</a:t>
            </a:r>
            <a:r>
              <a:rPr lang="zh-CN" altLang="en-US" dirty="0"/>
              <a:t>，要猜</a:t>
            </a:r>
            <a:r>
              <a:rPr lang="en-US" altLang="zh-CN" dirty="0"/>
              <a:t>API</a:t>
            </a:r>
          </a:p>
          <a:p>
            <a:pPr lvl="2"/>
            <a:r>
              <a:rPr lang="en-US" altLang="zh-CN" dirty="0"/>
              <a:t>typedef</a:t>
            </a:r>
            <a:r>
              <a:rPr lang="zh-CN" altLang="en-US" dirty="0"/>
              <a:t>可以增强类型表义性</a:t>
            </a:r>
            <a:endParaRPr lang="en-US" altLang="zh-CN" dirty="0"/>
          </a:p>
          <a:p>
            <a:pPr lvl="2"/>
            <a:endParaRPr lang="en-US" altLang="zh-CN" dirty="0"/>
          </a:p>
          <a:p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好孩子不要写出这种内存泄漏的垃圾代码</a:t>
            </a: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45C3AEB-E089-464A-BC84-EBE79D8AE4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5227" y="631899"/>
            <a:ext cx="4304762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144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5992F6-FF1C-415F-9921-29E05A4FD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</a:t>
            </a:r>
            <a:r>
              <a:rPr lang="zh-CN" altLang="en-US" dirty="0"/>
              <a:t>中的</a:t>
            </a:r>
            <a:r>
              <a:rPr lang="en-US" altLang="zh-CN" dirty="0" err="1"/>
              <a:t>enum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975589-F6BD-4E98-B9E3-31E1415FA5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err="1"/>
              <a:t>enum</a:t>
            </a:r>
            <a:endParaRPr lang="en-US" altLang="zh-CN" dirty="0"/>
          </a:p>
          <a:p>
            <a:pPr lvl="1"/>
            <a:r>
              <a:rPr lang="zh-CN" altLang="en-US" dirty="0"/>
              <a:t>帮你做了宏常量定义</a:t>
            </a:r>
            <a:endParaRPr lang="en-US" altLang="zh-CN" dirty="0"/>
          </a:p>
          <a:p>
            <a:pPr lvl="1"/>
            <a:r>
              <a:rPr lang="zh-CN" altLang="en-US" dirty="0"/>
              <a:t>默认从</a:t>
            </a:r>
            <a:r>
              <a:rPr lang="en-US" altLang="zh-CN" dirty="0"/>
              <a:t>0</a:t>
            </a:r>
            <a:r>
              <a:rPr lang="zh-CN" altLang="en-US" dirty="0"/>
              <a:t>开始</a:t>
            </a:r>
            <a:endParaRPr lang="en-US" altLang="zh-CN" dirty="0"/>
          </a:p>
          <a:p>
            <a:pPr lvl="2"/>
            <a:r>
              <a:rPr lang="zh-CN" altLang="en-US" dirty="0"/>
              <a:t>前两个图中，三个枚举量转换为</a:t>
            </a:r>
            <a:r>
              <a:rPr lang="en-US" altLang="zh-CN" dirty="0"/>
              <a:t>int</a:t>
            </a:r>
            <a:r>
              <a:rPr lang="zh-CN" altLang="en-US" dirty="0"/>
              <a:t>分别是</a:t>
            </a:r>
            <a:r>
              <a:rPr lang="en-US" altLang="zh-CN" dirty="0"/>
              <a:t>0</a:t>
            </a:r>
            <a:r>
              <a:rPr lang="zh-CN" altLang="en-US" dirty="0"/>
              <a:t>、</a:t>
            </a: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2</a:t>
            </a:r>
          </a:p>
          <a:p>
            <a:pPr lvl="1"/>
            <a:r>
              <a:rPr lang="en-US" altLang="zh-CN" dirty="0"/>
              <a:t>typedef</a:t>
            </a:r>
            <a:r>
              <a:rPr lang="zh-CN" altLang="en-US" dirty="0"/>
              <a:t> </a:t>
            </a:r>
            <a:r>
              <a:rPr lang="en-US" altLang="zh-CN" dirty="0" err="1"/>
              <a:t>enum</a:t>
            </a:r>
            <a:r>
              <a:rPr lang="zh-CN" altLang="en-US" dirty="0"/>
              <a:t>的原因和</a:t>
            </a:r>
            <a:r>
              <a:rPr lang="en-US" altLang="zh-CN" dirty="0"/>
              <a:t>typedef struct</a:t>
            </a:r>
            <a:r>
              <a:rPr lang="zh-CN" altLang="en-US" dirty="0"/>
              <a:t>一样</a:t>
            </a:r>
            <a:endParaRPr lang="en-US" altLang="zh-CN" dirty="0"/>
          </a:p>
          <a:p>
            <a:pPr lvl="2"/>
            <a:r>
              <a:rPr lang="zh-CN" altLang="en-US" dirty="0"/>
              <a:t>少打一点字是一点</a:t>
            </a:r>
            <a:endParaRPr lang="en-US" altLang="zh-CN" dirty="0"/>
          </a:p>
          <a:p>
            <a:pPr lvl="1"/>
            <a:r>
              <a:rPr lang="zh-CN" altLang="en-US" dirty="0"/>
              <a:t>没有解决值溢出的问题</a:t>
            </a:r>
            <a:endParaRPr lang="en-US" altLang="zh-CN" dirty="0"/>
          </a:p>
          <a:p>
            <a:pPr lvl="1"/>
            <a:r>
              <a:rPr lang="zh-CN" altLang="en-US" dirty="0"/>
              <a:t>可以手动赋值，作死会有不好的后果</a:t>
            </a:r>
            <a:endParaRPr lang="en-US" altLang="zh-CN" dirty="0"/>
          </a:p>
          <a:p>
            <a:pPr lvl="1"/>
            <a:r>
              <a:rPr lang="zh-CN" altLang="en-US" dirty="0"/>
              <a:t>赋值其他类型会隐式转换</a:t>
            </a:r>
            <a:endParaRPr lang="en-US" altLang="zh-CN" dirty="0"/>
          </a:p>
          <a:p>
            <a:pPr lvl="1"/>
            <a:r>
              <a:rPr lang="zh-CN" altLang="en-US" dirty="0"/>
              <a:t>命名污染</a:t>
            </a:r>
            <a:endParaRPr lang="en-US" altLang="zh-CN" dirty="0"/>
          </a:p>
          <a:p>
            <a:pPr lvl="2"/>
            <a:r>
              <a:rPr lang="zh-CN" altLang="en-US" dirty="0"/>
              <a:t>不能使用相同的名字，否则会</a:t>
            </a:r>
            <a:r>
              <a:rPr lang="en-US" altLang="zh-CN" dirty="0"/>
              <a:t>error</a:t>
            </a:r>
          </a:p>
          <a:p>
            <a:pPr lvl="2"/>
            <a:r>
              <a:rPr lang="zh-CN" altLang="en-US" dirty="0"/>
              <a:t>和宏常量重定义只会</a:t>
            </a:r>
            <a:r>
              <a:rPr lang="en-US" altLang="zh-CN" dirty="0"/>
              <a:t>warning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389DE88-8F39-4C00-8744-358FADB789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5216" y="8546"/>
            <a:ext cx="2428571" cy="179047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93FE49B-82D1-4E1C-B768-C5316FD3C9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4351" y="-94006"/>
            <a:ext cx="2542857" cy="189523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9C9DD26-BFE0-4200-BDD4-30C0043141E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28606"/>
          <a:stretch/>
        </p:blipFill>
        <p:spPr>
          <a:xfrm>
            <a:off x="7949142" y="1822851"/>
            <a:ext cx="4242858" cy="243809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FFFF677-E8C1-45F6-ADA6-581A8E20B8E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30095" y="4287549"/>
            <a:ext cx="3961905" cy="256190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3A97B10-415B-4C5A-87B2-8EAD04EAF58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74411" y="6075113"/>
            <a:ext cx="1647619" cy="43809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819349A-F008-4855-9115-92EC4908E81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22030" y="6164046"/>
            <a:ext cx="3533333" cy="3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534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5992F6-FF1C-415F-9921-29E05A4FD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C++</a:t>
            </a:r>
            <a:r>
              <a:rPr lang="zh-CN" altLang="en-US" dirty="0"/>
              <a:t>中的</a:t>
            </a:r>
            <a:r>
              <a:rPr lang="en-US" altLang="zh-CN" dirty="0" err="1"/>
              <a:t>enum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975589-F6BD-4E98-B9E3-31E1415FA5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enum</a:t>
            </a:r>
            <a:endParaRPr lang="en-US" altLang="zh-CN" dirty="0"/>
          </a:p>
          <a:p>
            <a:pPr lvl="1"/>
            <a:r>
              <a:rPr lang="zh-CN" altLang="en-US" dirty="0"/>
              <a:t>向下兼容</a:t>
            </a:r>
            <a:r>
              <a:rPr lang="en-US" altLang="zh-CN" dirty="0"/>
              <a:t>C</a:t>
            </a:r>
          </a:p>
          <a:p>
            <a:pPr lvl="1"/>
            <a:r>
              <a:rPr lang="zh-CN" altLang="en-US" dirty="0"/>
              <a:t>直接赋值为</a:t>
            </a:r>
            <a:r>
              <a:rPr lang="en-US" altLang="zh-CN" dirty="0"/>
              <a:t>int</a:t>
            </a:r>
            <a:r>
              <a:rPr lang="zh-CN" altLang="en-US" dirty="0"/>
              <a:t>会</a:t>
            </a:r>
            <a:r>
              <a:rPr lang="en-US" altLang="zh-CN" dirty="0"/>
              <a:t>error</a:t>
            </a:r>
            <a:r>
              <a:rPr lang="zh-CN" altLang="en-US" dirty="0"/>
              <a:t>，需要类型转换</a:t>
            </a:r>
            <a:endParaRPr lang="en-US" altLang="zh-CN" dirty="0"/>
          </a:p>
          <a:p>
            <a:pPr lvl="1"/>
            <a:r>
              <a:rPr lang="zh-CN" altLang="en-US" dirty="0"/>
              <a:t>依然没有解决溢出</a:t>
            </a:r>
            <a:endParaRPr lang="en-US" altLang="zh-CN" dirty="0"/>
          </a:p>
          <a:p>
            <a:pPr lvl="1"/>
            <a:r>
              <a:rPr lang="zh-CN" altLang="en-US" dirty="0"/>
              <a:t>依然没有解决手动赋值导致的重复问题</a:t>
            </a:r>
            <a:endParaRPr lang="en-US" altLang="zh-CN" dirty="0"/>
          </a:p>
          <a:p>
            <a:pPr lvl="1"/>
            <a:r>
              <a:rPr lang="zh-CN" altLang="en-US" dirty="0"/>
              <a:t>依然没有解决命名污染问题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右面写的什么玩意儿，口区</a:t>
            </a: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4CD695C3-0D44-4B7C-8561-8DA50BDBC6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571" y="583384"/>
            <a:ext cx="4571429" cy="49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633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2072</TotalTime>
  <Words>3236</Words>
  <Application>Microsoft Office PowerPoint</Application>
  <PresentationFormat>宽屏</PresentationFormat>
  <Paragraphs>531</Paragraphs>
  <Slides>44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48" baseType="lpstr">
      <vt:lpstr>等线</vt:lpstr>
      <vt:lpstr>等线 Light</vt:lpstr>
      <vt:lpstr>Arial</vt:lpstr>
      <vt:lpstr>Office 主题​​</vt:lpstr>
      <vt:lpstr>面向对象上机反馈</vt:lpstr>
      <vt:lpstr>目录</vt:lpstr>
      <vt:lpstr>enum</vt:lpstr>
      <vt:lpstr>什么是enum</vt:lpstr>
      <vt:lpstr>用数字描述enum</vt:lpstr>
      <vt:lpstr>Enum的好处</vt:lpstr>
      <vt:lpstr>C中的enum</vt:lpstr>
      <vt:lpstr>C中的enum</vt:lpstr>
      <vt:lpstr>C++中的enum</vt:lpstr>
      <vt:lpstr>C++中的enum</vt:lpstr>
      <vt:lpstr>C/C++中的enum</vt:lpstr>
      <vt:lpstr>Java中的enum</vt:lpstr>
      <vt:lpstr>Java中的enum</vt:lpstr>
      <vt:lpstr>Java中的enum</vt:lpstr>
      <vt:lpstr>测试</vt:lpstr>
      <vt:lpstr>测试理论</vt:lpstr>
      <vt:lpstr>黑盒测试</vt:lpstr>
      <vt:lpstr>黑盒测试——等价类划分</vt:lpstr>
      <vt:lpstr>黑盒测试——以ShapeFactory1为例</vt:lpstr>
      <vt:lpstr>黑盒测试——以ShapeFactory1为例</vt:lpstr>
      <vt:lpstr>黑盒测试——以ShapeFactory1为例</vt:lpstr>
      <vt:lpstr>黑盒测试——以ShapeFactory1为例</vt:lpstr>
      <vt:lpstr>黑盒测试——以ShapeFactory1为例</vt:lpstr>
      <vt:lpstr>协变返回类型</vt:lpstr>
      <vt:lpstr>协变、逆变、不变</vt:lpstr>
      <vt:lpstr>协变</vt:lpstr>
      <vt:lpstr>逆变</vt:lpstr>
      <vt:lpstr>ShapeFactory2</vt:lpstr>
      <vt:lpstr>重载与重写</vt:lpstr>
      <vt:lpstr>重载与重写</vt:lpstr>
      <vt:lpstr>PowerPoint 演示文稿</vt:lpstr>
      <vt:lpstr>PowerPoint 演示文稿</vt:lpstr>
      <vt:lpstr>重载与重写</vt:lpstr>
      <vt:lpstr>java.lang.Object</vt:lpstr>
      <vt:lpstr>java.lang.Object</vt:lpstr>
      <vt:lpstr>java.lang.Object</vt:lpstr>
      <vt:lpstr>String toString()</vt:lpstr>
      <vt:lpstr>boolean equals(Object obj)</vt:lpstr>
      <vt:lpstr>int hashCode()</vt:lpstr>
      <vt:lpstr>Class&lt;?&gt; getClass()</vt:lpstr>
      <vt:lpstr>Object clone()</vt:lpstr>
      <vt:lpstr>notify、notifyAll、wait</vt:lpstr>
      <vt:lpstr>void registerNatives()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面向对象上机说明</dc:title>
  <dc:creator>明 李</dc:creator>
  <cp:lastModifiedBy>LiNan</cp:lastModifiedBy>
  <cp:revision>366</cp:revision>
  <dcterms:created xsi:type="dcterms:W3CDTF">2019-02-25T15:30:16Z</dcterms:created>
  <dcterms:modified xsi:type="dcterms:W3CDTF">2020-04-17T09:39:00Z</dcterms:modified>
</cp:coreProperties>
</file>