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84" r:id="rId5"/>
    <p:sldId id="285" r:id="rId6"/>
    <p:sldId id="286" r:id="rId7"/>
    <p:sldId id="287" r:id="rId8"/>
    <p:sldId id="288" r:id="rId9"/>
    <p:sldId id="289" r:id="rId10"/>
    <p:sldId id="290" r:id="rId11"/>
    <p:sldId id="291" r:id="rId12"/>
    <p:sldId id="292" r:id="rId13"/>
    <p:sldId id="293" r:id="rId14"/>
    <p:sldId id="265" r:id="rId15"/>
    <p:sldId id="294" r:id="rId16"/>
    <p:sldId id="295" r:id="rId17"/>
    <p:sldId id="316" r:id="rId18"/>
    <p:sldId id="296" r:id="rId19"/>
    <p:sldId id="297" r:id="rId20"/>
    <p:sldId id="298" r:id="rId21"/>
    <p:sldId id="299" r:id="rId22"/>
    <p:sldId id="300" r:id="rId23"/>
    <p:sldId id="301" r:id="rId24"/>
    <p:sldId id="302" r:id="rId25"/>
    <p:sldId id="303" r:id="rId26"/>
    <p:sldId id="304" r:id="rId27"/>
    <p:sldId id="305" r:id="rId28"/>
    <p:sldId id="306" r:id="rId29"/>
    <p:sldId id="312" r:id="rId30"/>
    <p:sldId id="313" r:id="rId31"/>
    <p:sldId id="307" r:id="rId32"/>
    <p:sldId id="308" r:id="rId33"/>
    <p:sldId id="309" r:id="rId34"/>
    <p:sldId id="310" r:id="rId35"/>
    <p:sldId id="311" r:id="rId36"/>
    <p:sldId id="314"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2360" autoAdjust="0"/>
  </p:normalViewPr>
  <p:slideViewPr>
    <p:cSldViewPr snapToGrid="0">
      <p:cViewPr varScale="1">
        <p:scale>
          <a:sx n="110" d="100"/>
          <a:sy n="110" d="100"/>
        </p:scale>
        <p:origin x="588" y="102"/>
      </p:cViewPr>
      <p:guideLst/>
    </p:cSldViewPr>
  </p:slideViewPr>
  <p:notesTextViewPr>
    <p:cViewPr>
      <p:scale>
        <a:sx n="99" d="100"/>
        <a:sy n="99"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AE9EF-D6C8-45E8-84E4-8999C83147A3}" type="datetimeFigureOut">
              <a:rPr lang="de-DE" smtClean="0"/>
              <a:t>08.06.2021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CFFBA-64E4-4DDB-BA23-0C9E764BE3CA}" type="slidenum">
              <a:rPr lang="de-DE" smtClean="0"/>
              <a:t>‹Nr.›</a:t>
            </a:fld>
            <a:endParaRPr lang="de-DE"/>
          </a:p>
        </p:txBody>
      </p:sp>
    </p:spTree>
    <p:extLst>
      <p:ext uri="{BB962C8B-B14F-4D97-AF65-F5344CB8AC3E}">
        <p14:creationId xmlns:p14="http://schemas.microsoft.com/office/powerpoint/2010/main" val="381989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a:t>
            </a:fld>
            <a:endParaRPr lang="de-DE"/>
          </a:p>
        </p:txBody>
      </p:sp>
    </p:spTree>
    <p:extLst>
      <p:ext uri="{BB962C8B-B14F-4D97-AF65-F5344CB8AC3E}">
        <p14:creationId xmlns:p14="http://schemas.microsoft.com/office/powerpoint/2010/main" val="2191758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works tried the  first category in the image domain. But such approaches are much slower in implementation than traditional convolution, because the intrinsic limitation in memory access patterns. Their proposed deformable attention module is inspired by deformable convolution, and belongs to the second category. It only focuses on a small fixed set of sampling points predicted from the feature of query elements. This one they find out that it is just slightly slower than the traditional convolution.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12</a:t>
            </a:fld>
            <a:endParaRPr lang="de-DE"/>
          </a:p>
        </p:txBody>
      </p:sp>
    </p:spTree>
    <p:extLst>
      <p:ext uri="{BB962C8B-B14F-4D97-AF65-F5344CB8AC3E}">
        <p14:creationId xmlns:p14="http://schemas.microsoft.com/office/powerpoint/2010/main" val="29103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of the main difficulties in object detection is to effectively represent objects at vastly different scales. Modern object detectors usually exploit multi-scale features to accommodate this.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13</a:t>
            </a:fld>
            <a:endParaRPr lang="de-DE"/>
          </a:p>
        </p:txBody>
      </p:sp>
    </p:spTree>
    <p:extLst>
      <p:ext uri="{BB962C8B-B14F-4D97-AF65-F5344CB8AC3E}">
        <p14:creationId xmlns:p14="http://schemas.microsoft.com/office/powerpoint/2010/main" val="645007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attention feature is calculated</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14</a:t>
            </a:fld>
            <a:endParaRPr lang="de-DE"/>
          </a:p>
        </p:txBody>
      </p:sp>
    </p:spTree>
    <p:extLst>
      <p:ext uri="{BB962C8B-B14F-4D97-AF65-F5344CB8AC3E}">
        <p14:creationId xmlns:p14="http://schemas.microsoft.com/office/powerpoint/2010/main" val="3640168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Pq</a:t>
            </a:r>
            <a:r>
              <a:rPr lang="de-DE" dirty="0"/>
              <a:t> </a:t>
            </a:r>
            <a:r>
              <a:rPr lang="de-DE" dirty="0" err="1"/>
              <a:t>is</a:t>
            </a:r>
            <a:r>
              <a:rPr lang="de-DE" dirty="0"/>
              <a:t> a 2-d </a:t>
            </a:r>
            <a:r>
              <a:rPr lang="de-DE" dirty="0" err="1"/>
              <a:t>reference</a:t>
            </a:r>
            <a:r>
              <a:rPr lang="de-DE" dirty="0"/>
              <a:t> </a:t>
            </a:r>
            <a:r>
              <a:rPr lang="de-DE" dirty="0" err="1"/>
              <a:t>point</a:t>
            </a:r>
            <a:r>
              <a:rPr lang="de-DE" dirty="0"/>
              <a:t>, </a:t>
            </a:r>
            <a:r>
              <a:rPr lang="de-DE" dirty="0" err="1"/>
              <a:t>delta</a:t>
            </a:r>
            <a:r>
              <a:rPr lang="de-DE" dirty="0"/>
              <a:t> </a:t>
            </a:r>
            <a:r>
              <a:rPr lang="de-DE" dirty="0" err="1"/>
              <a:t>pmqk</a:t>
            </a:r>
            <a:r>
              <a:rPr lang="de-DE" dirty="0"/>
              <a:t> </a:t>
            </a:r>
            <a:r>
              <a:rPr lang="de-DE" dirty="0" err="1"/>
              <a:t>denotes</a:t>
            </a:r>
            <a:r>
              <a:rPr lang="de-DE" dirty="0"/>
              <a:t> </a:t>
            </a:r>
            <a:r>
              <a:rPr lang="de-DE" dirty="0" err="1"/>
              <a:t>the</a:t>
            </a:r>
            <a:r>
              <a:rPr lang="de-DE" dirty="0"/>
              <a:t> </a:t>
            </a:r>
            <a:r>
              <a:rPr lang="de-DE" dirty="0" err="1"/>
              <a:t>sampling</a:t>
            </a:r>
            <a:r>
              <a:rPr lang="de-DE" dirty="0"/>
              <a:t> </a:t>
            </a:r>
            <a:r>
              <a:rPr lang="de-DE" dirty="0" err="1"/>
              <a:t>offset</a:t>
            </a:r>
            <a:r>
              <a:rPr lang="de-DE" dirty="0"/>
              <a:t>. And </a:t>
            </a:r>
            <a:r>
              <a:rPr lang="de-DE" dirty="0" err="1"/>
              <a:t>the</a:t>
            </a:r>
            <a:r>
              <a:rPr lang="de-DE" dirty="0"/>
              <a:t> </a:t>
            </a:r>
            <a:r>
              <a:rPr lang="de-DE" dirty="0" err="1"/>
              <a:t>big</a:t>
            </a:r>
            <a:r>
              <a:rPr lang="de-DE" dirty="0"/>
              <a:t> K </a:t>
            </a:r>
            <a:r>
              <a:rPr lang="en-US" dirty="0"/>
              <a:t>is the total sampled key number</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15</a:t>
            </a:fld>
            <a:endParaRPr lang="de-DE"/>
          </a:p>
        </p:txBody>
      </p:sp>
    </p:spTree>
    <p:extLst>
      <p:ext uri="{BB962C8B-B14F-4D97-AF65-F5344CB8AC3E}">
        <p14:creationId xmlns:p14="http://schemas.microsoft.com/office/powerpoint/2010/main" val="3828290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Both ∆</a:t>
            </a:r>
            <a:r>
              <a:rPr lang="en-US" dirty="0" err="1"/>
              <a:t>pmqk</a:t>
            </a:r>
            <a:r>
              <a:rPr lang="en-US" dirty="0"/>
              <a:t> and </a:t>
            </a:r>
            <a:r>
              <a:rPr lang="en-US" dirty="0" err="1"/>
              <a:t>Amqk</a:t>
            </a:r>
            <a:r>
              <a:rPr lang="en-US" dirty="0"/>
              <a:t> are obtained via linear projection over the query feature </a:t>
            </a:r>
            <a:r>
              <a:rPr lang="en-US" dirty="0" err="1"/>
              <a:t>zq</a:t>
            </a:r>
            <a:r>
              <a:rPr lang="en-US" dirty="0"/>
              <a:t>. In implementation, the query feature </a:t>
            </a:r>
            <a:r>
              <a:rPr lang="en-US" dirty="0" err="1"/>
              <a:t>zq</a:t>
            </a:r>
            <a:r>
              <a:rPr lang="en-US" dirty="0"/>
              <a:t> is fed to a linear projection operator of 3MK channels, where the first 2MK channels encode the sampling offsets ∆</a:t>
            </a:r>
            <a:r>
              <a:rPr lang="en-US" dirty="0" err="1"/>
              <a:t>pmqk</a:t>
            </a:r>
            <a:r>
              <a:rPr lang="en-US" dirty="0"/>
              <a:t>, and the remaining MK channels are fed to a </a:t>
            </a:r>
            <a:r>
              <a:rPr lang="en-US" dirty="0" err="1"/>
              <a:t>softmax</a:t>
            </a:r>
            <a:r>
              <a:rPr lang="en-US" dirty="0"/>
              <a:t> operator to obtain the attention weights </a:t>
            </a:r>
            <a:r>
              <a:rPr lang="en-US" dirty="0" err="1"/>
              <a:t>Amqk</a:t>
            </a:r>
            <a:r>
              <a:rPr lang="en-US" dirty="0"/>
              <a:t>.</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16</a:t>
            </a:fld>
            <a:endParaRPr lang="de-DE"/>
          </a:p>
        </p:txBody>
      </p:sp>
    </p:spTree>
    <p:extLst>
      <p:ext uri="{BB962C8B-B14F-4D97-AF65-F5344CB8AC3E}">
        <p14:creationId xmlns:p14="http://schemas.microsoft.com/office/powerpoint/2010/main" val="2060884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Both ∆</a:t>
            </a:r>
            <a:r>
              <a:rPr lang="en-US" dirty="0" err="1"/>
              <a:t>pmqk</a:t>
            </a:r>
            <a:r>
              <a:rPr lang="en-US" dirty="0"/>
              <a:t> and </a:t>
            </a:r>
            <a:r>
              <a:rPr lang="en-US" dirty="0" err="1"/>
              <a:t>Amqk</a:t>
            </a:r>
            <a:r>
              <a:rPr lang="en-US" dirty="0"/>
              <a:t> are obtained via linear projection over the query feature </a:t>
            </a:r>
            <a:r>
              <a:rPr lang="en-US" dirty="0" err="1"/>
              <a:t>zq</a:t>
            </a:r>
            <a:r>
              <a:rPr lang="en-US" dirty="0"/>
              <a:t>. In implementation, the query feature </a:t>
            </a:r>
            <a:r>
              <a:rPr lang="en-US" dirty="0" err="1"/>
              <a:t>zq</a:t>
            </a:r>
            <a:r>
              <a:rPr lang="en-US" dirty="0"/>
              <a:t> is fed to a linear projection operator of 3MK channels, where the first 2MK channels encode the sampling offsets ∆</a:t>
            </a:r>
            <a:r>
              <a:rPr lang="en-US" dirty="0" err="1"/>
              <a:t>pmqk</a:t>
            </a:r>
            <a:r>
              <a:rPr lang="en-US" dirty="0"/>
              <a:t>, and the remaining MK channels are fed to a </a:t>
            </a:r>
            <a:r>
              <a:rPr lang="en-US" dirty="0" err="1"/>
              <a:t>softmax</a:t>
            </a:r>
            <a:r>
              <a:rPr lang="en-US" dirty="0"/>
              <a:t> operator to obtain the attention weights </a:t>
            </a:r>
            <a:r>
              <a:rPr lang="en-US" dirty="0" err="1"/>
              <a:t>Amqk</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an Illustration of the proposed deformable attention module.</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17</a:t>
            </a:fld>
            <a:endParaRPr lang="de-DE"/>
          </a:p>
        </p:txBody>
      </p:sp>
    </p:spTree>
    <p:extLst>
      <p:ext uri="{BB962C8B-B14F-4D97-AF65-F5344CB8AC3E}">
        <p14:creationId xmlns:p14="http://schemas.microsoft.com/office/powerpoint/2010/main" val="392395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 our experiments, M = 8, K ≤ 4 and C = 256 by default, thus 5K + 3MK &lt; C and the complexity is of O(2NqC 2 + min(HW C2 , NqKC2 ))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18</a:t>
            </a:fld>
            <a:endParaRPr lang="de-DE"/>
          </a:p>
        </p:txBody>
      </p:sp>
    </p:spTree>
    <p:extLst>
      <p:ext uri="{BB962C8B-B14F-4D97-AF65-F5344CB8AC3E}">
        <p14:creationId xmlns:p14="http://schemas.microsoft.com/office/powerpoint/2010/main" val="1660209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 our experiments, M = 8, K ≤ 4 and C = 256 by default, thus 5K + 3MK &lt; C and the complexity is of O(2NqC 2 + min(HW C2 , NqKC2 ))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19</a:t>
            </a:fld>
            <a:endParaRPr lang="de-DE"/>
          </a:p>
        </p:txBody>
      </p:sp>
    </p:spTree>
    <p:extLst>
      <p:ext uri="{BB962C8B-B14F-4D97-AF65-F5344CB8AC3E}">
        <p14:creationId xmlns:p14="http://schemas.microsoft.com/office/powerpoint/2010/main" val="1326963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is how they an illustration for Constructing </a:t>
            </a:r>
            <a:r>
              <a:rPr lang="en-US" dirty="0" err="1"/>
              <a:t>mult</a:t>
            </a:r>
            <a:r>
              <a:rPr lang="en-US" dirty="0"/>
              <a:t>-scale feature maps for Deformable DETR</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20</a:t>
            </a:fld>
            <a:endParaRPr lang="de-DE"/>
          </a:p>
        </p:txBody>
      </p:sp>
    </p:spTree>
    <p:extLst>
      <p:ext uri="{BB962C8B-B14F-4D97-AF65-F5344CB8AC3E}">
        <p14:creationId xmlns:p14="http://schemas.microsoft.com/office/powerpoint/2010/main" val="2606481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is how they an illustration for Constructing </a:t>
            </a:r>
            <a:r>
              <a:rPr lang="en-US" dirty="0" err="1"/>
              <a:t>mult</a:t>
            </a:r>
            <a:r>
              <a:rPr lang="en-US" dirty="0"/>
              <a:t>-scale feature maps for Deformable DETR</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21</a:t>
            </a:fld>
            <a:endParaRPr lang="de-DE"/>
          </a:p>
        </p:txBody>
      </p:sp>
    </p:spTree>
    <p:extLst>
      <p:ext uri="{BB962C8B-B14F-4D97-AF65-F5344CB8AC3E}">
        <p14:creationId xmlns:p14="http://schemas.microsoft.com/office/powerpoint/2010/main" val="231855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is mainly because the attention modules processing image features are difficult to train. For example, at initialization, the cross-attention modules are almost of average attention on the whole feature maps. While, at the end of the training, the attention maps are learned to be very sparse, focusing only on the object </a:t>
            </a:r>
            <a:r>
              <a:rPr lang="de-DE" dirty="0" err="1"/>
              <a:t>extremities</a:t>
            </a:r>
            <a:r>
              <a:rPr lang="de-DE" dirty="0"/>
              <a:t>.</a:t>
            </a:r>
          </a:p>
        </p:txBody>
      </p:sp>
      <p:sp>
        <p:nvSpPr>
          <p:cNvPr id="4" name="Foliennummernplatzhalter 3"/>
          <p:cNvSpPr>
            <a:spLocks noGrp="1"/>
          </p:cNvSpPr>
          <p:nvPr>
            <p:ph type="sldNum" sz="quarter" idx="5"/>
          </p:nvPr>
        </p:nvSpPr>
        <p:spPr/>
        <p:txBody>
          <a:bodyPr/>
          <a:lstStyle/>
          <a:p>
            <a:fld id="{400CFFBA-64E4-4DDB-BA23-0C9E764BE3CA}" type="slidenum">
              <a:rPr lang="de-DE" smtClean="0"/>
              <a:t>4</a:t>
            </a:fld>
            <a:endParaRPr lang="de-DE"/>
          </a:p>
        </p:txBody>
      </p:sp>
    </p:spTree>
    <p:extLst>
      <p:ext uri="{BB962C8B-B14F-4D97-AF65-F5344CB8AC3E}">
        <p14:creationId xmlns:p14="http://schemas.microsoft.com/office/powerpoint/2010/main" val="2450983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Let {x l} L l=1 be the input multi-scale feature maps, Function </a:t>
            </a:r>
            <a:r>
              <a:rPr lang="en-US" dirty="0" err="1"/>
              <a:t>φl</a:t>
            </a:r>
            <a:r>
              <a:rPr lang="en-US" dirty="0"/>
              <a:t>(</a:t>
            </a:r>
            <a:r>
              <a:rPr lang="en-US" dirty="0" err="1"/>
              <a:t>pˆq</a:t>
            </a:r>
            <a:r>
              <a:rPr lang="en-US" dirty="0"/>
              <a:t>) in Equation 3 re-scales the normalized coordinates </a:t>
            </a:r>
            <a:r>
              <a:rPr lang="en-US" dirty="0" err="1"/>
              <a:t>pˆq</a:t>
            </a:r>
            <a:r>
              <a:rPr lang="en-US" dirty="0"/>
              <a:t> to the input feature map of the l-</a:t>
            </a:r>
            <a:r>
              <a:rPr lang="en-US" dirty="0" err="1"/>
              <a:t>th</a:t>
            </a:r>
            <a:r>
              <a:rPr lang="en-US" dirty="0"/>
              <a:t> level. The multi-scale deformable attention is very similar to the previous single-scale version, except that it samples LK points from multi-scale feature maps instead of K points from single-scale feature maps.</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22</a:t>
            </a:fld>
            <a:endParaRPr lang="de-DE"/>
          </a:p>
        </p:txBody>
      </p:sp>
    </p:spTree>
    <p:extLst>
      <p:ext uri="{BB962C8B-B14F-4D97-AF65-F5344CB8AC3E}">
        <p14:creationId xmlns:p14="http://schemas.microsoft.com/office/powerpoint/2010/main" val="2279910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Note that the top-down structure in FPN (Lin et al., 2017a) is not used, because our proposed multi-scale deformable attention in itself can exchange information among multi-scale feature maps. . To identify which feature level each query pixel lies in, we add a scale-level embedding, denoted as </a:t>
            </a:r>
            <a:r>
              <a:rPr lang="en-US" dirty="0" err="1"/>
              <a:t>el</a:t>
            </a:r>
            <a:r>
              <a:rPr lang="en-US" dirty="0"/>
              <a:t> , to the feature representation, in addition to the positional embedding. Different from the positional embedding with fixed encodings, the scale-level embedding {</a:t>
            </a:r>
            <a:r>
              <a:rPr lang="en-US" dirty="0" err="1"/>
              <a:t>el</a:t>
            </a:r>
            <a:r>
              <a:rPr lang="en-US" dirty="0"/>
              <a:t>} L l=1 are randomly initialized and jointly trained with the network.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23</a:t>
            </a:fld>
            <a:endParaRPr lang="de-DE"/>
          </a:p>
        </p:txBody>
      </p:sp>
    </p:spTree>
    <p:extLst>
      <p:ext uri="{BB962C8B-B14F-4D97-AF65-F5344CB8AC3E}">
        <p14:creationId xmlns:p14="http://schemas.microsoft.com/office/powerpoint/2010/main" val="572338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query elements for both types of attention modules are of object queries. In the cross attention modules, object queries extract features from the feature maps, where the key elements are of the output feature maps from the encoder. In the self-attention modules, object queries interact with each other, where the key elements are of the object queries. Since our proposed deformable attention module is designed for processing convolutional feature maps as key elements, we only replace each cross-attention module to be the multi-scale deformable attention module, while leaving the self-attention modules unchanged.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24</a:t>
            </a:fld>
            <a:endParaRPr lang="de-DE"/>
          </a:p>
        </p:txBody>
      </p:sp>
    </p:spTree>
    <p:extLst>
      <p:ext uri="{BB962C8B-B14F-4D97-AF65-F5344CB8AC3E}">
        <p14:creationId xmlns:p14="http://schemas.microsoft.com/office/powerpoint/2010/main" val="25417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 each object query, the 2-d normalized coordinate of the reference point </a:t>
            </a:r>
            <a:r>
              <a:rPr lang="en-US" dirty="0" err="1"/>
              <a:t>pˆq</a:t>
            </a:r>
            <a:r>
              <a:rPr lang="en-US" dirty="0"/>
              <a:t> is predicted from its object query embedding via a learnable linear projection followed by a sigmoid function.</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25</a:t>
            </a:fld>
            <a:endParaRPr lang="de-DE"/>
          </a:p>
        </p:txBody>
      </p:sp>
    </p:spTree>
    <p:extLst>
      <p:ext uri="{BB962C8B-B14F-4D97-AF65-F5344CB8AC3E}">
        <p14:creationId xmlns:p14="http://schemas.microsoft.com/office/powerpoint/2010/main" val="1946578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Bqx</a:t>
            </a:r>
            <a:r>
              <a:rPr lang="en-US" dirty="0"/>
              <a:t>, </a:t>
            </a:r>
            <a:r>
              <a:rPr lang="en-US" dirty="0" err="1"/>
              <a:t>Bqy</a:t>
            </a:r>
            <a:r>
              <a:rPr lang="en-US" dirty="0"/>
              <a:t>, </a:t>
            </a:r>
            <a:r>
              <a:rPr lang="en-US" dirty="0" err="1"/>
              <a:t>Bqw</a:t>
            </a:r>
            <a:r>
              <a:rPr lang="en-US" dirty="0"/>
              <a:t>, </a:t>
            </a:r>
            <a:r>
              <a:rPr lang="en-US" dirty="0" err="1"/>
              <a:t>Bqh</a:t>
            </a:r>
            <a:r>
              <a:rPr lang="en-US" dirty="0"/>
              <a:t> are predicted by the detection head. Sigmoid and inverse sigmoid if to ensure our </a:t>
            </a:r>
            <a:r>
              <a:rPr lang="en-US" dirty="0" err="1"/>
              <a:t>bq</a:t>
            </a:r>
            <a:r>
              <a:rPr lang="en-US" dirty="0"/>
              <a:t> has normalized coordinates.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26</a:t>
            </a:fld>
            <a:endParaRPr lang="de-DE"/>
          </a:p>
        </p:txBody>
      </p:sp>
    </p:spTree>
    <p:extLst>
      <p:ext uri="{BB962C8B-B14F-4D97-AF65-F5344CB8AC3E}">
        <p14:creationId xmlns:p14="http://schemas.microsoft.com/office/powerpoint/2010/main" val="1014431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Bqx</a:t>
            </a:r>
            <a:r>
              <a:rPr lang="en-US" dirty="0"/>
              <a:t>, </a:t>
            </a:r>
            <a:r>
              <a:rPr lang="en-US" dirty="0" err="1"/>
              <a:t>Bqy</a:t>
            </a:r>
            <a:r>
              <a:rPr lang="en-US" dirty="0"/>
              <a:t>, </a:t>
            </a:r>
            <a:r>
              <a:rPr lang="en-US" dirty="0" err="1"/>
              <a:t>Bqw</a:t>
            </a:r>
            <a:r>
              <a:rPr lang="en-US" dirty="0"/>
              <a:t>, </a:t>
            </a:r>
            <a:r>
              <a:rPr lang="en-US" dirty="0" err="1"/>
              <a:t>Bqh</a:t>
            </a:r>
            <a:r>
              <a:rPr lang="en-US" dirty="0"/>
              <a:t> are predicted by the detection head. Sigmoid and inverse sigmoid if to ensure our </a:t>
            </a:r>
            <a:r>
              <a:rPr lang="en-US" dirty="0" err="1"/>
              <a:t>bq</a:t>
            </a:r>
            <a:r>
              <a:rPr lang="en-US" dirty="0"/>
              <a:t> has normalized coordinates.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27</a:t>
            </a:fld>
            <a:endParaRPr lang="de-DE"/>
          </a:p>
        </p:txBody>
      </p:sp>
    </p:spTree>
    <p:extLst>
      <p:ext uri="{BB962C8B-B14F-4D97-AF65-F5344CB8AC3E}">
        <p14:creationId xmlns:p14="http://schemas.microsoft.com/office/powerpoint/2010/main" val="1926651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establish a simple and effective iterative bounding box refinement mechanism to improve detection performance. Each decoder layer refines the bounding boxes based on the predictions from the previous layer. To stabilize training, the gradients only back propagate through ∆b d q{</a:t>
            </a:r>
            <a:r>
              <a:rPr lang="en-US" dirty="0" err="1"/>
              <a:t>x,y,w,h</a:t>
            </a:r>
            <a:r>
              <a:rPr lang="en-US" dirty="0"/>
              <a:t>} , and are blocked at σ −1 ( ˆb d−1 q{</a:t>
            </a:r>
            <a:r>
              <a:rPr lang="en-US" dirty="0" err="1"/>
              <a:t>x,y,w,h</a:t>
            </a:r>
            <a:r>
              <a:rPr lang="en-US" dirty="0"/>
              <a:t>} ).</a:t>
            </a:r>
          </a:p>
        </p:txBody>
      </p:sp>
      <p:sp>
        <p:nvSpPr>
          <p:cNvPr id="4" name="Foliennummernplatzhalter 3"/>
          <p:cNvSpPr>
            <a:spLocks noGrp="1"/>
          </p:cNvSpPr>
          <p:nvPr>
            <p:ph type="sldNum" sz="quarter" idx="5"/>
          </p:nvPr>
        </p:nvSpPr>
        <p:spPr/>
        <p:txBody>
          <a:bodyPr/>
          <a:lstStyle/>
          <a:p>
            <a:fld id="{400CFFBA-64E4-4DDB-BA23-0C9E764BE3CA}" type="slidenum">
              <a:rPr lang="de-DE" smtClean="0"/>
              <a:t>28</a:t>
            </a:fld>
            <a:endParaRPr lang="de-DE"/>
          </a:p>
        </p:txBody>
      </p:sp>
    </p:spTree>
    <p:extLst>
      <p:ext uri="{BB962C8B-B14F-4D97-AF65-F5344CB8AC3E}">
        <p14:creationId xmlns:p14="http://schemas.microsoft.com/office/powerpoint/2010/main" val="2184029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 the original DETR, object queries in the decoder are irrelevant to the current image. Inspired by two-stage object detectors, we explore a variant of Deformable DETR for generating region proposals as the first stage. The generated region proposals will be fed into the decoder as object queries for further refinement, forming a two-stage Deformable DETR. In the first stage, to achieve high-recall proposals, each pixel in the multi-scale feature maps would serve as an object query. However, directly setting object queries as pixels will bring unacceptable computational and memory cost for the self-attention modules in the decoder, whose complexity grows quadratically with the number of queries. To avoid this problem, we remove the decoder and form an encoder-only Deformable DETR for region proposal generation.</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29</a:t>
            </a:fld>
            <a:endParaRPr lang="de-DE"/>
          </a:p>
        </p:txBody>
      </p:sp>
    </p:spTree>
    <p:extLst>
      <p:ext uri="{BB962C8B-B14F-4D97-AF65-F5344CB8AC3E}">
        <p14:creationId xmlns:p14="http://schemas.microsoft.com/office/powerpoint/2010/main" val="3641337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 the original DETR, object queries in the decoder are irrelevant to the current image. Inspired by two-stage object detectors, we explore a variant of Deformable DETR for generating region proposals as the first stage. The generated region proposals will be fed into the decoder as object queries for further refinement, forming a two-stage Deformable DETR. In the first stage, to achieve high-recall proposals, each pixel in the multi-scale feature maps would serve as an object query. However, directly setting object queries as pixels will bring unacceptable computational and memory cost for the self-attention modules in the decoder, whose complexity grows quadratically with the number of queries. To avoid this problem, we remove the decoder and form an encoder-only Deformable DETR for region proposal generation.</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30</a:t>
            </a:fld>
            <a:endParaRPr lang="de-DE"/>
          </a:p>
        </p:txBody>
      </p:sp>
    </p:spTree>
    <p:extLst>
      <p:ext uri="{BB962C8B-B14F-4D97-AF65-F5344CB8AC3E}">
        <p14:creationId xmlns:p14="http://schemas.microsoft.com/office/powerpoint/2010/main" val="2517648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One</a:t>
            </a:r>
            <a:r>
              <a:rPr lang="de-DE" dirty="0"/>
              <a:t> </a:t>
            </a:r>
            <a:r>
              <a:rPr lang="de-DE" dirty="0" err="1"/>
              <a:t>thing</a:t>
            </a:r>
            <a:r>
              <a:rPr lang="de-DE" dirty="0"/>
              <a:t> </a:t>
            </a:r>
            <a:r>
              <a:rPr lang="de-DE" dirty="0" err="1"/>
              <a:t>about</a:t>
            </a:r>
            <a:r>
              <a:rPr lang="de-DE" dirty="0"/>
              <a:t> </a:t>
            </a:r>
            <a:r>
              <a:rPr lang="de-DE" dirty="0" err="1"/>
              <a:t>the</a:t>
            </a:r>
            <a:r>
              <a:rPr lang="de-DE" dirty="0"/>
              <a:t> </a:t>
            </a:r>
            <a:r>
              <a:rPr lang="de-DE" dirty="0" err="1"/>
              <a:t>experiments</a:t>
            </a:r>
            <a:r>
              <a:rPr lang="de-DE" dirty="0"/>
              <a:t> </a:t>
            </a:r>
            <a:r>
              <a:rPr lang="de-DE" dirty="0" err="1"/>
              <a:t>is</a:t>
            </a:r>
            <a:r>
              <a:rPr lang="de-DE" dirty="0"/>
              <a:t> </a:t>
            </a:r>
            <a:r>
              <a:rPr lang="de-DE" dirty="0" err="1"/>
              <a:t>that</a:t>
            </a:r>
            <a:r>
              <a:rPr lang="de-DE" dirty="0"/>
              <a:t> …</a:t>
            </a:r>
          </a:p>
        </p:txBody>
      </p:sp>
      <p:sp>
        <p:nvSpPr>
          <p:cNvPr id="4" name="Foliennummernplatzhalter 3"/>
          <p:cNvSpPr>
            <a:spLocks noGrp="1"/>
          </p:cNvSpPr>
          <p:nvPr>
            <p:ph type="sldNum" sz="quarter" idx="5"/>
          </p:nvPr>
        </p:nvSpPr>
        <p:spPr/>
        <p:txBody>
          <a:bodyPr/>
          <a:lstStyle/>
          <a:p>
            <a:fld id="{400CFFBA-64E4-4DDB-BA23-0C9E764BE3CA}" type="slidenum">
              <a:rPr lang="de-DE" smtClean="0"/>
              <a:t>31</a:t>
            </a:fld>
            <a:endParaRPr lang="de-DE"/>
          </a:p>
        </p:txBody>
      </p:sp>
    </p:spTree>
    <p:extLst>
      <p:ext uri="{BB962C8B-B14F-4D97-AF65-F5344CB8AC3E}">
        <p14:creationId xmlns:p14="http://schemas.microsoft.com/office/powerpoint/2010/main" val="302224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High </a:t>
            </a:r>
            <a:r>
              <a:rPr lang="de-DE" dirty="0" err="1"/>
              <a:t>complexity</a:t>
            </a:r>
            <a:r>
              <a:rPr lang="de-DE" dirty="0"/>
              <a:t> </a:t>
            </a:r>
            <a:r>
              <a:rPr lang="de-DE" dirty="0" err="1"/>
              <a:t>refers</a:t>
            </a:r>
            <a:r>
              <a:rPr lang="de-DE" dirty="0"/>
              <a:t> </a:t>
            </a:r>
            <a:r>
              <a:rPr lang="de-DE" dirty="0" err="1"/>
              <a:t>to</a:t>
            </a:r>
            <a:r>
              <a:rPr lang="de-DE" dirty="0"/>
              <a:t> </a:t>
            </a:r>
            <a:r>
              <a:rPr lang="de-DE" dirty="0" err="1"/>
              <a:t>computatianal</a:t>
            </a:r>
            <a:r>
              <a:rPr lang="de-DE" dirty="0"/>
              <a:t> and </a:t>
            </a:r>
            <a:r>
              <a:rPr lang="de-DE" dirty="0" err="1"/>
              <a:t>memory</a:t>
            </a:r>
            <a:r>
              <a:rPr lang="de-DE" dirty="0"/>
              <a:t> </a:t>
            </a:r>
            <a:r>
              <a:rPr lang="de-DE" dirty="0" err="1"/>
              <a:t>complexity</a:t>
            </a:r>
            <a:r>
              <a:rPr lang="de-DE" dirty="0"/>
              <a:t>. Here </a:t>
            </a:r>
            <a:r>
              <a:rPr lang="de-DE" dirty="0" err="1"/>
              <a:t>we</a:t>
            </a:r>
            <a:r>
              <a:rPr lang="de-DE" dirty="0"/>
              <a:t> </a:t>
            </a:r>
            <a:r>
              <a:rPr lang="de-DE" dirty="0" err="1"/>
              <a:t>talk</a:t>
            </a:r>
            <a:r>
              <a:rPr lang="de-DE" dirty="0"/>
              <a:t> </a:t>
            </a:r>
            <a:r>
              <a:rPr lang="de-DE" dirty="0" err="1"/>
              <a:t>about</a:t>
            </a:r>
            <a:r>
              <a:rPr lang="de-DE" dirty="0"/>
              <a:t> </a:t>
            </a:r>
            <a:r>
              <a:rPr lang="de-DE" dirty="0" err="1"/>
              <a:t>the</a:t>
            </a:r>
            <a:r>
              <a:rPr lang="de-DE" dirty="0"/>
              <a:t> </a:t>
            </a:r>
            <a:r>
              <a:rPr lang="de-DE" dirty="0" err="1"/>
              <a:t>computational</a:t>
            </a:r>
            <a:r>
              <a:rPr lang="de-DE" dirty="0"/>
              <a:t> </a:t>
            </a:r>
            <a:r>
              <a:rPr lang="de-DE" dirty="0" err="1"/>
              <a:t>one</a:t>
            </a:r>
            <a:r>
              <a:rPr lang="de-DE" dirty="0"/>
              <a:t>. And </a:t>
            </a:r>
            <a:r>
              <a:rPr lang="de-DE" dirty="0" err="1"/>
              <a:t>the</a:t>
            </a:r>
            <a:r>
              <a:rPr lang="de-DE" dirty="0"/>
              <a:t> proeminent </a:t>
            </a:r>
            <a:r>
              <a:rPr lang="de-DE" dirty="0" err="1"/>
              <a:t>part</a:t>
            </a:r>
            <a:r>
              <a:rPr lang="de-DE" dirty="0"/>
              <a:t> </a:t>
            </a:r>
            <a:r>
              <a:rPr lang="de-DE" dirty="0" err="1"/>
              <a:t>is</a:t>
            </a:r>
            <a:r>
              <a:rPr lang="de-DE" dirty="0"/>
              <a:t> </a:t>
            </a:r>
            <a:r>
              <a:rPr lang="de-DE" dirty="0" err="1"/>
              <a:t>the</a:t>
            </a:r>
            <a:r>
              <a:rPr lang="de-DE" dirty="0"/>
              <a:t> </a:t>
            </a:r>
            <a:r>
              <a:rPr lang="de-DE" dirty="0" err="1"/>
              <a:t>third</a:t>
            </a:r>
            <a:r>
              <a:rPr lang="de-DE" dirty="0"/>
              <a:t> </a:t>
            </a:r>
            <a:r>
              <a:rPr lang="de-DE" dirty="0" err="1"/>
              <a:t>term</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5</a:t>
            </a:fld>
            <a:endParaRPr lang="de-DE"/>
          </a:p>
        </p:txBody>
      </p:sp>
    </p:spTree>
    <p:extLst>
      <p:ext uri="{BB962C8B-B14F-4D97-AF65-F5344CB8AC3E}">
        <p14:creationId xmlns:p14="http://schemas.microsoft.com/office/powerpoint/2010/main" val="34926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Focal</a:t>
            </a:r>
            <a:r>
              <a:rPr lang="de-DE" dirty="0"/>
              <a:t> </a:t>
            </a:r>
            <a:r>
              <a:rPr lang="de-DE" dirty="0" err="1"/>
              <a:t>loss</a:t>
            </a:r>
            <a:r>
              <a:rPr lang="de-DE" dirty="0"/>
              <a:t> </a:t>
            </a:r>
            <a:r>
              <a:rPr lang="de-DE" dirty="0" err="1"/>
              <a:t>is</a:t>
            </a:r>
            <a:r>
              <a:rPr lang="de-DE" dirty="0"/>
              <a:t> </a:t>
            </a:r>
            <a:r>
              <a:rPr lang="de-DE" dirty="0" err="1"/>
              <a:t>used</a:t>
            </a:r>
            <a:r>
              <a:rPr lang="de-DE" dirty="0"/>
              <a:t> </a:t>
            </a:r>
            <a:r>
              <a:rPr lang="de-DE" dirty="0" err="1"/>
              <a:t>to</a:t>
            </a:r>
            <a:r>
              <a:rPr lang="de-DE" dirty="0"/>
              <a:t> </a:t>
            </a:r>
            <a:r>
              <a:rPr lang="de-DE" dirty="0" err="1"/>
              <a:t>compensate</a:t>
            </a:r>
            <a:r>
              <a:rPr lang="de-DE" dirty="0"/>
              <a:t> </a:t>
            </a:r>
            <a:r>
              <a:rPr lang="de-DE" dirty="0" err="1"/>
              <a:t>the</a:t>
            </a:r>
            <a:r>
              <a:rPr lang="de-DE" dirty="0"/>
              <a:t> </a:t>
            </a:r>
            <a:r>
              <a:rPr lang="de-DE" dirty="0" err="1"/>
              <a:t>accuarcy</a:t>
            </a:r>
            <a:r>
              <a:rPr lang="de-DE" dirty="0"/>
              <a:t> </a:t>
            </a:r>
            <a:r>
              <a:rPr lang="de-DE" dirty="0" err="1"/>
              <a:t>difference</a:t>
            </a:r>
            <a:r>
              <a:rPr lang="de-DE" dirty="0"/>
              <a:t> </a:t>
            </a:r>
            <a:r>
              <a:rPr lang="de-DE" dirty="0" err="1"/>
              <a:t>between</a:t>
            </a:r>
            <a:r>
              <a:rPr lang="de-DE" dirty="0"/>
              <a:t> </a:t>
            </a:r>
            <a:r>
              <a:rPr lang="de-DE" dirty="0" err="1"/>
              <a:t>one</a:t>
            </a:r>
            <a:r>
              <a:rPr lang="de-DE" dirty="0"/>
              <a:t> </a:t>
            </a:r>
            <a:r>
              <a:rPr lang="de-DE" dirty="0" err="1"/>
              <a:t>stage</a:t>
            </a:r>
            <a:r>
              <a:rPr lang="de-DE" dirty="0"/>
              <a:t> </a:t>
            </a:r>
            <a:r>
              <a:rPr lang="de-DE" dirty="0" err="1"/>
              <a:t>object</a:t>
            </a:r>
            <a:r>
              <a:rPr lang="de-DE" dirty="0"/>
              <a:t> </a:t>
            </a:r>
            <a:r>
              <a:rPr lang="de-DE" dirty="0" err="1"/>
              <a:t>detector</a:t>
            </a:r>
            <a:r>
              <a:rPr lang="de-DE" dirty="0"/>
              <a:t> and </a:t>
            </a:r>
            <a:r>
              <a:rPr lang="de-DE" dirty="0" err="1"/>
              <a:t>two</a:t>
            </a:r>
            <a:r>
              <a:rPr lang="de-DE" dirty="0"/>
              <a:t> </a:t>
            </a:r>
            <a:r>
              <a:rPr lang="de-DE" dirty="0" err="1"/>
              <a:t>stage</a:t>
            </a:r>
            <a:r>
              <a:rPr lang="de-DE" dirty="0"/>
              <a:t> </a:t>
            </a:r>
            <a:r>
              <a:rPr lang="de-DE" dirty="0" err="1"/>
              <a:t>object</a:t>
            </a:r>
            <a:r>
              <a:rPr lang="de-DE" dirty="0"/>
              <a:t> </a:t>
            </a:r>
            <a:r>
              <a:rPr lang="de-DE" dirty="0" err="1"/>
              <a:t>detector</a:t>
            </a:r>
            <a:r>
              <a:rPr lang="de-DE" dirty="0"/>
              <a:t>. </a:t>
            </a:r>
            <a:r>
              <a:rPr lang="en-US" sz="1200" b="1" i="0" kern="1200" dirty="0">
                <a:solidFill>
                  <a:schemeClr val="tx1"/>
                </a:solidFill>
                <a:effectLst/>
                <a:latin typeface="+mn-lt"/>
                <a:ea typeface="+mn-ea"/>
                <a:cs typeface="+mn-cs"/>
              </a:rPr>
              <a:t>(1) training is inefficient as most locations are easy negatives that contribute no useful learning signal;</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(2) </a:t>
            </a:r>
            <a:r>
              <a:rPr lang="en-US" sz="1200" b="1" i="0" kern="1200" dirty="0" err="1">
                <a:solidFill>
                  <a:schemeClr val="tx1"/>
                </a:solidFill>
                <a:effectLst/>
                <a:latin typeface="+mn-lt"/>
                <a:ea typeface="+mn-ea"/>
                <a:cs typeface="+mn-cs"/>
              </a:rPr>
              <a:t>en</a:t>
            </a:r>
            <a:r>
              <a:rPr lang="en-US" sz="1200" b="1" i="0" kern="1200" dirty="0">
                <a:solidFill>
                  <a:schemeClr val="tx1"/>
                </a:solidFill>
                <a:effectLst/>
                <a:latin typeface="+mn-lt"/>
                <a:ea typeface="+mn-ea"/>
                <a:cs typeface="+mn-cs"/>
              </a:rPr>
              <a:t> masse, the easy negatives can overwhelm training and lead to degenerate models. Weights for different samples are same. Weight 2 is also utilized here in our deformable </a:t>
            </a:r>
            <a:r>
              <a:rPr lang="en-US" sz="1200" b="1" i="0" kern="1200" dirty="0" err="1">
                <a:solidFill>
                  <a:schemeClr val="tx1"/>
                </a:solidFill>
                <a:effectLst/>
                <a:latin typeface="+mn-lt"/>
                <a:ea typeface="+mn-ea"/>
                <a:cs typeface="+mn-cs"/>
              </a:rPr>
              <a:t>detr</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32</a:t>
            </a:fld>
            <a:endParaRPr lang="de-DE"/>
          </a:p>
        </p:txBody>
      </p:sp>
    </p:spTree>
    <p:extLst>
      <p:ext uri="{BB962C8B-B14F-4D97-AF65-F5344CB8AC3E}">
        <p14:creationId xmlns:p14="http://schemas.microsoft.com/office/powerpoint/2010/main" val="2116101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33</a:t>
            </a:fld>
            <a:endParaRPr lang="de-DE"/>
          </a:p>
        </p:txBody>
      </p:sp>
    </p:spTree>
    <p:extLst>
      <p:ext uri="{BB962C8B-B14F-4D97-AF65-F5344CB8AC3E}">
        <p14:creationId xmlns:p14="http://schemas.microsoft.com/office/powerpoint/2010/main" val="33117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As shown in Table 1, compared with Faster R-CNN + FPN, DETR requires many more training epochs to converge, and delivers lower performance at detecting small objects. Compared with DETR, Deformable DETR achieves better performance (especially on small objects) with 10× less training epochs. Detailed convergence curves are shown in Fig. 3. With the aid of iterative bounding box refinement and two-stage paradigm, our method can further improve the detection accuracy. </a:t>
            </a:r>
          </a:p>
          <a:p>
            <a:endParaRPr lang="en-US" dirty="0"/>
          </a:p>
          <a:p>
            <a:r>
              <a:rPr lang="en-US" dirty="0"/>
              <a:t>Learning rate is reduced</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34</a:t>
            </a:fld>
            <a:endParaRPr lang="de-DE"/>
          </a:p>
        </p:txBody>
      </p:sp>
    </p:spTree>
    <p:extLst>
      <p:ext uri="{BB962C8B-B14F-4D97-AF65-F5344CB8AC3E}">
        <p14:creationId xmlns:p14="http://schemas.microsoft.com/office/powerpoint/2010/main" val="1501569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35</a:t>
            </a:fld>
            <a:endParaRPr lang="de-DE"/>
          </a:p>
        </p:txBody>
      </p:sp>
    </p:spTree>
    <p:extLst>
      <p:ext uri="{BB962C8B-B14F-4D97-AF65-F5344CB8AC3E}">
        <p14:creationId xmlns:p14="http://schemas.microsoft.com/office/powerpoint/2010/main" val="4278477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visualization indicates that Deformable DETR looks at extreme points of the object to determine its bounding box, which is similar to the observation in DETR (</a:t>
            </a:r>
            <a:r>
              <a:rPr lang="en-US" dirty="0" err="1"/>
              <a:t>Carion</a:t>
            </a:r>
            <a:r>
              <a:rPr lang="en-US" dirty="0"/>
              <a:t> et al., 2020). More concretely, Deformable DETR attends to left/right boundary of the object for x coordinate and width, and top/bottom boundary for y coordinate and height. Meanwhile, different to DETR (</a:t>
            </a:r>
            <a:r>
              <a:rPr lang="en-US" dirty="0" err="1"/>
              <a:t>Carion</a:t>
            </a:r>
            <a:r>
              <a:rPr lang="en-US" dirty="0"/>
              <a:t> et al., 2020), our Deformable DETR also looks at pixels inside the object for predicting its category. we can guess the reason is that our Deformable DETR needs not only extreme points but also interior points to </a:t>
            </a:r>
            <a:r>
              <a:rPr lang="en-US" dirty="0" err="1"/>
              <a:t>detemine</a:t>
            </a:r>
            <a:r>
              <a:rPr lang="en-US" dirty="0"/>
              <a:t> object category</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36</a:t>
            </a:fld>
            <a:endParaRPr lang="de-DE"/>
          </a:p>
        </p:txBody>
      </p:sp>
    </p:spTree>
    <p:extLst>
      <p:ext uri="{BB962C8B-B14F-4D97-AF65-F5344CB8AC3E}">
        <p14:creationId xmlns:p14="http://schemas.microsoft.com/office/powerpoint/2010/main" val="351548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High </a:t>
            </a:r>
            <a:r>
              <a:rPr lang="de-DE" dirty="0" err="1"/>
              <a:t>complexity</a:t>
            </a:r>
            <a:r>
              <a:rPr lang="de-DE" dirty="0"/>
              <a:t> </a:t>
            </a:r>
            <a:r>
              <a:rPr lang="de-DE" dirty="0" err="1"/>
              <a:t>refers</a:t>
            </a:r>
            <a:r>
              <a:rPr lang="de-DE" dirty="0"/>
              <a:t> </a:t>
            </a:r>
            <a:r>
              <a:rPr lang="de-DE" dirty="0" err="1"/>
              <a:t>to</a:t>
            </a:r>
            <a:r>
              <a:rPr lang="de-DE" dirty="0"/>
              <a:t> </a:t>
            </a:r>
            <a:r>
              <a:rPr lang="de-DE" dirty="0" err="1"/>
              <a:t>computatianal</a:t>
            </a:r>
            <a:r>
              <a:rPr lang="de-DE" dirty="0"/>
              <a:t> and </a:t>
            </a:r>
            <a:r>
              <a:rPr lang="de-DE" dirty="0" err="1"/>
              <a:t>memory</a:t>
            </a:r>
            <a:r>
              <a:rPr lang="de-DE" dirty="0"/>
              <a:t> </a:t>
            </a:r>
            <a:r>
              <a:rPr lang="de-DE" dirty="0" err="1"/>
              <a:t>complexity</a:t>
            </a:r>
            <a:r>
              <a:rPr lang="de-DE" dirty="0"/>
              <a:t>. </a:t>
            </a:r>
          </a:p>
        </p:txBody>
      </p:sp>
      <p:sp>
        <p:nvSpPr>
          <p:cNvPr id="4" name="Foliennummernplatzhalter 3"/>
          <p:cNvSpPr>
            <a:spLocks noGrp="1"/>
          </p:cNvSpPr>
          <p:nvPr>
            <p:ph type="sldNum" sz="quarter" idx="5"/>
          </p:nvPr>
        </p:nvSpPr>
        <p:spPr/>
        <p:txBody>
          <a:bodyPr/>
          <a:lstStyle/>
          <a:p>
            <a:fld id="{400CFFBA-64E4-4DDB-BA23-0C9E764BE3CA}" type="slidenum">
              <a:rPr lang="de-DE" smtClean="0"/>
              <a:t>6</a:t>
            </a:fld>
            <a:endParaRPr lang="de-DE"/>
          </a:p>
        </p:txBody>
      </p:sp>
    </p:spTree>
    <p:extLst>
      <p:ext uri="{BB962C8B-B14F-4D97-AF65-F5344CB8AC3E}">
        <p14:creationId xmlns:p14="http://schemas.microsoft.com/office/powerpoint/2010/main" val="19279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High </a:t>
            </a:r>
            <a:r>
              <a:rPr lang="de-DE" dirty="0" err="1"/>
              <a:t>complexity</a:t>
            </a:r>
            <a:r>
              <a:rPr lang="de-DE" dirty="0"/>
              <a:t> </a:t>
            </a:r>
            <a:r>
              <a:rPr lang="de-DE" dirty="0" err="1"/>
              <a:t>refers</a:t>
            </a:r>
            <a:r>
              <a:rPr lang="de-DE" dirty="0"/>
              <a:t> </a:t>
            </a:r>
            <a:r>
              <a:rPr lang="de-DE" dirty="0" err="1"/>
              <a:t>to</a:t>
            </a:r>
            <a:r>
              <a:rPr lang="de-DE" dirty="0"/>
              <a:t> </a:t>
            </a:r>
            <a:r>
              <a:rPr lang="de-DE" dirty="0" err="1"/>
              <a:t>computatianal</a:t>
            </a:r>
            <a:r>
              <a:rPr lang="de-DE" dirty="0"/>
              <a:t> and </a:t>
            </a:r>
            <a:r>
              <a:rPr lang="de-DE" dirty="0" err="1"/>
              <a:t>memory</a:t>
            </a:r>
            <a:r>
              <a:rPr lang="de-DE" dirty="0"/>
              <a:t> </a:t>
            </a:r>
            <a:r>
              <a:rPr lang="de-DE" dirty="0" err="1"/>
              <a:t>complexity</a:t>
            </a:r>
            <a:r>
              <a:rPr lang="de-DE" dirty="0"/>
              <a:t>. </a:t>
            </a:r>
          </a:p>
        </p:txBody>
      </p:sp>
      <p:sp>
        <p:nvSpPr>
          <p:cNvPr id="4" name="Foliennummernplatzhalter 3"/>
          <p:cNvSpPr>
            <a:spLocks noGrp="1"/>
          </p:cNvSpPr>
          <p:nvPr>
            <p:ph type="sldNum" sz="quarter" idx="5"/>
          </p:nvPr>
        </p:nvSpPr>
        <p:spPr/>
        <p:txBody>
          <a:bodyPr/>
          <a:lstStyle/>
          <a:p>
            <a:fld id="{400CFFBA-64E4-4DDB-BA23-0C9E764BE3CA}" type="slidenum">
              <a:rPr lang="de-DE" smtClean="0"/>
              <a:t>7</a:t>
            </a:fld>
            <a:endParaRPr lang="de-DE"/>
          </a:p>
        </p:txBody>
      </p:sp>
    </p:spTree>
    <p:extLst>
      <p:ext uri="{BB962C8B-B14F-4D97-AF65-F5344CB8AC3E}">
        <p14:creationId xmlns:p14="http://schemas.microsoft.com/office/powerpoint/2010/main" val="320292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input</a:t>
            </a:r>
            <a:r>
              <a:rPr lang="de-DE" dirty="0"/>
              <a:t> </a:t>
            </a:r>
            <a:r>
              <a:rPr lang="de-DE" dirty="0" err="1"/>
              <a:t>of</a:t>
            </a:r>
            <a:r>
              <a:rPr lang="de-DE" dirty="0"/>
              <a:t> </a:t>
            </a:r>
            <a:r>
              <a:rPr lang="de-DE" dirty="0" err="1"/>
              <a:t>the</a:t>
            </a:r>
            <a:r>
              <a:rPr lang="de-DE" dirty="0"/>
              <a:t> </a:t>
            </a:r>
            <a:r>
              <a:rPr lang="de-DE" dirty="0" err="1"/>
              <a:t>detr</a:t>
            </a:r>
            <a:r>
              <a:rPr lang="de-DE" dirty="0"/>
              <a:t> </a:t>
            </a:r>
            <a:r>
              <a:rPr lang="de-DE" dirty="0" err="1"/>
              <a:t>is</a:t>
            </a:r>
            <a:r>
              <a:rPr lang="de-DE" dirty="0"/>
              <a:t> a feature </a:t>
            </a:r>
            <a:r>
              <a:rPr lang="de-DE" dirty="0" err="1"/>
              <a:t>map</a:t>
            </a:r>
            <a:r>
              <a:rPr lang="de-DE" dirty="0"/>
              <a:t> </a:t>
            </a:r>
            <a:r>
              <a:rPr lang="de-DE" dirty="0" err="1"/>
              <a:t>from</a:t>
            </a:r>
            <a:r>
              <a:rPr lang="de-DE" dirty="0"/>
              <a:t> a </a:t>
            </a:r>
            <a:r>
              <a:rPr lang="de-DE" dirty="0" err="1"/>
              <a:t>resnet</a:t>
            </a:r>
            <a:r>
              <a:rPr lang="de-DE" dirty="0"/>
              <a:t> </a:t>
            </a:r>
            <a:r>
              <a:rPr lang="de-DE" dirty="0" err="1"/>
              <a:t>backbone</a:t>
            </a:r>
            <a:r>
              <a:rPr lang="de-DE" dirty="0"/>
              <a:t>.</a:t>
            </a:r>
          </a:p>
        </p:txBody>
      </p:sp>
      <p:sp>
        <p:nvSpPr>
          <p:cNvPr id="4" name="Foliennummernplatzhalter 3"/>
          <p:cNvSpPr>
            <a:spLocks noGrp="1"/>
          </p:cNvSpPr>
          <p:nvPr>
            <p:ph type="sldNum" sz="quarter" idx="5"/>
          </p:nvPr>
        </p:nvSpPr>
        <p:spPr/>
        <p:txBody>
          <a:bodyPr/>
          <a:lstStyle/>
          <a:p>
            <a:fld id="{400CFFBA-64E4-4DDB-BA23-0C9E764BE3CA}" type="slidenum">
              <a:rPr lang="de-DE" smtClean="0"/>
              <a:t>8</a:t>
            </a:fld>
            <a:endParaRPr lang="de-DE"/>
          </a:p>
        </p:txBody>
      </p:sp>
    </p:spTree>
    <p:extLst>
      <p:ext uri="{BB962C8B-B14F-4D97-AF65-F5344CB8AC3E}">
        <p14:creationId xmlns:p14="http://schemas.microsoft.com/office/powerpoint/2010/main" val="413677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first category is to … . The most straightforward paradigm is restricting the attention pattern to be fixed local windows. Most works follow this paradigm. Although restricting the attention pattern to a local neighborhood can decrease the complexity, it loses global information. To compensate this, some works attend key elements at fixed intervals to significantly increase the receptive field on keys. And some works allow a small number of special tokens having access to all key elements.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9</a:t>
            </a:fld>
            <a:endParaRPr lang="de-DE"/>
          </a:p>
        </p:txBody>
      </p:sp>
    </p:spTree>
    <p:extLst>
      <p:ext uri="{BB962C8B-B14F-4D97-AF65-F5344CB8AC3E}">
        <p14:creationId xmlns:p14="http://schemas.microsoft.com/office/powerpoint/2010/main" val="200885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second category is to … . A work proposes a locality sensitive hashing (LSH) based attention, which hashes both the query and key elements to different bins. A similar idea is proposed by another work, where k-means finds out the most related keys. and Some other work learns block permutation for block-wise sparse attention.</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10</a:t>
            </a:fld>
            <a:endParaRPr lang="de-DE"/>
          </a:p>
        </p:txBody>
      </p:sp>
    </p:spTree>
    <p:extLst>
      <p:ext uri="{BB962C8B-B14F-4D97-AF65-F5344CB8AC3E}">
        <p14:creationId xmlns:p14="http://schemas.microsoft.com/office/powerpoint/2010/main" val="3996492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third category is to … . A work reduces the number of key elements through a linear projection on the size dimension instead of the channel dimension. Some works rewrite the calculation of </a:t>
            </a:r>
            <a:r>
              <a:rPr lang="en-US" dirty="0" err="1"/>
              <a:t>selfattention</a:t>
            </a:r>
            <a:r>
              <a:rPr lang="en-US" dirty="0"/>
              <a:t> through kernelization approximation.</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11</a:t>
            </a:fld>
            <a:endParaRPr lang="de-DE"/>
          </a:p>
        </p:txBody>
      </p:sp>
    </p:spTree>
    <p:extLst>
      <p:ext uri="{BB962C8B-B14F-4D97-AF65-F5344CB8AC3E}">
        <p14:creationId xmlns:p14="http://schemas.microsoft.com/office/powerpoint/2010/main" val="303037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745FE-AEB0-435F-9B5C-16C3B5848CC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AEF81BE-C985-415B-8BCC-B30D149A5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AFAE322-4372-4CDC-A2F7-2ACA20786BC4}"/>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5" name="Fußzeilenplatzhalter 4">
            <a:extLst>
              <a:ext uri="{FF2B5EF4-FFF2-40B4-BE49-F238E27FC236}">
                <a16:creationId xmlns:a16="http://schemas.microsoft.com/office/drawing/2014/main" id="{7639A725-9A90-453C-A1B1-48C63FA15A1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C994C6-084A-4DC6-8C30-D584B0A95549}"/>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61418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68532E-FFBE-4FC9-A5AE-2949359861E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F1EE8C0-28BD-4923-8945-3A349C63276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4F6497-D572-4BFD-8F6B-71D7B23AF66B}"/>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5" name="Fußzeilenplatzhalter 4">
            <a:extLst>
              <a:ext uri="{FF2B5EF4-FFF2-40B4-BE49-F238E27FC236}">
                <a16:creationId xmlns:a16="http://schemas.microsoft.com/office/drawing/2014/main" id="{384BA2AF-A20B-4318-BC63-16EE625768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A2151B-51D7-403E-84D2-176756F0A833}"/>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403651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7BB33B0-14F9-4343-A94B-6837D3D6546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3E6BA8D-9543-47A6-BB81-8A32FD2B642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CF19459-DA0C-4150-9225-C09E96C314ED}"/>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5" name="Fußzeilenplatzhalter 4">
            <a:extLst>
              <a:ext uri="{FF2B5EF4-FFF2-40B4-BE49-F238E27FC236}">
                <a16:creationId xmlns:a16="http://schemas.microsoft.com/office/drawing/2014/main" id="{5647053F-5058-409D-A2E1-2CBF2A3B34B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070059-6663-4A03-B996-5676312C1316}"/>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239469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A0AB29-8C9F-483D-8F99-F48F6729AD0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F2DC90D-7CBA-42E2-A7E1-5F98E699BA0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8094291-A984-4CA4-820F-A1559824218D}"/>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5" name="Fußzeilenplatzhalter 4">
            <a:extLst>
              <a:ext uri="{FF2B5EF4-FFF2-40B4-BE49-F238E27FC236}">
                <a16:creationId xmlns:a16="http://schemas.microsoft.com/office/drawing/2014/main" id="{ED2CB508-6546-41AA-BC69-08081CECEC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93C0DD-9150-4E75-8355-863D3AAE278B}"/>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247612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75706-3949-4B44-8CB5-8E1A62D6E15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F8759C-3AE6-4847-BC9E-AE572DDF6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3B1CE73-1E5F-4ADB-9DD5-84CB37F8E78F}"/>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5" name="Fußzeilenplatzhalter 4">
            <a:extLst>
              <a:ext uri="{FF2B5EF4-FFF2-40B4-BE49-F238E27FC236}">
                <a16:creationId xmlns:a16="http://schemas.microsoft.com/office/drawing/2014/main" id="{46C27A3E-058C-4D60-9B99-A4A2BD29AE7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F07744D-30B3-445A-974D-8E3DA747BD80}"/>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185949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1633D4-CAB8-49B4-A5F9-135FBC265F5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0F6B077-33E4-462A-99EE-4E42242219D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B9435C7-914F-49C7-BF07-E942FB3B1B0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98C3F21-5320-4DCE-9A27-3E68BB8DFE9B}"/>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6" name="Fußzeilenplatzhalter 5">
            <a:extLst>
              <a:ext uri="{FF2B5EF4-FFF2-40B4-BE49-F238E27FC236}">
                <a16:creationId xmlns:a16="http://schemas.microsoft.com/office/drawing/2014/main" id="{BF0F9A5B-247B-407D-B1A6-5CB7C0FF5B0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62D3918-5F6E-483D-894C-6D78DFE0AD50}"/>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94135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C3B134-2874-46DC-A38E-C161D51764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DB0EC55-9F70-4460-942D-0A8861A58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47FE9F3-E9AE-409F-9A37-16492F5CBCC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B93432E-6FA5-4E19-B79B-5882421C4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C362F01-0085-4606-B03D-6C0CB6C10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FF051CD-AA11-4F87-B8F0-DC65564447CF}"/>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8" name="Fußzeilenplatzhalter 7">
            <a:extLst>
              <a:ext uri="{FF2B5EF4-FFF2-40B4-BE49-F238E27FC236}">
                <a16:creationId xmlns:a16="http://schemas.microsoft.com/office/drawing/2014/main" id="{7B097326-4C3C-47AE-AA48-8683894FAB2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54786BB-24C5-4876-9AC1-2ACE6A7A6DD5}"/>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385148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D5036-BA2C-4FB5-857C-1776B19AFD7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6FC8F5D-F6B9-4118-82D8-3B9751691588}"/>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4" name="Fußzeilenplatzhalter 3">
            <a:extLst>
              <a:ext uri="{FF2B5EF4-FFF2-40B4-BE49-F238E27FC236}">
                <a16:creationId xmlns:a16="http://schemas.microsoft.com/office/drawing/2014/main" id="{7A7F754B-140C-4C82-B629-D6935261E93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BA8ABFC-F09D-46EC-A804-922A3C8EA315}"/>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154901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97C45C-4ECD-4CDC-8A58-7A44A88B6B78}"/>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3" name="Fußzeilenplatzhalter 2">
            <a:extLst>
              <a:ext uri="{FF2B5EF4-FFF2-40B4-BE49-F238E27FC236}">
                <a16:creationId xmlns:a16="http://schemas.microsoft.com/office/drawing/2014/main" id="{7971C1D8-41C6-4B5C-9764-4A8A45B1297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A10A673-ACF4-400F-884F-E793FB76FA48}"/>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82744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249100-FEF1-49BE-93C8-281E5FB748B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7DC9FA6-6E76-49A7-AB59-8763A36C7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449A61D-D207-4207-8AF8-09C3F3D06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54E093E-B873-47CE-AFC9-5E461415327B}"/>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6" name="Fußzeilenplatzhalter 5">
            <a:extLst>
              <a:ext uri="{FF2B5EF4-FFF2-40B4-BE49-F238E27FC236}">
                <a16:creationId xmlns:a16="http://schemas.microsoft.com/office/drawing/2014/main" id="{6D51F9ED-B0D0-4404-BEBC-C2D557C0D6C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1926E08-6B34-47EE-A0AE-0133655C41BC}"/>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45678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139FA2-B077-41F9-B6B1-E79AD492AC6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E149B80-9F9B-4F10-A733-5DD353709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6972FA3-B137-4F84-826B-29A3E4BD9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176BF4F-C3D3-456B-88E3-84DA653B5692}"/>
              </a:ext>
            </a:extLst>
          </p:cNvPr>
          <p:cNvSpPr>
            <a:spLocks noGrp="1"/>
          </p:cNvSpPr>
          <p:nvPr>
            <p:ph type="dt" sz="half" idx="10"/>
          </p:nvPr>
        </p:nvSpPr>
        <p:spPr/>
        <p:txBody>
          <a:bodyPr/>
          <a:lstStyle/>
          <a:p>
            <a:fld id="{A2DF40C5-5585-40A3-A46B-A808B4389684}" type="datetimeFigureOut">
              <a:rPr lang="de-DE" smtClean="0"/>
              <a:t>08.06.2021</a:t>
            </a:fld>
            <a:endParaRPr lang="de-DE"/>
          </a:p>
        </p:txBody>
      </p:sp>
      <p:sp>
        <p:nvSpPr>
          <p:cNvPr id="6" name="Fußzeilenplatzhalter 5">
            <a:extLst>
              <a:ext uri="{FF2B5EF4-FFF2-40B4-BE49-F238E27FC236}">
                <a16:creationId xmlns:a16="http://schemas.microsoft.com/office/drawing/2014/main" id="{E066595A-750E-4744-9BE9-1F4259A57D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ED33A31-EE29-4C12-AF08-D149F15218E8}"/>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193598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47E23F7-CA77-4786-9639-DAC51084A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3549701-B009-47E5-BD08-8DF86E195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2165D3-CF89-41CE-B7DE-DD46AB3AB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F40C5-5585-40A3-A46B-A808B4389684}" type="datetimeFigureOut">
              <a:rPr lang="de-DE" smtClean="0"/>
              <a:t>08.06.2021</a:t>
            </a:fld>
            <a:endParaRPr lang="de-DE"/>
          </a:p>
        </p:txBody>
      </p:sp>
      <p:sp>
        <p:nvSpPr>
          <p:cNvPr id="5" name="Fußzeilenplatzhalter 4">
            <a:extLst>
              <a:ext uri="{FF2B5EF4-FFF2-40B4-BE49-F238E27FC236}">
                <a16:creationId xmlns:a16="http://schemas.microsoft.com/office/drawing/2014/main" id="{7ABAD708-09C4-4794-9A10-A53768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9EE3FEE-BB71-47FF-A9C0-37368A042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330BB-0FBA-48EE-B388-4FAABF95D25A}" type="slidenum">
              <a:rPr lang="de-DE" smtClean="0"/>
              <a:t>‹Nr.›</a:t>
            </a:fld>
            <a:endParaRPr lang="de-DE"/>
          </a:p>
        </p:txBody>
      </p:sp>
    </p:spTree>
    <p:extLst>
      <p:ext uri="{BB962C8B-B14F-4D97-AF65-F5344CB8AC3E}">
        <p14:creationId xmlns:p14="http://schemas.microsoft.com/office/powerpoint/2010/main" val="3733014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3.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CF812B-897F-43EA-8BF0-7D65C18A205B}"/>
              </a:ext>
            </a:extLst>
          </p:cNvPr>
          <p:cNvSpPr>
            <a:spLocks noGrp="1"/>
          </p:cNvSpPr>
          <p:nvPr>
            <p:ph type="ctrTitle"/>
          </p:nvPr>
        </p:nvSpPr>
        <p:spPr/>
        <p:txBody>
          <a:bodyPr>
            <a:normAutofit/>
          </a:bodyPr>
          <a:lstStyle/>
          <a:p>
            <a:r>
              <a:rPr lang="de-DE" dirty="0" err="1"/>
              <a:t>Deformable</a:t>
            </a:r>
            <a:r>
              <a:rPr lang="de-DE" dirty="0"/>
              <a:t> </a:t>
            </a:r>
            <a:r>
              <a:rPr lang="de-DE" dirty="0" err="1"/>
              <a:t>Detr</a:t>
            </a:r>
            <a:endParaRPr lang="de-DE" dirty="0"/>
          </a:p>
        </p:txBody>
      </p:sp>
      <p:sp>
        <p:nvSpPr>
          <p:cNvPr id="3" name="Untertitel 2">
            <a:extLst>
              <a:ext uri="{FF2B5EF4-FFF2-40B4-BE49-F238E27FC236}">
                <a16:creationId xmlns:a16="http://schemas.microsoft.com/office/drawing/2014/main" id="{62D14600-3296-4932-8871-4A28491ED98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528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altLang="zh-CN" dirty="0" err="1"/>
              <a:t>Drawback</a:t>
            </a:r>
            <a:r>
              <a:rPr lang="de-DE" altLang="zh-CN" dirty="0"/>
              <a:t> </a:t>
            </a:r>
            <a:r>
              <a:rPr lang="de-DE" dirty="0"/>
              <a:t>DETR</a:t>
            </a:r>
          </a:p>
          <a:p>
            <a:pPr lvl="1"/>
            <a:r>
              <a:rPr lang="de-DE" dirty="0"/>
              <a:t>slow </a:t>
            </a:r>
            <a:r>
              <a:rPr lang="de-DE" dirty="0" err="1"/>
              <a:t>convergence</a:t>
            </a:r>
            <a:endParaRPr lang="de-DE" dirty="0"/>
          </a:p>
          <a:p>
            <a:pPr lvl="1"/>
            <a:r>
              <a:rPr lang="de-DE" dirty="0"/>
              <a:t>high </a:t>
            </a:r>
            <a:r>
              <a:rPr lang="de-DE" dirty="0" err="1"/>
              <a:t>complexity</a:t>
            </a:r>
            <a:endParaRPr lang="de-DE" dirty="0"/>
          </a:p>
          <a:p>
            <a:pPr lvl="1"/>
            <a:r>
              <a:rPr lang="de-DE" dirty="0" err="1"/>
              <a:t>low</a:t>
            </a:r>
            <a:r>
              <a:rPr lang="de-DE" dirty="0"/>
              <a:t> </a:t>
            </a:r>
            <a:r>
              <a:rPr lang="de-DE" dirty="0" err="1"/>
              <a:t>performance</a:t>
            </a:r>
            <a:r>
              <a:rPr lang="de-DE" dirty="0"/>
              <a:t> in </a:t>
            </a:r>
            <a:r>
              <a:rPr lang="de-DE" dirty="0" err="1"/>
              <a:t>detecting</a:t>
            </a:r>
            <a:r>
              <a:rPr lang="de-DE" dirty="0"/>
              <a:t> </a:t>
            </a:r>
            <a:r>
              <a:rPr lang="de-DE" dirty="0" err="1"/>
              <a:t>small</a:t>
            </a:r>
            <a:r>
              <a:rPr lang="de-DE" dirty="0"/>
              <a:t> </a:t>
            </a:r>
            <a:r>
              <a:rPr lang="de-DE" dirty="0" err="1"/>
              <a:t>objects</a:t>
            </a:r>
            <a:endParaRPr lang="de-DE" dirty="0"/>
          </a:p>
          <a:p>
            <a:r>
              <a:rPr lang="de-DE" dirty="0" err="1"/>
              <a:t>Effiecient</a:t>
            </a:r>
            <a:r>
              <a:rPr lang="de-DE" dirty="0"/>
              <a:t> Attention </a:t>
            </a:r>
            <a:r>
              <a:rPr lang="de-DE" dirty="0" err="1"/>
              <a:t>Mechanism</a:t>
            </a:r>
            <a:endParaRPr lang="de-DE" dirty="0"/>
          </a:p>
          <a:p>
            <a:pPr lvl="1"/>
            <a:r>
              <a:rPr lang="de-DE" dirty="0" err="1"/>
              <a:t>pre-defined</a:t>
            </a:r>
            <a:r>
              <a:rPr lang="de-DE" dirty="0"/>
              <a:t> </a:t>
            </a:r>
            <a:r>
              <a:rPr lang="de-DE" dirty="0" err="1"/>
              <a:t>sparse</a:t>
            </a:r>
            <a:r>
              <a:rPr lang="de-DE" dirty="0"/>
              <a:t> </a:t>
            </a:r>
            <a:r>
              <a:rPr lang="de-DE" dirty="0" err="1"/>
              <a:t>attention</a:t>
            </a:r>
            <a:endParaRPr lang="de-DE" dirty="0"/>
          </a:p>
          <a:p>
            <a:pPr lvl="1"/>
            <a:r>
              <a:rPr lang="de-DE" dirty="0" err="1"/>
              <a:t>learn</a:t>
            </a:r>
            <a:r>
              <a:rPr lang="de-DE" dirty="0"/>
              <a:t> </a:t>
            </a:r>
            <a:r>
              <a:rPr lang="de-DE" dirty="0" err="1"/>
              <a:t>data-dependent</a:t>
            </a:r>
            <a:r>
              <a:rPr lang="de-DE" dirty="0"/>
              <a:t> </a:t>
            </a:r>
            <a:r>
              <a:rPr lang="de-DE" dirty="0" err="1"/>
              <a:t>sparse</a:t>
            </a:r>
            <a:r>
              <a:rPr lang="de-DE" dirty="0"/>
              <a:t> </a:t>
            </a:r>
            <a:r>
              <a:rPr lang="de-DE" dirty="0" err="1"/>
              <a:t>attention</a:t>
            </a:r>
            <a:r>
              <a:rPr lang="de-DE" dirty="0"/>
              <a:t> </a:t>
            </a:r>
          </a:p>
          <a:p>
            <a:pPr lvl="1"/>
            <a:endParaRPr lang="de-DE" dirty="0"/>
          </a:p>
        </p:txBody>
      </p:sp>
    </p:spTree>
    <p:extLst>
      <p:ext uri="{BB962C8B-B14F-4D97-AF65-F5344CB8AC3E}">
        <p14:creationId xmlns:p14="http://schemas.microsoft.com/office/powerpoint/2010/main" val="290963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altLang="zh-CN" dirty="0" err="1"/>
              <a:t>Drawback</a:t>
            </a:r>
            <a:r>
              <a:rPr lang="de-DE" altLang="zh-CN" dirty="0"/>
              <a:t> </a:t>
            </a:r>
            <a:r>
              <a:rPr lang="de-DE" dirty="0"/>
              <a:t>DETR</a:t>
            </a:r>
          </a:p>
          <a:p>
            <a:pPr lvl="1"/>
            <a:r>
              <a:rPr lang="de-DE" dirty="0"/>
              <a:t>slow </a:t>
            </a:r>
            <a:r>
              <a:rPr lang="de-DE" dirty="0" err="1"/>
              <a:t>convergence</a:t>
            </a:r>
            <a:endParaRPr lang="de-DE" dirty="0"/>
          </a:p>
          <a:p>
            <a:pPr lvl="1"/>
            <a:r>
              <a:rPr lang="de-DE" dirty="0"/>
              <a:t>high </a:t>
            </a:r>
            <a:r>
              <a:rPr lang="de-DE" dirty="0" err="1"/>
              <a:t>complexity</a:t>
            </a:r>
            <a:endParaRPr lang="de-DE" dirty="0"/>
          </a:p>
          <a:p>
            <a:pPr lvl="1"/>
            <a:r>
              <a:rPr lang="de-DE" dirty="0" err="1"/>
              <a:t>low</a:t>
            </a:r>
            <a:r>
              <a:rPr lang="de-DE" dirty="0"/>
              <a:t> </a:t>
            </a:r>
            <a:r>
              <a:rPr lang="de-DE" dirty="0" err="1"/>
              <a:t>performance</a:t>
            </a:r>
            <a:r>
              <a:rPr lang="de-DE" dirty="0"/>
              <a:t> in </a:t>
            </a:r>
            <a:r>
              <a:rPr lang="de-DE" dirty="0" err="1"/>
              <a:t>detecting</a:t>
            </a:r>
            <a:r>
              <a:rPr lang="de-DE" dirty="0"/>
              <a:t> </a:t>
            </a:r>
            <a:r>
              <a:rPr lang="de-DE" dirty="0" err="1"/>
              <a:t>small</a:t>
            </a:r>
            <a:r>
              <a:rPr lang="de-DE" dirty="0"/>
              <a:t> </a:t>
            </a:r>
            <a:r>
              <a:rPr lang="de-DE" dirty="0" err="1"/>
              <a:t>objects</a:t>
            </a:r>
            <a:endParaRPr lang="de-DE" dirty="0"/>
          </a:p>
          <a:p>
            <a:r>
              <a:rPr lang="de-DE" dirty="0" err="1"/>
              <a:t>Effiecient</a:t>
            </a:r>
            <a:r>
              <a:rPr lang="de-DE" dirty="0"/>
              <a:t> Attention </a:t>
            </a:r>
            <a:r>
              <a:rPr lang="de-DE" dirty="0" err="1"/>
              <a:t>Mechanism</a:t>
            </a:r>
            <a:endParaRPr lang="de-DE" dirty="0"/>
          </a:p>
          <a:p>
            <a:pPr lvl="1"/>
            <a:r>
              <a:rPr lang="de-DE" dirty="0" err="1"/>
              <a:t>pre-defined</a:t>
            </a:r>
            <a:r>
              <a:rPr lang="de-DE" dirty="0"/>
              <a:t> </a:t>
            </a:r>
            <a:r>
              <a:rPr lang="de-DE" dirty="0" err="1"/>
              <a:t>sparse</a:t>
            </a:r>
            <a:r>
              <a:rPr lang="de-DE" dirty="0"/>
              <a:t> </a:t>
            </a:r>
            <a:r>
              <a:rPr lang="de-DE" dirty="0" err="1"/>
              <a:t>attention</a:t>
            </a:r>
            <a:endParaRPr lang="de-DE" dirty="0"/>
          </a:p>
          <a:p>
            <a:pPr lvl="1"/>
            <a:r>
              <a:rPr lang="de-DE" dirty="0" err="1"/>
              <a:t>learn</a:t>
            </a:r>
            <a:r>
              <a:rPr lang="de-DE" dirty="0"/>
              <a:t> </a:t>
            </a:r>
            <a:r>
              <a:rPr lang="de-DE" dirty="0" err="1"/>
              <a:t>data-dependent</a:t>
            </a:r>
            <a:r>
              <a:rPr lang="de-DE" dirty="0"/>
              <a:t> </a:t>
            </a:r>
            <a:r>
              <a:rPr lang="de-DE" dirty="0" err="1"/>
              <a:t>sparse</a:t>
            </a:r>
            <a:r>
              <a:rPr lang="de-DE" dirty="0"/>
              <a:t> </a:t>
            </a:r>
            <a:r>
              <a:rPr lang="de-DE" dirty="0" err="1"/>
              <a:t>attention</a:t>
            </a:r>
            <a:r>
              <a:rPr lang="de-DE" dirty="0"/>
              <a:t> </a:t>
            </a:r>
          </a:p>
          <a:p>
            <a:pPr lvl="1"/>
            <a:r>
              <a:rPr lang="en-US" dirty="0"/>
              <a:t>explore the low-rank property in self-attention</a:t>
            </a:r>
            <a:endParaRPr lang="de-DE" dirty="0"/>
          </a:p>
          <a:p>
            <a:pPr lvl="1"/>
            <a:endParaRPr lang="de-DE" dirty="0"/>
          </a:p>
        </p:txBody>
      </p:sp>
    </p:spTree>
    <p:extLst>
      <p:ext uri="{BB962C8B-B14F-4D97-AF65-F5344CB8AC3E}">
        <p14:creationId xmlns:p14="http://schemas.microsoft.com/office/powerpoint/2010/main" val="83087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altLang="zh-CN" dirty="0" err="1"/>
              <a:t>Drawback</a:t>
            </a:r>
            <a:r>
              <a:rPr lang="de-DE" altLang="zh-CN" dirty="0"/>
              <a:t> </a:t>
            </a:r>
            <a:r>
              <a:rPr lang="de-DE" dirty="0"/>
              <a:t>DETR</a:t>
            </a:r>
          </a:p>
          <a:p>
            <a:pPr lvl="1"/>
            <a:r>
              <a:rPr lang="de-DE" dirty="0"/>
              <a:t>slow </a:t>
            </a:r>
            <a:r>
              <a:rPr lang="de-DE" dirty="0" err="1"/>
              <a:t>convergence</a:t>
            </a:r>
            <a:endParaRPr lang="de-DE" dirty="0"/>
          </a:p>
          <a:p>
            <a:pPr lvl="1"/>
            <a:r>
              <a:rPr lang="de-DE" dirty="0"/>
              <a:t>high </a:t>
            </a:r>
            <a:r>
              <a:rPr lang="de-DE" dirty="0" err="1"/>
              <a:t>complexity</a:t>
            </a:r>
            <a:endParaRPr lang="de-DE" dirty="0"/>
          </a:p>
          <a:p>
            <a:pPr lvl="1"/>
            <a:r>
              <a:rPr lang="de-DE" dirty="0" err="1"/>
              <a:t>low</a:t>
            </a:r>
            <a:r>
              <a:rPr lang="de-DE" dirty="0"/>
              <a:t> </a:t>
            </a:r>
            <a:r>
              <a:rPr lang="de-DE" dirty="0" err="1"/>
              <a:t>performance</a:t>
            </a:r>
            <a:r>
              <a:rPr lang="de-DE" dirty="0"/>
              <a:t> in </a:t>
            </a:r>
            <a:r>
              <a:rPr lang="de-DE" dirty="0" err="1"/>
              <a:t>detecting</a:t>
            </a:r>
            <a:r>
              <a:rPr lang="de-DE" dirty="0"/>
              <a:t> </a:t>
            </a:r>
            <a:r>
              <a:rPr lang="de-DE" dirty="0" err="1"/>
              <a:t>small</a:t>
            </a:r>
            <a:r>
              <a:rPr lang="de-DE" dirty="0"/>
              <a:t> </a:t>
            </a:r>
            <a:r>
              <a:rPr lang="de-DE" dirty="0" err="1"/>
              <a:t>objects</a:t>
            </a:r>
            <a:endParaRPr lang="de-DE" dirty="0"/>
          </a:p>
          <a:p>
            <a:r>
              <a:rPr lang="de-DE" dirty="0" err="1"/>
              <a:t>Effiecient</a:t>
            </a:r>
            <a:r>
              <a:rPr lang="de-DE" dirty="0"/>
              <a:t> Attention </a:t>
            </a:r>
            <a:r>
              <a:rPr lang="de-DE" dirty="0" err="1"/>
              <a:t>Mechanism</a:t>
            </a:r>
            <a:endParaRPr lang="de-DE" dirty="0"/>
          </a:p>
          <a:p>
            <a:pPr lvl="1"/>
            <a:r>
              <a:rPr lang="de-DE" dirty="0" err="1"/>
              <a:t>pre-defined</a:t>
            </a:r>
            <a:r>
              <a:rPr lang="de-DE" dirty="0"/>
              <a:t> </a:t>
            </a:r>
            <a:r>
              <a:rPr lang="de-DE" dirty="0" err="1"/>
              <a:t>sparse</a:t>
            </a:r>
            <a:r>
              <a:rPr lang="de-DE" dirty="0"/>
              <a:t> </a:t>
            </a:r>
            <a:r>
              <a:rPr lang="de-DE" dirty="0" err="1"/>
              <a:t>attention</a:t>
            </a:r>
            <a:endParaRPr lang="de-DE" dirty="0"/>
          </a:p>
          <a:p>
            <a:pPr lvl="1"/>
            <a:r>
              <a:rPr lang="de-DE" dirty="0" err="1"/>
              <a:t>learn</a:t>
            </a:r>
            <a:r>
              <a:rPr lang="de-DE" dirty="0"/>
              <a:t> </a:t>
            </a:r>
            <a:r>
              <a:rPr lang="de-DE" dirty="0" err="1"/>
              <a:t>data-dependent</a:t>
            </a:r>
            <a:r>
              <a:rPr lang="de-DE" dirty="0"/>
              <a:t> </a:t>
            </a:r>
            <a:r>
              <a:rPr lang="de-DE" dirty="0" err="1"/>
              <a:t>sparse</a:t>
            </a:r>
            <a:r>
              <a:rPr lang="de-DE" dirty="0"/>
              <a:t> </a:t>
            </a:r>
            <a:r>
              <a:rPr lang="de-DE" dirty="0" err="1"/>
              <a:t>attention</a:t>
            </a:r>
            <a:r>
              <a:rPr lang="de-DE" dirty="0"/>
              <a:t> </a:t>
            </a:r>
          </a:p>
          <a:p>
            <a:pPr lvl="1"/>
            <a:r>
              <a:rPr lang="en-US" dirty="0"/>
              <a:t>explore the low-rank property in self-attention</a:t>
            </a:r>
            <a:endParaRPr lang="de-DE" dirty="0"/>
          </a:p>
          <a:p>
            <a:pPr marL="457200" lvl="1" indent="0">
              <a:buNone/>
            </a:pPr>
            <a:endParaRPr lang="de-DE" dirty="0"/>
          </a:p>
        </p:txBody>
      </p:sp>
    </p:spTree>
    <p:extLst>
      <p:ext uri="{BB962C8B-B14F-4D97-AF65-F5344CB8AC3E}">
        <p14:creationId xmlns:p14="http://schemas.microsoft.com/office/powerpoint/2010/main" val="172969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normAutofit/>
          </a:bodyPr>
          <a:lstStyle/>
          <a:p>
            <a:r>
              <a:rPr lang="de-DE" altLang="zh-CN" dirty="0" err="1"/>
              <a:t>Drawback</a:t>
            </a:r>
            <a:r>
              <a:rPr lang="de-DE" altLang="zh-CN" dirty="0"/>
              <a:t> </a:t>
            </a:r>
            <a:r>
              <a:rPr lang="de-DE" dirty="0"/>
              <a:t>DETR</a:t>
            </a:r>
          </a:p>
          <a:p>
            <a:pPr lvl="1"/>
            <a:r>
              <a:rPr lang="de-DE" dirty="0"/>
              <a:t>slow </a:t>
            </a:r>
            <a:r>
              <a:rPr lang="de-DE" dirty="0" err="1"/>
              <a:t>convergence</a:t>
            </a:r>
            <a:endParaRPr lang="de-DE" dirty="0"/>
          </a:p>
          <a:p>
            <a:pPr lvl="1"/>
            <a:r>
              <a:rPr lang="de-DE" dirty="0"/>
              <a:t>high </a:t>
            </a:r>
            <a:r>
              <a:rPr lang="de-DE" dirty="0" err="1"/>
              <a:t>complexity</a:t>
            </a:r>
            <a:endParaRPr lang="de-DE" dirty="0"/>
          </a:p>
          <a:p>
            <a:pPr lvl="1"/>
            <a:r>
              <a:rPr lang="de-DE" dirty="0" err="1"/>
              <a:t>low</a:t>
            </a:r>
            <a:r>
              <a:rPr lang="de-DE" dirty="0"/>
              <a:t> </a:t>
            </a:r>
            <a:r>
              <a:rPr lang="de-DE" dirty="0" err="1"/>
              <a:t>performance</a:t>
            </a:r>
            <a:r>
              <a:rPr lang="de-DE" dirty="0"/>
              <a:t> in </a:t>
            </a:r>
            <a:r>
              <a:rPr lang="de-DE" dirty="0" err="1"/>
              <a:t>detecting</a:t>
            </a:r>
            <a:r>
              <a:rPr lang="de-DE" dirty="0"/>
              <a:t> </a:t>
            </a:r>
            <a:r>
              <a:rPr lang="de-DE" dirty="0" err="1"/>
              <a:t>small</a:t>
            </a:r>
            <a:r>
              <a:rPr lang="de-DE" dirty="0"/>
              <a:t> </a:t>
            </a:r>
            <a:r>
              <a:rPr lang="de-DE" dirty="0" err="1"/>
              <a:t>objects</a:t>
            </a:r>
            <a:endParaRPr lang="de-DE" dirty="0"/>
          </a:p>
          <a:p>
            <a:r>
              <a:rPr lang="de-DE" dirty="0" err="1"/>
              <a:t>Effiecient</a:t>
            </a:r>
            <a:r>
              <a:rPr lang="de-DE" dirty="0"/>
              <a:t> Attention </a:t>
            </a:r>
            <a:r>
              <a:rPr lang="de-DE" dirty="0" err="1"/>
              <a:t>Mechanism</a:t>
            </a:r>
            <a:endParaRPr lang="de-DE" dirty="0"/>
          </a:p>
          <a:p>
            <a:pPr lvl="1"/>
            <a:r>
              <a:rPr lang="de-DE" dirty="0" err="1"/>
              <a:t>use</a:t>
            </a:r>
            <a:r>
              <a:rPr lang="de-DE" dirty="0"/>
              <a:t> </a:t>
            </a:r>
            <a:r>
              <a:rPr lang="de-DE" dirty="0" err="1"/>
              <a:t>pre-defined</a:t>
            </a:r>
            <a:r>
              <a:rPr lang="de-DE" dirty="0"/>
              <a:t> </a:t>
            </a:r>
            <a:r>
              <a:rPr lang="de-DE" dirty="0" err="1"/>
              <a:t>sparse</a:t>
            </a:r>
            <a:r>
              <a:rPr lang="de-DE" dirty="0"/>
              <a:t> </a:t>
            </a:r>
            <a:r>
              <a:rPr lang="de-DE" dirty="0" err="1"/>
              <a:t>attention</a:t>
            </a:r>
            <a:endParaRPr lang="de-DE" dirty="0"/>
          </a:p>
          <a:p>
            <a:pPr lvl="1"/>
            <a:r>
              <a:rPr lang="de-DE" dirty="0" err="1"/>
              <a:t>learn</a:t>
            </a:r>
            <a:r>
              <a:rPr lang="de-DE" dirty="0"/>
              <a:t> </a:t>
            </a:r>
            <a:r>
              <a:rPr lang="de-DE" dirty="0" err="1"/>
              <a:t>data-dependent</a:t>
            </a:r>
            <a:r>
              <a:rPr lang="de-DE" dirty="0"/>
              <a:t> </a:t>
            </a:r>
            <a:r>
              <a:rPr lang="de-DE" dirty="0" err="1"/>
              <a:t>sparse</a:t>
            </a:r>
            <a:r>
              <a:rPr lang="de-DE" dirty="0"/>
              <a:t> </a:t>
            </a:r>
            <a:r>
              <a:rPr lang="de-DE" dirty="0" err="1"/>
              <a:t>attention</a:t>
            </a:r>
            <a:r>
              <a:rPr lang="de-DE" dirty="0"/>
              <a:t> </a:t>
            </a:r>
          </a:p>
          <a:p>
            <a:pPr lvl="1"/>
            <a:r>
              <a:rPr lang="en-US" dirty="0"/>
              <a:t>explore the low-rank property in self-attention</a:t>
            </a:r>
            <a:endParaRPr lang="de-DE" dirty="0"/>
          </a:p>
          <a:p>
            <a:r>
              <a:rPr lang="de-DE" dirty="0"/>
              <a:t>Multi-</a:t>
            </a:r>
            <a:r>
              <a:rPr lang="de-DE" dirty="0" err="1"/>
              <a:t>scale</a:t>
            </a:r>
            <a:r>
              <a:rPr lang="de-DE" dirty="0"/>
              <a:t> Feature </a:t>
            </a:r>
            <a:r>
              <a:rPr lang="de-DE" dirty="0" err="1"/>
              <a:t>Representation</a:t>
            </a:r>
            <a:r>
              <a:rPr lang="de-DE" dirty="0"/>
              <a:t> </a:t>
            </a:r>
            <a:r>
              <a:rPr lang="de-DE" dirty="0" err="1"/>
              <a:t>for</a:t>
            </a:r>
            <a:r>
              <a:rPr lang="de-DE" dirty="0"/>
              <a:t> </a:t>
            </a:r>
            <a:r>
              <a:rPr lang="de-DE" dirty="0" err="1"/>
              <a:t>Object</a:t>
            </a:r>
            <a:r>
              <a:rPr lang="de-DE" dirty="0"/>
              <a:t> </a:t>
            </a:r>
            <a:r>
              <a:rPr lang="de-DE" dirty="0" err="1"/>
              <a:t>Detection</a:t>
            </a:r>
            <a:endParaRPr lang="de-DE" dirty="0"/>
          </a:p>
        </p:txBody>
      </p:sp>
    </p:spTree>
    <p:extLst>
      <p:ext uri="{BB962C8B-B14F-4D97-AF65-F5344CB8AC3E}">
        <p14:creationId xmlns:p14="http://schemas.microsoft.com/office/powerpoint/2010/main" val="393180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p:txBody>
      </p:sp>
      <p:pic>
        <p:nvPicPr>
          <p:cNvPr id="6" name="Grafik 5">
            <a:extLst>
              <a:ext uri="{FF2B5EF4-FFF2-40B4-BE49-F238E27FC236}">
                <a16:creationId xmlns:a16="http://schemas.microsoft.com/office/drawing/2014/main" id="{5DD2A6D9-0ECA-4ADA-9913-4871919B49D4}"/>
              </a:ext>
            </a:extLst>
          </p:cNvPr>
          <p:cNvPicPr>
            <a:picLocks noChangeAspect="1"/>
          </p:cNvPicPr>
          <p:nvPr/>
        </p:nvPicPr>
        <p:blipFill>
          <a:blip r:embed="rId3"/>
          <a:stretch>
            <a:fillRect/>
          </a:stretch>
        </p:blipFill>
        <p:spPr>
          <a:xfrm>
            <a:off x="1795462" y="2202598"/>
            <a:ext cx="7186613" cy="1180985"/>
          </a:xfrm>
          <a:prstGeom prst="rect">
            <a:avLst/>
          </a:prstGeom>
        </p:spPr>
      </p:pic>
      <p:pic>
        <p:nvPicPr>
          <p:cNvPr id="12" name="Grafik 11">
            <a:extLst>
              <a:ext uri="{FF2B5EF4-FFF2-40B4-BE49-F238E27FC236}">
                <a16:creationId xmlns:a16="http://schemas.microsoft.com/office/drawing/2014/main" id="{EDF15ABA-70BF-4107-A95C-0043B6D5FE17}"/>
              </a:ext>
            </a:extLst>
          </p:cNvPr>
          <p:cNvPicPr>
            <a:picLocks noChangeAspect="1"/>
          </p:cNvPicPr>
          <p:nvPr/>
        </p:nvPicPr>
        <p:blipFill>
          <a:blip r:embed="rId4"/>
          <a:stretch>
            <a:fillRect/>
          </a:stretch>
        </p:blipFill>
        <p:spPr>
          <a:xfrm>
            <a:off x="164306" y="3603394"/>
            <a:ext cx="4543425" cy="342900"/>
          </a:xfrm>
          <a:prstGeom prst="rect">
            <a:avLst/>
          </a:prstGeom>
        </p:spPr>
      </p:pic>
      <p:pic>
        <p:nvPicPr>
          <p:cNvPr id="16" name="Grafik 15">
            <a:extLst>
              <a:ext uri="{FF2B5EF4-FFF2-40B4-BE49-F238E27FC236}">
                <a16:creationId xmlns:a16="http://schemas.microsoft.com/office/drawing/2014/main" id="{D584EFEA-A3C8-4D89-A063-A3FA383F0BCA}"/>
              </a:ext>
            </a:extLst>
          </p:cNvPr>
          <p:cNvPicPr>
            <a:picLocks noChangeAspect="1"/>
          </p:cNvPicPr>
          <p:nvPr/>
        </p:nvPicPr>
        <p:blipFill>
          <a:blip r:embed="rId5"/>
          <a:stretch>
            <a:fillRect/>
          </a:stretch>
        </p:blipFill>
        <p:spPr>
          <a:xfrm>
            <a:off x="233362" y="3976688"/>
            <a:ext cx="4686300" cy="771525"/>
          </a:xfrm>
          <a:prstGeom prst="rect">
            <a:avLst/>
          </a:prstGeom>
        </p:spPr>
      </p:pic>
      <p:pic>
        <p:nvPicPr>
          <p:cNvPr id="18" name="Grafik 17">
            <a:extLst>
              <a:ext uri="{FF2B5EF4-FFF2-40B4-BE49-F238E27FC236}">
                <a16:creationId xmlns:a16="http://schemas.microsoft.com/office/drawing/2014/main" id="{85568763-A681-4132-9A63-3AFC09D98AC4}"/>
              </a:ext>
            </a:extLst>
          </p:cNvPr>
          <p:cNvPicPr>
            <a:picLocks noChangeAspect="1"/>
          </p:cNvPicPr>
          <p:nvPr/>
        </p:nvPicPr>
        <p:blipFill>
          <a:blip r:embed="rId6"/>
          <a:stretch>
            <a:fillRect/>
          </a:stretch>
        </p:blipFill>
        <p:spPr>
          <a:xfrm>
            <a:off x="4919662" y="3479569"/>
            <a:ext cx="7181850" cy="1676400"/>
          </a:xfrm>
          <a:prstGeom prst="rect">
            <a:avLst/>
          </a:prstGeom>
        </p:spPr>
      </p:pic>
      <p:pic>
        <p:nvPicPr>
          <p:cNvPr id="20" name="Grafik 19">
            <a:extLst>
              <a:ext uri="{FF2B5EF4-FFF2-40B4-BE49-F238E27FC236}">
                <a16:creationId xmlns:a16="http://schemas.microsoft.com/office/drawing/2014/main" id="{2DD0C350-7E22-455C-BD87-858B6E18F17B}"/>
              </a:ext>
            </a:extLst>
          </p:cNvPr>
          <p:cNvPicPr>
            <a:picLocks noChangeAspect="1"/>
          </p:cNvPicPr>
          <p:nvPr/>
        </p:nvPicPr>
        <p:blipFill>
          <a:blip r:embed="rId7"/>
          <a:stretch>
            <a:fillRect/>
          </a:stretch>
        </p:blipFill>
        <p:spPr>
          <a:xfrm>
            <a:off x="128587" y="5147452"/>
            <a:ext cx="8248650" cy="495300"/>
          </a:xfrm>
          <a:prstGeom prst="rect">
            <a:avLst/>
          </a:prstGeom>
        </p:spPr>
      </p:pic>
      <p:pic>
        <p:nvPicPr>
          <p:cNvPr id="21" name="Grafik 20">
            <a:extLst>
              <a:ext uri="{FF2B5EF4-FFF2-40B4-BE49-F238E27FC236}">
                <a16:creationId xmlns:a16="http://schemas.microsoft.com/office/drawing/2014/main" id="{E23F4FA9-6F34-413B-9DA2-B4C991D24B8C}"/>
              </a:ext>
            </a:extLst>
          </p:cNvPr>
          <p:cNvPicPr>
            <a:picLocks noChangeAspect="1"/>
          </p:cNvPicPr>
          <p:nvPr/>
        </p:nvPicPr>
        <p:blipFill>
          <a:blip r:embed="rId8"/>
          <a:stretch>
            <a:fillRect/>
          </a:stretch>
        </p:blipFill>
        <p:spPr>
          <a:xfrm>
            <a:off x="230981" y="5682399"/>
            <a:ext cx="7629525" cy="762000"/>
          </a:xfrm>
          <a:prstGeom prst="rect">
            <a:avLst/>
          </a:prstGeom>
        </p:spPr>
      </p:pic>
      <p:pic>
        <p:nvPicPr>
          <p:cNvPr id="22" name="Grafik 21">
            <a:extLst>
              <a:ext uri="{FF2B5EF4-FFF2-40B4-BE49-F238E27FC236}">
                <a16:creationId xmlns:a16="http://schemas.microsoft.com/office/drawing/2014/main" id="{BC877FF9-2CB6-4704-8399-4156DA6775A6}"/>
              </a:ext>
            </a:extLst>
          </p:cNvPr>
          <p:cNvPicPr>
            <a:picLocks noChangeAspect="1"/>
          </p:cNvPicPr>
          <p:nvPr/>
        </p:nvPicPr>
        <p:blipFill>
          <a:blip r:embed="rId9"/>
          <a:stretch>
            <a:fillRect/>
          </a:stretch>
        </p:blipFill>
        <p:spPr>
          <a:xfrm>
            <a:off x="261937" y="4784494"/>
            <a:ext cx="4638675" cy="400050"/>
          </a:xfrm>
          <a:prstGeom prst="rect">
            <a:avLst/>
          </a:prstGeom>
        </p:spPr>
      </p:pic>
      <p:pic>
        <p:nvPicPr>
          <p:cNvPr id="23" name="Grafik 22">
            <a:extLst>
              <a:ext uri="{FF2B5EF4-FFF2-40B4-BE49-F238E27FC236}">
                <a16:creationId xmlns:a16="http://schemas.microsoft.com/office/drawing/2014/main" id="{A65434EB-D2DC-46EC-88FF-C621705541DD}"/>
              </a:ext>
            </a:extLst>
          </p:cNvPr>
          <p:cNvPicPr>
            <a:picLocks noChangeAspect="1"/>
          </p:cNvPicPr>
          <p:nvPr/>
        </p:nvPicPr>
        <p:blipFill>
          <a:blip r:embed="rId10"/>
          <a:stretch>
            <a:fillRect/>
          </a:stretch>
        </p:blipFill>
        <p:spPr>
          <a:xfrm>
            <a:off x="8253413" y="1451752"/>
            <a:ext cx="3705225" cy="638175"/>
          </a:xfrm>
          <a:prstGeom prst="rect">
            <a:avLst/>
          </a:prstGeom>
        </p:spPr>
      </p:pic>
    </p:spTree>
    <p:extLst>
      <p:ext uri="{BB962C8B-B14F-4D97-AF65-F5344CB8AC3E}">
        <p14:creationId xmlns:p14="http://schemas.microsoft.com/office/powerpoint/2010/main" val="349791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p:txBody>
      </p:sp>
      <p:pic>
        <p:nvPicPr>
          <p:cNvPr id="12" name="Grafik 11">
            <a:extLst>
              <a:ext uri="{FF2B5EF4-FFF2-40B4-BE49-F238E27FC236}">
                <a16:creationId xmlns:a16="http://schemas.microsoft.com/office/drawing/2014/main" id="{EDF15ABA-70BF-4107-A95C-0043B6D5FE17}"/>
              </a:ext>
            </a:extLst>
          </p:cNvPr>
          <p:cNvPicPr>
            <a:picLocks noChangeAspect="1"/>
          </p:cNvPicPr>
          <p:nvPr/>
        </p:nvPicPr>
        <p:blipFill>
          <a:blip r:embed="rId3"/>
          <a:stretch>
            <a:fillRect/>
          </a:stretch>
        </p:blipFill>
        <p:spPr>
          <a:xfrm>
            <a:off x="164306" y="3603394"/>
            <a:ext cx="4543425" cy="342900"/>
          </a:xfrm>
          <a:prstGeom prst="rect">
            <a:avLst/>
          </a:prstGeom>
        </p:spPr>
      </p:pic>
      <p:pic>
        <p:nvPicPr>
          <p:cNvPr id="16" name="Grafik 15">
            <a:extLst>
              <a:ext uri="{FF2B5EF4-FFF2-40B4-BE49-F238E27FC236}">
                <a16:creationId xmlns:a16="http://schemas.microsoft.com/office/drawing/2014/main" id="{D584EFEA-A3C8-4D89-A063-A3FA383F0BCA}"/>
              </a:ext>
            </a:extLst>
          </p:cNvPr>
          <p:cNvPicPr>
            <a:picLocks noChangeAspect="1"/>
          </p:cNvPicPr>
          <p:nvPr/>
        </p:nvPicPr>
        <p:blipFill>
          <a:blip r:embed="rId4"/>
          <a:stretch>
            <a:fillRect/>
          </a:stretch>
        </p:blipFill>
        <p:spPr>
          <a:xfrm>
            <a:off x="233362" y="3976688"/>
            <a:ext cx="4686300" cy="771525"/>
          </a:xfrm>
          <a:prstGeom prst="rect">
            <a:avLst/>
          </a:prstGeom>
        </p:spPr>
      </p:pic>
      <p:pic>
        <p:nvPicPr>
          <p:cNvPr id="18" name="Grafik 17">
            <a:extLst>
              <a:ext uri="{FF2B5EF4-FFF2-40B4-BE49-F238E27FC236}">
                <a16:creationId xmlns:a16="http://schemas.microsoft.com/office/drawing/2014/main" id="{85568763-A681-4132-9A63-3AFC09D98AC4}"/>
              </a:ext>
            </a:extLst>
          </p:cNvPr>
          <p:cNvPicPr>
            <a:picLocks noChangeAspect="1"/>
          </p:cNvPicPr>
          <p:nvPr/>
        </p:nvPicPr>
        <p:blipFill>
          <a:blip r:embed="rId5"/>
          <a:stretch>
            <a:fillRect/>
          </a:stretch>
        </p:blipFill>
        <p:spPr>
          <a:xfrm>
            <a:off x="4919662" y="3479569"/>
            <a:ext cx="7181850" cy="1676400"/>
          </a:xfrm>
          <a:prstGeom prst="rect">
            <a:avLst/>
          </a:prstGeom>
        </p:spPr>
      </p:pic>
      <p:pic>
        <p:nvPicPr>
          <p:cNvPr id="20" name="Grafik 19">
            <a:extLst>
              <a:ext uri="{FF2B5EF4-FFF2-40B4-BE49-F238E27FC236}">
                <a16:creationId xmlns:a16="http://schemas.microsoft.com/office/drawing/2014/main" id="{2DD0C350-7E22-455C-BD87-858B6E18F17B}"/>
              </a:ext>
            </a:extLst>
          </p:cNvPr>
          <p:cNvPicPr>
            <a:picLocks noChangeAspect="1"/>
          </p:cNvPicPr>
          <p:nvPr/>
        </p:nvPicPr>
        <p:blipFill>
          <a:blip r:embed="rId6"/>
          <a:stretch>
            <a:fillRect/>
          </a:stretch>
        </p:blipFill>
        <p:spPr>
          <a:xfrm>
            <a:off x="128587" y="5147452"/>
            <a:ext cx="8248650" cy="495300"/>
          </a:xfrm>
          <a:prstGeom prst="rect">
            <a:avLst/>
          </a:prstGeom>
        </p:spPr>
      </p:pic>
      <p:pic>
        <p:nvPicPr>
          <p:cNvPr id="21" name="Grafik 20">
            <a:extLst>
              <a:ext uri="{FF2B5EF4-FFF2-40B4-BE49-F238E27FC236}">
                <a16:creationId xmlns:a16="http://schemas.microsoft.com/office/drawing/2014/main" id="{E23F4FA9-6F34-413B-9DA2-B4C991D24B8C}"/>
              </a:ext>
            </a:extLst>
          </p:cNvPr>
          <p:cNvPicPr>
            <a:picLocks noChangeAspect="1"/>
          </p:cNvPicPr>
          <p:nvPr/>
        </p:nvPicPr>
        <p:blipFill>
          <a:blip r:embed="rId7"/>
          <a:stretch>
            <a:fillRect/>
          </a:stretch>
        </p:blipFill>
        <p:spPr>
          <a:xfrm>
            <a:off x="230981" y="5682399"/>
            <a:ext cx="7629525" cy="762000"/>
          </a:xfrm>
          <a:prstGeom prst="rect">
            <a:avLst/>
          </a:prstGeom>
        </p:spPr>
      </p:pic>
      <p:pic>
        <p:nvPicPr>
          <p:cNvPr id="22" name="Grafik 21">
            <a:extLst>
              <a:ext uri="{FF2B5EF4-FFF2-40B4-BE49-F238E27FC236}">
                <a16:creationId xmlns:a16="http://schemas.microsoft.com/office/drawing/2014/main" id="{BC877FF9-2CB6-4704-8399-4156DA6775A6}"/>
              </a:ext>
            </a:extLst>
          </p:cNvPr>
          <p:cNvPicPr>
            <a:picLocks noChangeAspect="1"/>
          </p:cNvPicPr>
          <p:nvPr/>
        </p:nvPicPr>
        <p:blipFill>
          <a:blip r:embed="rId8"/>
          <a:stretch>
            <a:fillRect/>
          </a:stretch>
        </p:blipFill>
        <p:spPr>
          <a:xfrm>
            <a:off x="261937" y="4784494"/>
            <a:ext cx="4638675" cy="400050"/>
          </a:xfrm>
          <a:prstGeom prst="rect">
            <a:avLst/>
          </a:prstGeom>
        </p:spPr>
      </p:pic>
      <p:pic>
        <p:nvPicPr>
          <p:cNvPr id="4" name="Grafik 3">
            <a:extLst>
              <a:ext uri="{FF2B5EF4-FFF2-40B4-BE49-F238E27FC236}">
                <a16:creationId xmlns:a16="http://schemas.microsoft.com/office/drawing/2014/main" id="{F6A762DC-54D5-41DD-BE30-2CB8F04E2844}"/>
              </a:ext>
            </a:extLst>
          </p:cNvPr>
          <p:cNvPicPr>
            <a:picLocks noChangeAspect="1"/>
          </p:cNvPicPr>
          <p:nvPr/>
        </p:nvPicPr>
        <p:blipFill>
          <a:blip r:embed="rId9"/>
          <a:stretch>
            <a:fillRect/>
          </a:stretch>
        </p:blipFill>
        <p:spPr>
          <a:xfrm>
            <a:off x="1452562" y="2239732"/>
            <a:ext cx="9286875" cy="1219200"/>
          </a:xfrm>
          <a:prstGeom prst="rect">
            <a:avLst/>
          </a:prstGeom>
        </p:spPr>
      </p:pic>
      <p:pic>
        <p:nvPicPr>
          <p:cNvPr id="5" name="Grafik 4">
            <a:extLst>
              <a:ext uri="{FF2B5EF4-FFF2-40B4-BE49-F238E27FC236}">
                <a16:creationId xmlns:a16="http://schemas.microsoft.com/office/drawing/2014/main" id="{ED6BD390-6161-43C9-8797-4E304B45C562}"/>
              </a:ext>
            </a:extLst>
          </p:cNvPr>
          <p:cNvPicPr>
            <a:picLocks noChangeAspect="1"/>
          </p:cNvPicPr>
          <p:nvPr/>
        </p:nvPicPr>
        <p:blipFill>
          <a:blip r:embed="rId10"/>
          <a:stretch>
            <a:fillRect/>
          </a:stretch>
        </p:blipFill>
        <p:spPr>
          <a:xfrm>
            <a:off x="7300912" y="1972296"/>
            <a:ext cx="1571625" cy="371475"/>
          </a:xfrm>
          <a:prstGeom prst="rect">
            <a:avLst/>
          </a:prstGeom>
        </p:spPr>
      </p:pic>
    </p:spTree>
    <p:extLst>
      <p:ext uri="{BB962C8B-B14F-4D97-AF65-F5344CB8AC3E}">
        <p14:creationId xmlns:p14="http://schemas.microsoft.com/office/powerpoint/2010/main" val="39132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p:txBody>
      </p:sp>
      <p:pic>
        <p:nvPicPr>
          <p:cNvPr id="4" name="Grafik 3">
            <a:extLst>
              <a:ext uri="{FF2B5EF4-FFF2-40B4-BE49-F238E27FC236}">
                <a16:creationId xmlns:a16="http://schemas.microsoft.com/office/drawing/2014/main" id="{F6A762DC-54D5-41DD-BE30-2CB8F04E2844}"/>
              </a:ext>
            </a:extLst>
          </p:cNvPr>
          <p:cNvPicPr>
            <a:picLocks noChangeAspect="1"/>
          </p:cNvPicPr>
          <p:nvPr/>
        </p:nvPicPr>
        <p:blipFill>
          <a:blip r:embed="rId3"/>
          <a:stretch>
            <a:fillRect/>
          </a:stretch>
        </p:blipFill>
        <p:spPr>
          <a:xfrm>
            <a:off x="314325" y="5048556"/>
            <a:ext cx="9286875" cy="1219200"/>
          </a:xfrm>
          <a:prstGeom prst="rect">
            <a:avLst/>
          </a:prstGeom>
        </p:spPr>
      </p:pic>
      <p:pic>
        <p:nvPicPr>
          <p:cNvPr id="13" name="Grafik 12">
            <a:extLst>
              <a:ext uri="{FF2B5EF4-FFF2-40B4-BE49-F238E27FC236}">
                <a16:creationId xmlns:a16="http://schemas.microsoft.com/office/drawing/2014/main" id="{13E0BECE-D82E-440B-A502-ABBBC78FA243}"/>
              </a:ext>
            </a:extLst>
          </p:cNvPr>
          <p:cNvPicPr>
            <a:picLocks noChangeAspect="1"/>
          </p:cNvPicPr>
          <p:nvPr/>
        </p:nvPicPr>
        <p:blipFill>
          <a:blip r:embed="rId4"/>
          <a:stretch>
            <a:fillRect/>
          </a:stretch>
        </p:blipFill>
        <p:spPr>
          <a:xfrm>
            <a:off x="566737" y="3439377"/>
            <a:ext cx="7186613" cy="1180985"/>
          </a:xfrm>
          <a:prstGeom prst="rect">
            <a:avLst/>
          </a:prstGeom>
        </p:spPr>
      </p:pic>
      <p:sp>
        <p:nvSpPr>
          <p:cNvPr id="6" name="Würfel 5">
            <a:extLst>
              <a:ext uri="{FF2B5EF4-FFF2-40B4-BE49-F238E27FC236}">
                <a16:creationId xmlns:a16="http://schemas.microsoft.com/office/drawing/2014/main" id="{795C2DE5-44FB-4CD7-A827-9EA0A3454A13}"/>
              </a:ext>
            </a:extLst>
          </p:cNvPr>
          <p:cNvSpPr/>
          <p:nvPr/>
        </p:nvSpPr>
        <p:spPr>
          <a:xfrm>
            <a:off x="8943975" y="2827705"/>
            <a:ext cx="2114550" cy="2028826"/>
          </a:xfrm>
          <a:prstGeom prst="cube">
            <a:avLst>
              <a:gd name="adj" fmla="val 56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1FE986FE-AD31-416A-8837-B34969385309}"/>
              </a:ext>
            </a:extLst>
          </p:cNvPr>
          <p:cNvSpPr/>
          <p:nvPr/>
        </p:nvSpPr>
        <p:spPr>
          <a:xfrm>
            <a:off x="9267826" y="3362324"/>
            <a:ext cx="514350" cy="4953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3CDB2CA0-1A45-4AFF-9E77-0C960D6425EE}"/>
              </a:ext>
            </a:extLst>
          </p:cNvPr>
          <p:cNvSpPr/>
          <p:nvPr/>
        </p:nvSpPr>
        <p:spPr>
          <a:xfrm>
            <a:off x="9458325" y="3533775"/>
            <a:ext cx="142875"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BD88787C-D761-449C-9CA1-0C4C1138B3B5}"/>
              </a:ext>
            </a:extLst>
          </p:cNvPr>
          <p:cNvSpPr txBox="1"/>
          <p:nvPr/>
        </p:nvSpPr>
        <p:spPr>
          <a:xfrm>
            <a:off x="7081838" y="6193173"/>
            <a:ext cx="4371975" cy="369332"/>
          </a:xfrm>
          <a:prstGeom prst="rect">
            <a:avLst/>
          </a:prstGeom>
          <a:noFill/>
        </p:spPr>
        <p:txBody>
          <a:bodyPr wrap="square" rtlCol="0">
            <a:spAutoFit/>
          </a:bodyPr>
          <a:lstStyle/>
          <a:p>
            <a:r>
              <a:rPr lang="de-DE" dirty="0"/>
              <a:t>Linear </a:t>
            </a:r>
            <a:r>
              <a:rPr lang="de-DE" dirty="0" err="1"/>
              <a:t>projection</a:t>
            </a:r>
            <a:r>
              <a:rPr lang="de-DE" dirty="0"/>
              <a:t> </a:t>
            </a:r>
            <a:r>
              <a:rPr lang="de-DE" dirty="0" err="1"/>
              <a:t>from</a:t>
            </a:r>
            <a:r>
              <a:rPr lang="de-DE" dirty="0"/>
              <a:t> </a:t>
            </a:r>
            <a:r>
              <a:rPr lang="de-DE" dirty="0" err="1"/>
              <a:t>Zq</a:t>
            </a:r>
            <a:r>
              <a:rPr lang="de-DE" dirty="0"/>
              <a:t> (2MK </a:t>
            </a:r>
            <a:r>
              <a:rPr lang="de-DE" dirty="0" err="1"/>
              <a:t>channels</a:t>
            </a:r>
            <a:r>
              <a:rPr lang="de-DE" dirty="0"/>
              <a:t>)</a:t>
            </a:r>
          </a:p>
        </p:txBody>
      </p:sp>
      <p:sp>
        <p:nvSpPr>
          <p:cNvPr id="19" name="Textfeld 18">
            <a:extLst>
              <a:ext uri="{FF2B5EF4-FFF2-40B4-BE49-F238E27FC236}">
                <a16:creationId xmlns:a16="http://schemas.microsoft.com/office/drawing/2014/main" id="{ED082988-62F2-4428-A725-21BC8DDC8557}"/>
              </a:ext>
            </a:extLst>
          </p:cNvPr>
          <p:cNvSpPr txBox="1"/>
          <p:nvPr/>
        </p:nvSpPr>
        <p:spPr>
          <a:xfrm>
            <a:off x="4436268" y="4770016"/>
            <a:ext cx="4371975" cy="369332"/>
          </a:xfrm>
          <a:prstGeom prst="rect">
            <a:avLst/>
          </a:prstGeom>
          <a:noFill/>
        </p:spPr>
        <p:txBody>
          <a:bodyPr wrap="square" rtlCol="0">
            <a:spAutoFit/>
          </a:bodyPr>
          <a:lstStyle/>
          <a:p>
            <a:r>
              <a:rPr lang="de-DE" dirty="0" err="1"/>
              <a:t>Softmax</a:t>
            </a:r>
            <a:r>
              <a:rPr lang="de-DE" dirty="0"/>
              <a:t> </a:t>
            </a:r>
            <a:r>
              <a:rPr lang="de-DE" dirty="0" err="1"/>
              <a:t>from</a:t>
            </a:r>
            <a:r>
              <a:rPr lang="de-DE" dirty="0"/>
              <a:t> </a:t>
            </a:r>
            <a:r>
              <a:rPr lang="de-DE" dirty="0" err="1"/>
              <a:t>Zq</a:t>
            </a:r>
            <a:r>
              <a:rPr lang="de-DE" dirty="0"/>
              <a:t> (1MK </a:t>
            </a:r>
            <a:r>
              <a:rPr lang="de-DE" dirty="0" err="1"/>
              <a:t>channels</a:t>
            </a:r>
            <a:r>
              <a:rPr lang="de-DE" dirty="0"/>
              <a:t>)</a:t>
            </a:r>
          </a:p>
        </p:txBody>
      </p:sp>
    </p:spTree>
    <p:extLst>
      <p:ext uri="{BB962C8B-B14F-4D97-AF65-F5344CB8AC3E}">
        <p14:creationId xmlns:p14="http://schemas.microsoft.com/office/powerpoint/2010/main" val="59669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p:txBody>
      </p:sp>
      <p:pic>
        <p:nvPicPr>
          <p:cNvPr id="4" name="Grafik 3">
            <a:extLst>
              <a:ext uri="{FF2B5EF4-FFF2-40B4-BE49-F238E27FC236}">
                <a16:creationId xmlns:a16="http://schemas.microsoft.com/office/drawing/2014/main" id="{F6A762DC-54D5-41DD-BE30-2CB8F04E2844}"/>
              </a:ext>
            </a:extLst>
          </p:cNvPr>
          <p:cNvPicPr>
            <a:picLocks noChangeAspect="1"/>
          </p:cNvPicPr>
          <p:nvPr/>
        </p:nvPicPr>
        <p:blipFill>
          <a:blip r:embed="rId3"/>
          <a:stretch>
            <a:fillRect/>
          </a:stretch>
        </p:blipFill>
        <p:spPr>
          <a:xfrm>
            <a:off x="1012507" y="2209800"/>
            <a:ext cx="9286875" cy="1219200"/>
          </a:xfrm>
          <a:prstGeom prst="rect">
            <a:avLst/>
          </a:prstGeom>
        </p:spPr>
      </p:pic>
      <p:pic>
        <p:nvPicPr>
          <p:cNvPr id="11" name="Grafik 10">
            <a:extLst>
              <a:ext uri="{FF2B5EF4-FFF2-40B4-BE49-F238E27FC236}">
                <a16:creationId xmlns:a16="http://schemas.microsoft.com/office/drawing/2014/main" id="{0E996BEB-B67C-45F1-982E-C26FB3B2DFFF}"/>
              </a:ext>
            </a:extLst>
          </p:cNvPr>
          <p:cNvPicPr>
            <a:picLocks noChangeAspect="1"/>
          </p:cNvPicPr>
          <p:nvPr/>
        </p:nvPicPr>
        <p:blipFill>
          <a:blip r:embed="rId4"/>
          <a:stretch>
            <a:fillRect/>
          </a:stretch>
        </p:blipFill>
        <p:spPr>
          <a:xfrm>
            <a:off x="838200" y="1475357"/>
            <a:ext cx="9871710" cy="5297184"/>
          </a:xfrm>
          <a:prstGeom prst="rect">
            <a:avLst/>
          </a:prstGeom>
        </p:spPr>
      </p:pic>
      <p:pic>
        <p:nvPicPr>
          <p:cNvPr id="12" name="Grafik 11">
            <a:extLst>
              <a:ext uri="{FF2B5EF4-FFF2-40B4-BE49-F238E27FC236}">
                <a16:creationId xmlns:a16="http://schemas.microsoft.com/office/drawing/2014/main" id="{52069CFB-EFDA-49F5-AF54-62C499FE6D47}"/>
              </a:ext>
            </a:extLst>
          </p:cNvPr>
          <p:cNvPicPr>
            <a:picLocks noChangeAspect="1"/>
          </p:cNvPicPr>
          <p:nvPr/>
        </p:nvPicPr>
        <p:blipFill>
          <a:blip r:embed="rId3"/>
          <a:stretch>
            <a:fillRect/>
          </a:stretch>
        </p:blipFill>
        <p:spPr>
          <a:xfrm>
            <a:off x="2323419" y="0"/>
            <a:ext cx="9286875" cy="1219200"/>
          </a:xfrm>
          <a:prstGeom prst="rect">
            <a:avLst/>
          </a:prstGeom>
        </p:spPr>
      </p:pic>
    </p:spTree>
    <p:extLst>
      <p:ext uri="{BB962C8B-B14F-4D97-AF65-F5344CB8AC3E}">
        <p14:creationId xmlns:p14="http://schemas.microsoft.com/office/powerpoint/2010/main" val="8935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p:txBody>
      </p:sp>
      <p:pic>
        <p:nvPicPr>
          <p:cNvPr id="4" name="Grafik 3">
            <a:extLst>
              <a:ext uri="{FF2B5EF4-FFF2-40B4-BE49-F238E27FC236}">
                <a16:creationId xmlns:a16="http://schemas.microsoft.com/office/drawing/2014/main" id="{F6A762DC-54D5-41DD-BE30-2CB8F04E2844}"/>
              </a:ext>
            </a:extLst>
          </p:cNvPr>
          <p:cNvPicPr>
            <a:picLocks noChangeAspect="1"/>
          </p:cNvPicPr>
          <p:nvPr/>
        </p:nvPicPr>
        <p:blipFill>
          <a:blip r:embed="rId3"/>
          <a:stretch>
            <a:fillRect/>
          </a:stretch>
        </p:blipFill>
        <p:spPr>
          <a:xfrm>
            <a:off x="1452562" y="2239732"/>
            <a:ext cx="9286875" cy="1219200"/>
          </a:xfrm>
          <a:prstGeom prst="rect">
            <a:avLst/>
          </a:prstGeom>
        </p:spPr>
      </p:pic>
      <p:pic>
        <p:nvPicPr>
          <p:cNvPr id="5" name="Grafik 4">
            <a:extLst>
              <a:ext uri="{FF2B5EF4-FFF2-40B4-BE49-F238E27FC236}">
                <a16:creationId xmlns:a16="http://schemas.microsoft.com/office/drawing/2014/main" id="{ED6BD390-6161-43C9-8797-4E304B45C562}"/>
              </a:ext>
            </a:extLst>
          </p:cNvPr>
          <p:cNvPicPr>
            <a:picLocks noChangeAspect="1"/>
          </p:cNvPicPr>
          <p:nvPr/>
        </p:nvPicPr>
        <p:blipFill>
          <a:blip r:embed="rId4"/>
          <a:stretch>
            <a:fillRect/>
          </a:stretch>
        </p:blipFill>
        <p:spPr>
          <a:xfrm>
            <a:off x="7300912" y="1972296"/>
            <a:ext cx="1571625" cy="371475"/>
          </a:xfrm>
          <a:prstGeom prst="rect">
            <a:avLst/>
          </a:prstGeom>
        </p:spPr>
      </p:pic>
      <p:pic>
        <p:nvPicPr>
          <p:cNvPr id="6" name="Grafik 5">
            <a:extLst>
              <a:ext uri="{FF2B5EF4-FFF2-40B4-BE49-F238E27FC236}">
                <a16:creationId xmlns:a16="http://schemas.microsoft.com/office/drawing/2014/main" id="{BB69B545-41EB-4569-8CA6-7F1A51191B7F}"/>
              </a:ext>
            </a:extLst>
          </p:cNvPr>
          <p:cNvPicPr>
            <a:picLocks noChangeAspect="1"/>
          </p:cNvPicPr>
          <p:nvPr/>
        </p:nvPicPr>
        <p:blipFill>
          <a:blip r:embed="rId5"/>
          <a:stretch>
            <a:fillRect/>
          </a:stretch>
        </p:blipFill>
        <p:spPr>
          <a:xfrm>
            <a:off x="5380470" y="3832589"/>
            <a:ext cx="1712193" cy="345812"/>
          </a:xfrm>
          <a:prstGeom prst="rect">
            <a:avLst/>
          </a:prstGeom>
        </p:spPr>
      </p:pic>
      <p:sp>
        <p:nvSpPr>
          <p:cNvPr id="7" name="Textfeld 6">
            <a:extLst>
              <a:ext uri="{FF2B5EF4-FFF2-40B4-BE49-F238E27FC236}">
                <a16:creationId xmlns:a16="http://schemas.microsoft.com/office/drawing/2014/main" id="{350B3FAF-B1CE-4558-9761-21AE83334DEF}"/>
              </a:ext>
            </a:extLst>
          </p:cNvPr>
          <p:cNvSpPr txBox="1"/>
          <p:nvPr/>
        </p:nvSpPr>
        <p:spPr>
          <a:xfrm>
            <a:off x="596197" y="3709921"/>
            <a:ext cx="3947523" cy="369332"/>
          </a:xfrm>
          <a:prstGeom prst="rect">
            <a:avLst/>
          </a:prstGeom>
          <a:noFill/>
        </p:spPr>
        <p:txBody>
          <a:bodyPr wrap="square" rtlCol="0">
            <a:spAutoFit/>
          </a:bodyPr>
          <a:lstStyle/>
          <a:p>
            <a:r>
              <a:rPr lang="en-US" altLang="zh-CN" dirty="0"/>
              <a:t>Calculate </a:t>
            </a:r>
            <a:r>
              <a:rPr lang="de-DE" dirty="0" err="1"/>
              <a:t>offsets</a:t>
            </a:r>
            <a:r>
              <a:rPr lang="de-DE" dirty="0"/>
              <a:t> and </a:t>
            </a:r>
            <a:r>
              <a:rPr lang="de-DE" dirty="0" err="1"/>
              <a:t>attention</a:t>
            </a:r>
            <a:r>
              <a:rPr lang="de-DE" dirty="0"/>
              <a:t> </a:t>
            </a:r>
            <a:r>
              <a:rPr lang="de-DE" dirty="0" err="1"/>
              <a:t>weights</a:t>
            </a:r>
            <a:endParaRPr lang="de-DE" dirty="0"/>
          </a:p>
        </p:txBody>
      </p:sp>
      <p:sp>
        <p:nvSpPr>
          <p:cNvPr id="8" name="Textfeld 7">
            <a:extLst>
              <a:ext uri="{FF2B5EF4-FFF2-40B4-BE49-F238E27FC236}">
                <a16:creationId xmlns:a16="http://schemas.microsoft.com/office/drawing/2014/main" id="{61DD3F89-8EFA-4F76-96D1-8C4A42672030}"/>
              </a:ext>
            </a:extLst>
          </p:cNvPr>
          <p:cNvSpPr txBox="1"/>
          <p:nvPr/>
        </p:nvSpPr>
        <p:spPr>
          <a:xfrm>
            <a:off x="596196" y="4448615"/>
            <a:ext cx="3947523" cy="369332"/>
          </a:xfrm>
          <a:prstGeom prst="rect">
            <a:avLst/>
          </a:prstGeom>
          <a:noFill/>
        </p:spPr>
        <p:txBody>
          <a:bodyPr wrap="square" rtlCol="0">
            <a:spAutoFit/>
          </a:bodyPr>
          <a:lstStyle/>
          <a:p>
            <a:r>
              <a:rPr lang="en-US" altLang="zh-CN" dirty="0"/>
              <a:t>Calculate </a:t>
            </a:r>
            <a:r>
              <a:rPr lang="de-DE" altLang="zh-CN" dirty="0" err="1"/>
              <a:t>the</a:t>
            </a:r>
            <a:r>
              <a:rPr lang="de-DE" altLang="zh-CN" dirty="0"/>
              <a:t> </a:t>
            </a:r>
            <a:r>
              <a:rPr lang="de-DE" altLang="zh-CN" dirty="0" err="1"/>
              <a:t>equation</a:t>
            </a:r>
            <a:endParaRPr lang="de-DE" dirty="0"/>
          </a:p>
        </p:txBody>
      </p:sp>
      <p:sp>
        <p:nvSpPr>
          <p:cNvPr id="9" name="Textfeld 8">
            <a:extLst>
              <a:ext uri="{FF2B5EF4-FFF2-40B4-BE49-F238E27FC236}">
                <a16:creationId xmlns:a16="http://schemas.microsoft.com/office/drawing/2014/main" id="{3E71375E-F1CC-4EF0-99B0-63437A19FB08}"/>
              </a:ext>
            </a:extLst>
          </p:cNvPr>
          <p:cNvSpPr txBox="1"/>
          <p:nvPr/>
        </p:nvSpPr>
        <p:spPr>
          <a:xfrm>
            <a:off x="596195" y="5187309"/>
            <a:ext cx="3947523" cy="369332"/>
          </a:xfrm>
          <a:prstGeom prst="rect">
            <a:avLst/>
          </a:prstGeom>
          <a:noFill/>
        </p:spPr>
        <p:txBody>
          <a:bodyPr wrap="square" rtlCol="0">
            <a:spAutoFit/>
          </a:bodyPr>
          <a:lstStyle/>
          <a:p>
            <a:r>
              <a:rPr lang="en-US" altLang="zh-CN" dirty="0"/>
              <a:t>Calculate </a:t>
            </a:r>
            <a:r>
              <a:rPr lang="de-DE" dirty="0" err="1"/>
              <a:t>whole</a:t>
            </a:r>
            <a:endParaRPr lang="de-DE" dirty="0"/>
          </a:p>
        </p:txBody>
      </p:sp>
      <p:pic>
        <p:nvPicPr>
          <p:cNvPr id="11" name="Grafik 10">
            <a:extLst>
              <a:ext uri="{FF2B5EF4-FFF2-40B4-BE49-F238E27FC236}">
                <a16:creationId xmlns:a16="http://schemas.microsoft.com/office/drawing/2014/main" id="{6F09E5F8-5C5C-429C-977D-103CA749407F}"/>
              </a:ext>
            </a:extLst>
          </p:cNvPr>
          <p:cNvPicPr>
            <a:picLocks noChangeAspect="1"/>
          </p:cNvPicPr>
          <p:nvPr/>
        </p:nvPicPr>
        <p:blipFill>
          <a:blip r:embed="rId6"/>
          <a:stretch>
            <a:fillRect/>
          </a:stretch>
        </p:blipFill>
        <p:spPr>
          <a:xfrm>
            <a:off x="5367337" y="4497829"/>
            <a:ext cx="3691822" cy="348286"/>
          </a:xfrm>
          <a:prstGeom prst="rect">
            <a:avLst/>
          </a:prstGeom>
        </p:spPr>
      </p:pic>
      <p:pic>
        <p:nvPicPr>
          <p:cNvPr id="13" name="Grafik 12">
            <a:extLst>
              <a:ext uri="{FF2B5EF4-FFF2-40B4-BE49-F238E27FC236}">
                <a16:creationId xmlns:a16="http://schemas.microsoft.com/office/drawing/2014/main" id="{D95F927A-8DEC-4732-98F0-DB81E5CB4D6F}"/>
              </a:ext>
            </a:extLst>
          </p:cNvPr>
          <p:cNvPicPr>
            <a:picLocks noChangeAspect="1"/>
          </p:cNvPicPr>
          <p:nvPr/>
        </p:nvPicPr>
        <p:blipFill>
          <a:blip r:embed="rId7"/>
          <a:stretch>
            <a:fillRect/>
          </a:stretch>
        </p:blipFill>
        <p:spPr>
          <a:xfrm>
            <a:off x="5297594" y="5205264"/>
            <a:ext cx="6668431" cy="333422"/>
          </a:xfrm>
          <a:prstGeom prst="rect">
            <a:avLst/>
          </a:prstGeom>
        </p:spPr>
      </p:pic>
      <p:pic>
        <p:nvPicPr>
          <p:cNvPr id="15" name="Grafik 14">
            <a:extLst>
              <a:ext uri="{FF2B5EF4-FFF2-40B4-BE49-F238E27FC236}">
                <a16:creationId xmlns:a16="http://schemas.microsoft.com/office/drawing/2014/main" id="{96327E85-4095-4832-9FA1-D33908B8E38F}"/>
              </a:ext>
            </a:extLst>
          </p:cNvPr>
          <p:cNvPicPr>
            <a:picLocks noChangeAspect="1"/>
          </p:cNvPicPr>
          <p:nvPr/>
        </p:nvPicPr>
        <p:blipFill>
          <a:blip r:embed="rId8"/>
          <a:stretch>
            <a:fillRect/>
          </a:stretch>
        </p:blipFill>
        <p:spPr>
          <a:xfrm>
            <a:off x="5297594" y="5920258"/>
            <a:ext cx="3978381" cy="352998"/>
          </a:xfrm>
          <a:prstGeom prst="rect">
            <a:avLst/>
          </a:prstGeom>
        </p:spPr>
      </p:pic>
    </p:spTree>
    <p:extLst>
      <p:ext uri="{BB962C8B-B14F-4D97-AF65-F5344CB8AC3E}">
        <p14:creationId xmlns:p14="http://schemas.microsoft.com/office/powerpoint/2010/main" val="357993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p:txBody>
      </p:sp>
      <p:pic>
        <p:nvPicPr>
          <p:cNvPr id="4" name="Grafik 3">
            <a:extLst>
              <a:ext uri="{FF2B5EF4-FFF2-40B4-BE49-F238E27FC236}">
                <a16:creationId xmlns:a16="http://schemas.microsoft.com/office/drawing/2014/main" id="{F6A762DC-54D5-41DD-BE30-2CB8F04E2844}"/>
              </a:ext>
            </a:extLst>
          </p:cNvPr>
          <p:cNvPicPr>
            <a:picLocks noChangeAspect="1"/>
          </p:cNvPicPr>
          <p:nvPr/>
        </p:nvPicPr>
        <p:blipFill>
          <a:blip r:embed="rId3"/>
          <a:stretch>
            <a:fillRect/>
          </a:stretch>
        </p:blipFill>
        <p:spPr>
          <a:xfrm>
            <a:off x="1452562" y="2239732"/>
            <a:ext cx="9286875" cy="1219200"/>
          </a:xfrm>
          <a:prstGeom prst="rect">
            <a:avLst/>
          </a:prstGeom>
        </p:spPr>
      </p:pic>
      <p:pic>
        <p:nvPicPr>
          <p:cNvPr id="5" name="Grafik 4">
            <a:extLst>
              <a:ext uri="{FF2B5EF4-FFF2-40B4-BE49-F238E27FC236}">
                <a16:creationId xmlns:a16="http://schemas.microsoft.com/office/drawing/2014/main" id="{ED6BD390-6161-43C9-8797-4E304B45C562}"/>
              </a:ext>
            </a:extLst>
          </p:cNvPr>
          <p:cNvPicPr>
            <a:picLocks noChangeAspect="1"/>
          </p:cNvPicPr>
          <p:nvPr/>
        </p:nvPicPr>
        <p:blipFill>
          <a:blip r:embed="rId4"/>
          <a:stretch>
            <a:fillRect/>
          </a:stretch>
        </p:blipFill>
        <p:spPr>
          <a:xfrm>
            <a:off x="7300912" y="1972296"/>
            <a:ext cx="1571625" cy="371475"/>
          </a:xfrm>
          <a:prstGeom prst="rect">
            <a:avLst/>
          </a:prstGeom>
        </p:spPr>
      </p:pic>
      <p:pic>
        <p:nvPicPr>
          <p:cNvPr id="15" name="Grafik 14">
            <a:extLst>
              <a:ext uri="{FF2B5EF4-FFF2-40B4-BE49-F238E27FC236}">
                <a16:creationId xmlns:a16="http://schemas.microsoft.com/office/drawing/2014/main" id="{96327E85-4095-4832-9FA1-D33908B8E38F}"/>
              </a:ext>
            </a:extLst>
          </p:cNvPr>
          <p:cNvPicPr>
            <a:picLocks noChangeAspect="1"/>
          </p:cNvPicPr>
          <p:nvPr/>
        </p:nvPicPr>
        <p:blipFill>
          <a:blip r:embed="rId5"/>
          <a:stretch>
            <a:fillRect/>
          </a:stretch>
        </p:blipFill>
        <p:spPr>
          <a:xfrm>
            <a:off x="838200" y="4464949"/>
            <a:ext cx="3978381" cy="352998"/>
          </a:xfrm>
          <a:prstGeom prst="rect">
            <a:avLst/>
          </a:prstGeom>
        </p:spPr>
      </p:pic>
      <p:sp>
        <p:nvSpPr>
          <p:cNvPr id="10" name="Geschweifte Klammer links 9">
            <a:extLst>
              <a:ext uri="{FF2B5EF4-FFF2-40B4-BE49-F238E27FC236}">
                <a16:creationId xmlns:a16="http://schemas.microsoft.com/office/drawing/2014/main" id="{388C0F1C-282B-4371-86B7-192AE599F9E7}"/>
              </a:ext>
            </a:extLst>
          </p:cNvPr>
          <p:cNvSpPr/>
          <p:nvPr/>
        </p:nvSpPr>
        <p:spPr>
          <a:xfrm>
            <a:off x="4967924" y="3910870"/>
            <a:ext cx="386499" cy="14611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14" name="Grafik 13">
            <a:extLst>
              <a:ext uri="{FF2B5EF4-FFF2-40B4-BE49-F238E27FC236}">
                <a16:creationId xmlns:a16="http://schemas.microsoft.com/office/drawing/2014/main" id="{45F1150D-24D6-49B3-A94D-99E32FDD25C3}"/>
              </a:ext>
            </a:extLst>
          </p:cNvPr>
          <p:cNvPicPr>
            <a:picLocks noChangeAspect="1"/>
          </p:cNvPicPr>
          <p:nvPr/>
        </p:nvPicPr>
        <p:blipFill>
          <a:blip r:embed="rId6"/>
          <a:stretch>
            <a:fillRect/>
          </a:stretch>
        </p:blipFill>
        <p:spPr>
          <a:xfrm>
            <a:off x="7918858" y="3757989"/>
            <a:ext cx="1121122" cy="305761"/>
          </a:xfrm>
          <a:prstGeom prst="rect">
            <a:avLst/>
          </a:prstGeom>
        </p:spPr>
      </p:pic>
      <p:pic>
        <p:nvPicPr>
          <p:cNvPr id="17" name="Grafik 16">
            <a:extLst>
              <a:ext uri="{FF2B5EF4-FFF2-40B4-BE49-F238E27FC236}">
                <a16:creationId xmlns:a16="http://schemas.microsoft.com/office/drawing/2014/main" id="{66B9051E-6D9C-4A61-BA39-E0FA4798D8DA}"/>
              </a:ext>
            </a:extLst>
          </p:cNvPr>
          <p:cNvPicPr>
            <a:picLocks noChangeAspect="1"/>
          </p:cNvPicPr>
          <p:nvPr/>
        </p:nvPicPr>
        <p:blipFill>
          <a:blip r:embed="rId7"/>
          <a:stretch>
            <a:fillRect/>
          </a:stretch>
        </p:blipFill>
        <p:spPr>
          <a:xfrm>
            <a:off x="8011308" y="5225260"/>
            <a:ext cx="953256" cy="305761"/>
          </a:xfrm>
          <a:prstGeom prst="rect">
            <a:avLst/>
          </a:prstGeom>
        </p:spPr>
      </p:pic>
      <p:sp>
        <p:nvSpPr>
          <p:cNvPr id="18" name="Textfeld 17">
            <a:extLst>
              <a:ext uri="{FF2B5EF4-FFF2-40B4-BE49-F238E27FC236}">
                <a16:creationId xmlns:a16="http://schemas.microsoft.com/office/drawing/2014/main" id="{7AD2FFCF-E86A-4F6C-837D-3444EC730B42}"/>
              </a:ext>
            </a:extLst>
          </p:cNvPr>
          <p:cNvSpPr txBox="1"/>
          <p:nvPr/>
        </p:nvSpPr>
        <p:spPr>
          <a:xfrm>
            <a:off x="5679647" y="3727027"/>
            <a:ext cx="956993" cy="369332"/>
          </a:xfrm>
          <a:prstGeom prst="rect">
            <a:avLst/>
          </a:prstGeom>
          <a:noFill/>
        </p:spPr>
        <p:txBody>
          <a:bodyPr wrap="none" rtlCol="0">
            <a:spAutoFit/>
          </a:bodyPr>
          <a:lstStyle/>
          <a:p>
            <a:r>
              <a:rPr lang="en-US" dirty="0"/>
              <a:t>encoder</a:t>
            </a:r>
          </a:p>
        </p:txBody>
      </p:sp>
      <p:pic>
        <p:nvPicPr>
          <p:cNvPr id="20" name="Grafik 19">
            <a:extLst>
              <a:ext uri="{FF2B5EF4-FFF2-40B4-BE49-F238E27FC236}">
                <a16:creationId xmlns:a16="http://schemas.microsoft.com/office/drawing/2014/main" id="{FBB3A348-95A6-43C8-8AC9-BFD4623931A1}"/>
              </a:ext>
            </a:extLst>
          </p:cNvPr>
          <p:cNvPicPr>
            <a:picLocks noChangeAspect="1"/>
          </p:cNvPicPr>
          <p:nvPr/>
        </p:nvPicPr>
        <p:blipFill>
          <a:blip r:embed="rId8"/>
          <a:stretch>
            <a:fillRect/>
          </a:stretch>
        </p:blipFill>
        <p:spPr>
          <a:xfrm>
            <a:off x="10114657" y="3757989"/>
            <a:ext cx="1169086" cy="305761"/>
          </a:xfrm>
          <a:prstGeom prst="rect">
            <a:avLst/>
          </a:prstGeom>
        </p:spPr>
      </p:pic>
      <p:sp>
        <p:nvSpPr>
          <p:cNvPr id="21" name="Textfeld 20">
            <a:extLst>
              <a:ext uri="{FF2B5EF4-FFF2-40B4-BE49-F238E27FC236}">
                <a16:creationId xmlns:a16="http://schemas.microsoft.com/office/drawing/2014/main" id="{C7DEEEEB-6FE4-45E2-8331-AFC793BF2FD0}"/>
              </a:ext>
            </a:extLst>
          </p:cNvPr>
          <p:cNvSpPr txBox="1"/>
          <p:nvPr/>
        </p:nvSpPr>
        <p:spPr>
          <a:xfrm>
            <a:off x="5679647" y="5187359"/>
            <a:ext cx="1596014" cy="369332"/>
          </a:xfrm>
          <a:prstGeom prst="rect">
            <a:avLst/>
          </a:prstGeom>
          <a:noFill/>
        </p:spPr>
        <p:txBody>
          <a:bodyPr wrap="none" rtlCol="0">
            <a:spAutoFit/>
          </a:bodyPr>
          <a:lstStyle/>
          <a:p>
            <a:r>
              <a:rPr lang="en-US" dirty="0"/>
              <a:t>cross-attention</a:t>
            </a:r>
          </a:p>
        </p:txBody>
      </p:sp>
      <p:pic>
        <p:nvPicPr>
          <p:cNvPr id="23" name="Grafik 22">
            <a:extLst>
              <a:ext uri="{FF2B5EF4-FFF2-40B4-BE49-F238E27FC236}">
                <a16:creationId xmlns:a16="http://schemas.microsoft.com/office/drawing/2014/main" id="{C90126DE-F270-4959-B93C-F9BD7FF5C010}"/>
              </a:ext>
            </a:extLst>
          </p:cNvPr>
          <p:cNvPicPr>
            <a:picLocks noChangeAspect="1"/>
          </p:cNvPicPr>
          <p:nvPr/>
        </p:nvPicPr>
        <p:blipFill>
          <a:blip r:embed="rId9"/>
          <a:stretch>
            <a:fillRect/>
          </a:stretch>
        </p:blipFill>
        <p:spPr>
          <a:xfrm>
            <a:off x="10114657" y="5187359"/>
            <a:ext cx="1160094" cy="305761"/>
          </a:xfrm>
          <a:prstGeom prst="rect">
            <a:avLst/>
          </a:prstGeom>
        </p:spPr>
      </p:pic>
    </p:spTree>
    <p:extLst>
      <p:ext uri="{BB962C8B-B14F-4D97-AF65-F5344CB8AC3E}">
        <p14:creationId xmlns:p14="http://schemas.microsoft.com/office/powerpoint/2010/main" val="277291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Paper Details</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a:t>Paper Title: </a:t>
            </a:r>
            <a:r>
              <a:rPr lang="en-US" dirty="0"/>
              <a:t>DEFORMABLE DETR: DEFORMABLE TRANSFORMERS FOR END-TO-END OBJECT DETECTION</a:t>
            </a:r>
            <a:endParaRPr lang="de-DE" dirty="0"/>
          </a:p>
          <a:p>
            <a:r>
              <a:rPr lang="de-DE" dirty="0" err="1"/>
              <a:t>Publication</a:t>
            </a:r>
            <a:r>
              <a:rPr lang="de-DE" dirty="0"/>
              <a:t> Date:  18 Mar 2021</a:t>
            </a:r>
          </a:p>
          <a:p>
            <a:r>
              <a:rPr lang="de-DE" dirty="0"/>
              <a:t>Publisher: </a:t>
            </a:r>
            <a:r>
              <a:rPr lang="en-US" dirty="0" err="1"/>
              <a:t>Xizhou</a:t>
            </a:r>
            <a:r>
              <a:rPr lang="en-US" dirty="0"/>
              <a:t> Zhu, </a:t>
            </a:r>
            <a:r>
              <a:rPr lang="en-US" dirty="0" err="1"/>
              <a:t>Weijie</a:t>
            </a:r>
            <a:r>
              <a:rPr lang="en-US" dirty="0"/>
              <a:t> </a:t>
            </a:r>
            <a:r>
              <a:rPr lang="en-US" dirty="0" err="1"/>
              <a:t>Su</a:t>
            </a:r>
            <a:endParaRPr lang="en-US" dirty="0"/>
          </a:p>
          <a:p>
            <a:r>
              <a:rPr lang="de-DE" dirty="0"/>
              <a:t>Affiliation: </a:t>
            </a:r>
            <a:r>
              <a:rPr lang="en-US" dirty="0" err="1"/>
              <a:t>SenseTime</a:t>
            </a:r>
            <a:r>
              <a:rPr lang="en-US" dirty="0"/>
              <a:t> Research, University of Science and Technology of China, The Chinese University of Hong Kong</a:t>
            </a:r>
          </a:p>
          <a:p>
            <a:r>
              <a:rPr lang="de-DE" dirty="0" err="1"/>
              <a:t>Conderence</a:t>
            </a:r>
            <a:r>
              <a:rPr lang="de-DE" dirty="0"/>
              <a:t>: ICLR</a:t>
            </a:r>
          </a:p>
          <a:p>
            <a:endParaRPr lang="de-DE" dirty="0"/>
          </a:p>
        </p:txBody>
      </p:sp>
    </p:spTree>
    <p:extLst>
      <p:ext uri="{BB962C8B-B14F-4D97-AF65-F5344CB8AC3E}">
        <p14:creationId xmlns:p14="http://schemas.microsoft.com/office/powerpoint/2010/main" val="113998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p:txBody>
      </p:sp>
      <p:pic>
        <p:nvPicPr>
          <p:cNvPr id="9" name="Grafik 8">
            <a:extLst>
              <a:ext uri="{FF2B5EF4-FFF2-40B4-BE49-F238E27FC236}">
                <a16:creationId xmlns:a16="http://schemas.microsoft.com/office/drawing/2014/main" id="{14CE44AA-A6DC-4295-83B4-8E6B7176921F}"/>
              </a:ext>
            </a:extLst>
          </p:cNvPr>
          <p:cNvPicPr>
            <a:picLocks noChangeAspect="1"/>
          </p:cNvPicPr>
          <p:nvPr/>
        </p:nvPicPr>
        <p:blipFill>
          <a:blip r:embed="rId3"/>
          <a:stretch>
            <a:fillRect/>
          </a:stretch>
        </p:blipFill>
        <p:spPr>
          <a:xfrm>
            <a:off x="1387522" y="2961468"/>
            <a:ext cx="8437198" cy="3531407"/>
          </a:xfrm>
          <a:prstGeom prst="rect">
            <a:avLst/>
          </a:prstGeom>
        </p:spPr>
      </p:pic>
    </p:spTree>
    <p:extLst>
      <p:ext uri="{BB962C8B-B14F-4D97-AF65-F5344CB8AC3E}">
        <p14:creationId xmlns:p14="http://schemas.microsoft.com/office/powerpoint/2010/main" val="271682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p:txBody>
      </p:sp>
      <p:pic>
        <p:nvPicPr>
          <p:cNvPr id="5" name="Grafik 4">
            <a:extLst>
              <a:ext uri="{FF2B5EF4-FFF2-40B4-BE49-F238E27FC236}">
                <a16:creationId xmlns:a16="http://schemas.microsoft.com/office/drawing/2014/main" id="{A7E88D3F-5D33-44A9-82BB-D6F9D3B15A54}"/>
              </a:ext>
            </a:extLst>
          </p:cNvPr>
          <p:cNvPicPr>
            <a:picLocks noChangeAspect="1"/>
          </p:cNvPicPr>
          <p:nvPr/>
        </p:nvPicPr>
        <p:blipFill>
          <a:blip r:embed="rId3"/>
          <a:stretch>
            <a:fillRect/>
          </a:stretch>
        </p:blipFill>
        <p:spPr>
          <a:xfrm>
            <a:off x="1188612" y="3059864"/>
            <a:ext cx="9286875" cy="1219200"/>
          </a:xfrm>
          <a:prstGeom prst="rect">
            <a:avLst/>
          </a:prstGeom>
        </p:spPr>
      </p:pic>
      <p:pic>
        <p:nvPicPr>
          <p:cNvPr id="6" name="Grafik 5">
            <a:extLst>
              <a:ext uri="{FF2B5EF4-FFF2-40B4-BE49-F238E27FC236}">
                <a16:creationId xmlns:a16="http://schemas.microsoft.com/office/drawing/2014/main" id="{D004DD2A-D618-4A1F-A2C1-83AFDFA99E19}"/>
              </a:ext>
            </a:extLst>
          </p:cNvPr>
          <p:cNvPicPr>
            <a:picLocks noChangeAspect="1"/>
          </p:cNvPicPr>
          <p:nvPr/>
        </p:nvPicPr>
        <p:blipFill>
          <a:blip r:embed="rId4"/>
          <a:stretch>
            <a:fillRect/>
          </a:stretch>
        </p:blipFill>
        <p:spPr>
          <a:xfrm>
            <a:off x="117229" y="4294103"/>
            <a:ext cx="11957542" cy="1219200"/>
          </a:xfrm>
          <a:prstGeom prst="rect">
            <a:avLst/>
          </a:prstGeom>
        </p:spPr>
      </p:pic>
    </p:spTree>
    <p:extLst>
      <p:ext uri="{BB962C8B-B14F-4D97-AF65-F5344CB8AC3E}">
        <p14:creationId xmlns:p14="http://schemas.microsoft.com/office/powerpoint/2010/main" val="2372667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p:txBody>
      </p:sp>
      <p:pic>
        <p:nvPicPr>
          <p:cNvPr id="6" name="Grafik 5">
            <a:extLst>
              <a:ext uri="{FF2B5EF4-FFF2-40B4-BE49-F238E27FC236}">
                <a16:creationId xmlns:a16="http://schemas.microsoft.com/office/drawing/2014/main" id="{D004DD2A-D618-4A1F-A2C1-83AFDFA99E19}"/>
              </a:ext>
            </a:extLst>
          </p:cNvPr>
          <p:cNvPicPr>
            <a:picLocks noChangeAspect="1"/>
          </p:cNvPicPr>
          <p:nvPr/>
        </p:nvPicPr>
        <p:blipFill>
          <a:blip r:embed="rId3"/>
          <a:stretch>
            <a:fillRect/>
          </a:stretch>
        </p:blipFill>
        <p:spPr>
          <a:xfrm>
            <a:off x="117229" y="2823522"/>
            <a:ext cx="11957542" cy="1219200"/>
          </a:xfrm>
          <a:prstGeom prst="rect">
            <a:avLst/>
          </a:prstGeom>
        </p:spPr>
      </p:pic>
      <p:pic>
        <p:nvPicPr>
          <p:cNvPr id="7" name="Grafik 6">
            <a:extLst>
              <a:ext uri="{FF2B5EF4-FFF2-40B4-BE49-F238E27FC236}">
                <a16:creationId xmlns:a16="http://schemas.microsoft.com/office/drawing/2014/main" id="{9B7EA696-9D85-4069-BDD1-EF6E852468D5}"/>
              </a:ext>
            </a:extLst>
          </p:cNvPr>
          <p:cNvPicPr>
            <a:picLocks noChangeAspect="1"/>
          </p:cNvPicPr>
          <p:nvPr/>
        </p:nvPicPr>
        <p:blipFill>
          <a:blip r:embed="rId4"/>
          <a:stretch>
            <a:fillRect/>
          </a:stretch>
        </p:blipFill>
        <p:spPr>
          <a:xfrm>
            <a:off x="2421906" y="4289412"/>
            <a:ext cx="1352739" cy="409632"/>
          </a:xfrm>
          <a:prstGeom prst="rect">
            <a:avLst/>
          </a:prstGeom>
        </p:spPr>
      </p:pic>
      <p:pic>
        <p:nvPicPr>
          <p:cNvPr id="9" name="Grafik 8">
            <a:extLst>
              <a:ext uri="{FF2B5EF4-FFF2-40B4-BE49-F238E27FC236}">
                <a16:creationId xmlns:a16="http://schemas.microsoft.com/office/drawing/2014/main" id="{D9C7DB52-EE4F-439D-903B-DBFE4FF654A1}"/>
              </a:ext>
            </a:extLst>
          </p:cNvPr>
          <p:cNvPicPr>
            <a:picLocks noChangeAspect="1"/>
          </p:cNvPicPr>
          <p:nvPr/>
        </p:nvPicPr>
        <p:blipFill>
          <a:blip r:embed="rId5"/>
          <a:stretch>
            <a:fillRect/>
          </a:stretch>
        </p:blipFill>
        <p:spPr>
          <a:xfrm>
            <a:off x="4307767" y="4441833"/>
            <a:ext cx="7573432" cy="257211"/>
          </a:xfrm>
          <a:prstGeom prst="rect">
            <a:avLst/>
          </a:prstGeom>
        </p:spPr>
      </p:pic>
    </p:spTree>
    <p:extLst>
      <p:ext uri="{BB962C8B-B14F-4D97-AF65-F5344CB8AC3E}">
        <p14:creationId xmlns:p14="http://schemas.microsoft.com/office/powerpoint/2010/main" val="118343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p:txBody>
      </p:sp>
      <p:pic>
        <p:nvPicPr>
          <p:cNvPr id="5" name="Grafik 4">
            <a:extLst>
              <a:ext uri="{FF2B5EF4-FFF2-40B4-BE49-F238E27FC236}">
                <a16:creationId xmlns:a16="http://schemas.microsoft.com/office/drawing/2014/main" id="{A4FBBEDA-110A-4C74-8AC8-B541DC643701}"/>
              </a:ext>
            </a:extLst>
          </p:cNvPr>
          <p:cNvPicPr>
            <a:picLocks noChangeAspect="1"/>
          </p:cNvPicPr>
          <p:nvPr/>
        </p:nvPicPr>
        <p:blipFill>
          <a:blip r:embed="rId3"/>
          <a:stretch>
            <a:fillRect/>
          </a:stretch>
        </p:blipFill>
        <p:spPr>
          <a:xfrm>
            <a:off x="2740059" y="3008903"/>
            <a:ext cx="6315956" cy="3724795"/>
          </a:xfrm>
          <a:prstGeom prst="rect">
            <a:avLst/>
          </a:prstGeom>
        </p:spPr>
      </p:pic>
    </p:spTree>
    <p:extLst>
      <p:ext uri="{BB962C8B-B14F-4D97-AF65-F5344CB8AC3E}">
        <p14:creationId xmlns:p14="http://schemas.microsoft.com/office/powerpoint/2010/main" val="386476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a:p>
            <a:r>
              <a:rPr lang="de-DE" dirty="0" err="1"/>
              <a:t>Deformable</a:t>
            </a:r>
            <a:r>
              <a:rPr lang="de-DE" dirty="0"/>
              <a:t> Transformer Decoder</a:t>
            </a:r>
          </a:p>
          <a:p>
            <a:pPr lvl="1"/>
            <a:r>
              <a:rPr lang="de-DE" dirty="0"/>
              <a:t>Cross-</a:t>
            </a:r>
            <a:r>
              <a:rPr lang="en-US" altLang="zh-CN" dirty="0"/>
              <a:t>Attention and Self-attention</a:t>
            </a:r>
          </a:p>
        </p:txBody>
      </p:sp>
      <p:pic>
        <p:nvPicPr>
          <p:cNvPr id="6" name="Grafik 5">
            <a:extLst>
              <a:ext uri="{FF2B5EF4-FFF2-40B4-BE49-F238E27FC236}">
                <a16:creationId xmlns:a16="http://schemas.microsoft.com/office/drawing/2014/main" id="{595CB7BB-54F5-4923-8206-592B3019912D}"/>
              </a:ext>
            </a:extLst>
          </p:cNvPr>
          <p:cNvPicPr>
            <a:picLocks noChangeAspect="1"/>
          </p:cNvPicPr>
          <p:nvPr/>
        </p:nvPicPr>
        <p:blipFill>
          <a:blip r:embed="rId3"/>
          <a:stretch>
            <a:fillRect/>
          </a:stretch>
        </p:blipFill>
        <p:spPr>
          <a:xfrm>
            <a:off x="7274560" y="904240"/>
            <a:ext cx="4596681" cy="4981552"/>
          </a:xfrm>
          <a:prstGeom prst="rect">
            <a:avLst/>
          </a:prstGeom>
        </p:spPr>
      </p:pic>
    </p:spTree>
    <p:extLst>
      <p:ext uri="{BB962C8B-B14F-4D97-AF65-F5344CB8AC3E}">
        <p14:creationId xmlns:p14="http://schemas.microsoft.com/office/powerpoint/2010/main" val="356498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a:p>
            <a:r>
              <a:rPr lang="de-DE" dirty="0" err="1"/>
              <a:t>Deformable</a:t>
            </a:r>
            <a:r>
              <a:rPr lang="de-DE" dirty="0"/>
              <a:t> Transformer Decoder</a:t>
            </a:r>
          </a:p>
          <a:p>
            <a:pPr lvl="1"/>
            <a:r>
              <a:rPr lang="de-DE" dirty="0" err="1"/>
              <a:t>Bounding</a:t>
            </a:r>
            <a:r>
              <a:rPr lang="de-DE" dirty="0"/>
              <a:t> box -&gt; relative </a:t>
            </a:r>
            <a:r>
              <a:rPr lang="de-DE" dirty="0" err="1"/>
              <a:t>offsets</a:t>
            </a:r>
            <a:r>
              <a:rPr lang="de-DE" dirty="0"/>
              <a:t> w.r.t </a:t>
            </a:r>
            <a:r>
              <a:rPr lang="de-DE" dirty="0" err="1"/>
              <a:t>the</a:t>
            </a:r>
            <a:r>
              <a:rPr lang="de-DE" dirty="0"/>
              <a:t> </a:t>
            </a:r>
            <a:r>
              <a:rPr lang="de-DE" dirty="0" err="1"/>
              <a:t>reference</a:t>
            </a:r>
            <a:r>
              <a:rPr lang="de-DE" dirty="0"/>
              <a:t> </a:t>
            </a:r>
            <a:r>
              <a:rPr lang="de-DE" dirty="0" err="1"/>
              <a:t>point</a:t>
            </a:r>
            <a:endParaRPr lang="en-US" altLang="zh-CN" dirty="0"/>
          </a:p>
        </p:txBody>
      </p:sp>
      <p:pic>
        <p:nvPicPr>
          <p:cNvPr id="4" name="Grafik 3">
            <a:extLst>
              <a:ext uri="{FF2B5EF4-FFF2-40B4-BE49-F238E27FC236}">
                <a16:creationId xmlns:a16="http://schemas.microsoft.com/office/drawing/2014/main" id="{E4A5597C-C586-4BAB-A071-0F75467B6D5C}"/>
              </a:ext>
            </a:extLst>
          </p:cNvPr>
          <p:cNvPicPr>
            <a:picLocks noChangeAspect="1"/>
          </p:cNvPicPr>
          <p:nvPr/>
        </p:nvPicPr>
        <p:blipFill>
          <a:blip r:embed="rId3"/>
          <a:stretch>
            <a:fillRect/>
          </a:stretch>
        </p:blipFill>
        <p:spPr>
          <a:xfrm>
            <a:off x="1513226" y="4001294"/>
            <a:ext cx="447675" cy="466725"/>
          </a:xfrm>
          <a:prstGeom prst="rect">
            <a:avLst/>
          </a:prstGeom>
        </p:spPr>
      </p:pic>
      <p:sp>
        <p:nvSpPr>
          <p:cNvPr id="5" name="Rechteck 4">
            <a:extLst>
              <a:ext uri="{FF2B5EF4-FFF2-40B4-BE49-F238E27FC236}">
                <a16:creationId xmlns:a16="http://schemas.microsoft.com/office/drawing/2014/main" id="{2B6399D6-656A-4546-A63F-1E8328ED36C4}"/>
              </a:ext>
            </a:extLst>
          </p:cNvPr>
          <p:cNvSpPr/>
          <p:nvPr/>
        </p:nvSpPr>
        <p:spPr>
          <a:xfrm>
            <a:off x="2372289" y="4098687"/>
            <a:ext cx="2659254" cy="369332"/>
          </a:xfrm>
          <a:prstGeom prst="rect">
            <a:avLst/>
          </a:prstGeom>
        </p:spPr>
        <p:txBody>
          <a:bodyPr wrap="none">
            <a:spAutoFit/>
          </a:bodyPr>
          <a:lstStyle/>
          <a:p>
            <a:r>
              <a:rPr lang="de-DE" dirty="0"/>
              <a:t>2-d </a:t>
            </a:r>
            <a:r>
              <a:rPr lang="de-DE" dirty="0" err="1"/>
              <a:t>normalized</a:t>
            </a:r>
            <a:r>
              <a:rPr lang="de-DE" dirty="0"/>
              <a:t> </a:t>
            </a:r>
            <a:r>
              <a:rPr lang="de-DE" dirty="0" err="1"/>
              <a:t>coordinate</a:t>
            </a:r>
            <a:endParaRPr lang="de-DE" dirty="0"/>
          </a:p>
        </p:txBody>
      </p:sp>
      <p:sp>
        <p:nvSpPr>
          <p:cNvPr id="7" name="Rechteck 6">
            <a:extLst>
              <a:ext uri="{FF2B5EF4-FFF2-40B4-BE49-F238E27FC236}">
                <a16:creationId xmlns:a16="http://schemas.microsoft.com/office/drawing/2014/main" id="{E7CAA7BD-4831-492A-8A5E-89C33502BFE4}"/>
              </a:ext>
            </a:extLst>
          </p:cNvPr>
          <p:cNvSpPr/>
          <p:nvPr/>
        </p:nvSpPr>
        <p:spPr>
          <a:xfrm>
            <a:off x="5368894" y="3960187"/>
            <a:ext cx="5879113" cy="646331"/>
          </a:xfrm>
          <a:prstGeom prst="rect">
            <a:avLst/>
          </a:prstGeom>
        </p:spPr>
        <p:txBody>
          <a:bodyPr wrap="square">
            <a:spAutoFit/>
          </a:bodyPr>
          <a:lstStyle/>
          <a:p>
            <a:r>
              <a:rPr lang="de-DE" dirty="0" err="1"/>
              <a:t>Predicted</a:t>
            </a:r>
            <a:r>
              <a:rPr lang="de-DE" dirty="0"/>
              <a:t> </a:t>
            </a:r>
            <a:r>
              <a:rPr lang="de-DE" dirty="0" err="1"/>
              <a:t>from</a:t>
            </a:r>
            <a:r>
              <a:rPr lang="de-DE" dirty="0"/>
              <a:t> </a:t>
            </a:r>
            <a:r>
              <a:rPr lang="de-DE" dirty="0" err="1"/>
              <a:t>its</a:t>
            </a:r>
            <a:r>
              <a:rPr lang="de-DE" dirty="0"/>
              <a:t> </a:t>
            </a:r>
            <a:r>
              <a:rPr lang="de-DE" dirty="0" err="1"/>
              <a:t>object</a:t>
            </a:r>
            <a:r>
              <a:rPr lang="de-DE" dirty="0"/>
              <a:t> </a:t>
            </a:r>
            <a:r>
              <a:rPr lang="de-DE" dirty="0" err="1"/>
              <a:t>query</a:t>
            </a:r>
            <a:r>
              <a:rPr lang="de-DE" dirty="0"/>
              <a:t> </a:t>
            </a:r>
            <a:r>
              <a:rPr lang="de-DE" dirty="0" err="1"/>
              <a:t>embedding</a:t>
            </a:r>
            <a:r>
              <a:rPr lang="de-DE" dirty="0"/>
              <a:t> via a </a:t>
            </a:r>
            <a:r>
              <a:rPr lang="de-DE" dirty="0" err="1"/>
              <a:t>learnable</a:t>
            </a:r>
            <a:r>
              <a:rPr lang="de-DE" dirty="0"/>
              <a:t> linear </a:t>
            </a:r>
            <a:r>
              <a:rPr lang="de-DE" dirty="0" err="1"/>
              <a:t>projection</a:t>
            </a:r>
            <a:r>
              <a:rPr lang="de-DE" dirty="0"/>
              <a:t> </a:t>
            </a:r>
            <a:r>
              <a:rPr lang="de-DE" dirty="0" err="1"/>
              <a:t>followed</a:t>
            </a:r>
            <a:r>
              <a:rPr lang="de-DE" dirty="0"/>
              <a:t> </a:t>
            </a:r>
            <a:r>
              <a:rPr lang="de-DE" dirty="0" err="1"/>
              <a:t>by</a:t>
            </a:r>
            <a:r>
              <a:rPr lang="de-DE" dirty="0"/>
              <a:t> a </a:t>
            </a:r>
            <a:r>
              <a:rPr lang="de-DE" dirty="0" err="1"/>
              <a:t>sigmoid</a:t>
            </a:r>
            <a:r>
              <a:rPr lang="de-DE" dirty="0"/>
              <a:t> </a:t>
            </a:r>
            <a:r>
              <a:rPr lang="de-DE" dirty="0" err="1"/>
              <a:t>function</a:t>
            </a:r>
            <a:endParaRPr lang="de-DE" dirty="0"/>
          </a:p>
        </p:txBody>
      </p:sp>
    </p:spTree>
    <p:extLst>
      <p:ext uri="{BB962C8B-B14F-4D97-AF65-F5344CB8AC3E}">
        <p14:creationId xmlns:p14="http://schemas.microsoft.com/office/powerpoint/2010/main" val="372263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a:p>
            <a:r>
              <a:rPr lang="de-DE" dirty="0" err="1"/>
              <a:t>Deformable</a:t>
            </a:r>
            <a:r>
              <a:rPr lang="de-DE" dirty="0"/>
              <a:t> Transformer Decoder</a:t>
            </a:r>
          </a:p>
          <a:p>
            <a:pPr lvl="1"/>
            <a:r>
              <a:rPr lang="de-DE" dirty="0" err="1"/>
              <a:t>Bounding</a:t>
            </a:r>
            <a:r>
              <a:rPr lang="de-DE" dirty="0"/>
              <a:t> box -&gt; relative </a:t>
            </a:r>
            <a:r>
              <a:rPr lang="de-DE" dirty="0" err="1"/>
              <a:t>offsets</a:t>
            </a:r>
            <a:r>
              <a:rPr lang="de-DE" dirty="0"/>
              <a:t> w.r.t </a:t>
            </a:r>
            <a:r>
              <a:rPr lang="de-DE" dirty="0" err="1"/>
              <a:t>the</a:t>
            </a:r>
            <a:r>
              <a:rPr lang="de-DE" dirty="0"/>
              <a:t> </a:t>
            </a:r>
            <a:r>
              <a:rPr lang="de-DE" dirty="0" err="1"/>
              <a:t>reference</a:t>
            </a:r>
            <a:r>
              <a:rPr lang="de-DE" dirty="0"/>
              <a:t> </a:t>
            </a:r>
            <a:r>
              <a:rPr lang="de-DE" dirty="0" err="1"/>
              <a:t>point</a:t>
            </a:r>
            <a:endParaRPr lang="en-US" altLang="zh-CN" dirty="0"/>
          </a:p>
        </p:txBody>
      </p:sp>
      <p:pic>
        <p:nvPicPr>
          <p:cNvPr id="4" name="Grafik 3">
            <a:extLst>
              <a:ext uri="{FF2B5EF4-FFF2-40B4-BE49-F238E27FC236}">
                <a16:creationId xmlns:a16="http://schemas.microsoft.com/office/drawing/2014/main" id="{E4A5597C-C586-4BAB-A071-0F75467B6D5C}"/>
              </a:ext>
            </a:extLst>
          </p:cNvPr>
          <p:cNvPicPr>
            <a:picLocks noChangeAspect="1"/>
          </p:cNvPicPr>
          <p:nvPr/>
        </p:nvPicPr>
        <p:blipFill>
          <a:blip r:embed="rId3"/>
          <a:stretch>
            <a:fillRect/>
          </a:stretch>
        </p:blipFill>
        <p:spPr>
          <a:xfrm>
            <a:off x="1513226" y="4001294"/>
            <a:ext cx="447675" cy="466725"/>
          </a:xfrm>
          <a:prstGeom prst="rect">
            <a:avLst/>
          </a:prstGeom>
        </p:spPr>
      </p:pic>
      <p:pic>
        <p:nvPicPr>
          <p:cNvPr id="6" name="Grafik 5">
            <a:extLst>
              <a:ext uri="{FF2B5EF4-FFF2-40B4-BE49-F238E27FC236}">
                <a16:creationId xmlns:a16="http://schemas.microsoft.com/office/drawing/2014/main" id="{4F705016-BECE-4E5F-89A9-CC739E3EE4C7}"/>
              </a:ext>
            </a:extLst>
          </p:cNvPr>
          <p:cNvPicPr>
            <a:picLocks noChangeAspect="1"/>
          </p:cNvPicPr>
          <p:nvPr/>
        </p:nvPicPr>
        <p:blipFill>
          <a:blip r:embed="rId4"/>
          <a:stretch>
            <a:fillRect/>
          </a:stretch>
        </p:blipFill>
        <p:spPr>
          <a:xfrm>
            <a:off x="2517374" y="4001294"/>
            <a:ext cx="1333500" cy="523875"/>
          </a:xfrm>
          <a:prstGeom prst="rect">
            <a:avLst/>
          </a:prstGeom>
        </p:spPr>
      </p:pic>
      <p:pic>
        <p:nvPicPr>
          <p:cNvPr id="8" name="Grafik 7">
            <a:extLst>
              <a:ext uri="{FF2B5EF4-FFF2-40B4-BE49-F238E27FC236}">
                <a16:creationId xmlns:a16="http://schemas.microsoft.com/office/drawing/2014/main" id="{9F15B4B1-0C1F-48AE-ACF9-DD9045C102C3}"/>
              </a:ext>
            </a:extLst>
          </p:cNvPr>
          <p:cNvPicPr>
            <a:picLocks noChangeAspect="1"/>
          </p:cNvPicPr>
          <p:nvPr/>
        </p:nvPicPr>
        <p:blipFill>
          <a:blip r:embed="rId5"/>
          <a:stretch>
            <a:fillRect/>
          </a:stretch>
        </p:blipFill>
        <p:spPr>
          <a:xfrm>
            <a:off x="1513226" y="4808140"/>
            <a:ext cx="8382000" cy="542925"/>
          </a:xfrm>
          <a:prstGeom prst="rect">
            <a:avLst/>
          </a:prstGeom>
        </p:spPr>
      </p:pic>
    </p:spTree>
    <p:extLst>
      <p:ext uri="{BB962C8B-B14F-4D97-AF65-F5344CB8AC3E}">
        <p14:creationId xmlns:p14="http://schemas.microsoft.com/office/powerpoint/2010/main" val="2558109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Deformable</a:t>
            </a:r>
            <a:r>
              <a:rPr lang="de-DE" dirty="0"/>
              <a:t> Transformer</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err="1"/>
              <a:t>Deformable</a:t>
            </a:r>
            <a:r>
              <a:rPr lang="de-DE" dirty="0"/>
              <a:t> </a:t>
            </a:r>
            <a:r>
              <a:rPr lang="de-DE" dirty="0" err="1"/>
              <a:t>attetion</a:t>
            </a:r>
            <a:r>
              <a:rPr lang="de-DE" dirty="0"/>
              <a:t> </a:t>
            </a:r>
            <a:r>
              <a:rPr lang="de-DE" dirty="0" err="1"/>
              <a:t>module</a:t>
            </a:r>
            <a:endParaRPr lang="de-DE" dirty="0"/>
          </a:p>
          <a:p>
            <a:r>
              <a:rPr lang="de-DE" dirty="0"/>
              <a:t>Multi-</a:t>
            </a:r>
            <a:r>
              <a:rPr lang="de-DE" dirty="0" err="1"/>
              <a:t>scale</a:t>
            </a:r>
            <a:r>
              <a:rPr lang="de-DE" dirty="0"/>
              <a:t> </a:t>
            </a:r>
            <a:r>
              <a:rPr lang="de-DE" dirty="0" err="1"/>
              <a:t>Deformable</a:t>
            </a:r>
            <a:r>
              <a:rPr lang="de-DE" dirty="0"/>
              <a:t> Attention Module</a:t>
            </a:r>
          </a:p>
          <a:p>
            <a:r>
              <a:rPr lang="de-DE" dirty="0" err="1"/>
              <a:t>Deformable</a:t>
            </a:r>
            <a:r>
              <a:rPr lang="de-DE" dirty="0"/>
              <a:t> Transformer Decoder</a:t>
            </a:r>
          </a:p>
        </p:txBody>
      </p:sp>
      <p:pic>
        <p:nvPicPr>
          <p:cNvPr id="5" name="Grafik 4">
            <a:extLst>
              <a:ext uri="{FF2B5EF4-FFF2-40B4-BE49-F238E27FC236}">
                <a16:creationId xmlns:a16="http://schemas.microsoft.com/office/drawing/2014/main" id="{6CBD367C-208C-4742-A2A6-BD1E4BEFBC73}"/>
              </a:ext>
            </a:extLst>
          </p:cNvPr>
          <p:cNvPicPr>
            <a:picLocks noChangeAspect="1"/>
          </p:cNvPicPr>
          <p:nvPr/>
        </p:nvPicPr>
        <p:blipFill>
          <a:blip r:embed="rId3"/>
          <a:stretch>
            <a:fillRect/>
          </a:stretch>
        </p:blipFill>
        <p:spPr>
          <a:xfrm>
            <a:off x="3326211" y="3429000"/>
            <a:ext cx="5063187" cy="3343030"/>
          </a:xfrm>
          <a:prstGeom prst="rect">
            <a:avLst/>
          </a:prstGeom>
        </p:spPr>
      </p:pic>
    </p:spTree>
    <p:extLst>
      <p:ext uri="{BB962C8B-B14F-4D97-AF65-F5344CB8AC3E}">
        <p14:creationId xmlns:p14="http://schemas.microsoft.com/office/powerpoint/2010/main" val="3292854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Addtional</a:t>
            </a:r>
            <a:r>
              <a:rPr lang="de-DE" dirty="0"/>
              <a:t> </a:t>
            </a:r>
            <a:r>
              <a:rPr lang="de-DE" dirty="0" err="1"/>
              <a:t>Improvements</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Iterative </a:t>
            </a:r>
            <a:r>
              <a:rPr lang="de-DE" dirty="0" err="1"/>
              <a:t>Bounding</a:t>
            </a:r>
            <a:r>
              <a:rPr lang="de-DE" dirty="0"/>
              <a:t> Box </a:t>
            </a:r>
            <a:r>
              <a:rPr lang="de-DE" dirty="0" err="1"/>
              <a:t>Refinement</a:t>
            </a:r>
            <a:r>
              <a:rPr lang="de-DE" dirty="0"/>
              <a:t>. </a:t>
            </a:r>
          </a:p>
        </p:txBody>
      </p:sp>
      <p:pic>
        <p:nvPicPr>
          <p:cNvPr id="4" name="Grafik 3">
            <a:extLst>
              <a:ext uri="{FF2B5EF4-FFF2-40B4-BE49-F238E27FC236}">
                <a16:creationId xmlns:a16="http://schemas.microsoft.com/office/drawing/2014/main" id="{5229299C-BE97-4EA5-BC42-1F79AC4D807F}"/>
              </a:ext>
            </a:extLst>
          </p:cNvPr>
          <p:cNvPicPr>
            <a:picLocks noChangeAspect="1"/>
          </p:cNvPicPr>
          <p:nvPr/>
        </p:nvPicPr>
        <p:blipFill>
          <a:blip r:embed="rId3"/>
          <a:stretch>
            <a:fillRect/>
          </a:stretch>
        </p:blipFill>
        <p:spPr>
          <a:xfrm>
            <a:off x="1074198" y="3541258"/>
            <a:ext cx="9357064" cy="515521"/>
          </a:xfrm>
          <a:prstGeom prst="rect">
            <a:avLst/>
          </a:prstGeom>
        </p:spPr>
      </p:pic>
      <p:pic>
        <p:nvPicPr>
          <p:cNvPr id="6" name="Grafik 5">
            <a:extLst>
              <a:ext uri="{FF2B5EF4-FFF2-40B4-BE49-F238E27FC236}">
                <a16:creationId xmlns:a16="http://schemas.microsoft.com/office/drawing/2014/main" id="{D74973B6-B4C8-4FB5-9783-5D0007277CFE}"/>
              </a:ext>
            </a:extLst>
          </p:cNvPr>
          <p:cNvPicPr>
            <a:picLocks noChangeAspect="1"/>
          </p:cNvPicPr>
          <p:nvPr/>
        </p:nvPicPr>
        <p:blipFill>
          <a:blip r:embed="rId4"/>
          <a:stretch>
            <a:fillRect/>
          </a:stretch>
        </p:blipFill>
        <p:spPr>
          <a:xfrm>
            <a:off x="1114378" y="4191716"/>
            <a:ext cx="4673861" cy="436528"/>
          </a:xfrm>
          <a:prstGeom prst="rect">
            <a:avLst/>
          </a:prstGeom>
        </p:spPr>
      </p:pic>
      <p:pic>
        <p:nvPicPr>
          <p:cNvPr id="7" name="Grafik 6">
            <a:extLst>
              <a:ext uri="{FF2B5EF4-FFF2-40B4-BE49-F238E27FC236}">
                <a16:creationId xmlns:a16="http://schemas.microsoft.com/office/drawing/2014/main" id="{53FC7A20-1908-4710-8749-270006492668}"/>
              </a:ext>
            </a:extLst>
          </p:cNvPr>
          <p:cNvPicPr>
            <a:picLocks noChangeAspect="1"/>
          </p:cNvPicPr>
          <p:nvPr/>
        </p:nvPicPr>
        <p:blipFill>
          <a:blip r:embed="rId5"/>
          <a:stretch>
            <a:fillRect/>
          </a:stretch>
        </p:blipFill>
        <p:spPr>
          <a:xfrm>
            <a:off x="1114378" y="4763181"/>
            <a:ext cx="1247175" cy="458639"/>
          </a:xfrm>
          <a:prstGeom prst="rect">
            <a:avLst/>
          </a:prstGeom>
        </p:spPr>
      </p:pic>
      <p:pic>
        <p:nvPicPr>
          <p:cNvPr id="8" name="Grafik 7">
            <a:extLst>
              <a:ext uri="{FF2B5EF4-FFF2-40B4-BE49-F238E27FC236}">
                <a16:creationId xmlns:a16="http://schemas.microsoft.com/office/drawing/2014/main" id="{F8F1080A-7799-46EF-9D86-4360942F122C}"/>
              </a:ext>
            </a:extLst>
          </p:cNvPr>
          <p:cNvPicPr>
            <a:picLocks noChangeAspect="1"/>
          </p:cNvPicPr>
          <p:nvPr/>
        </p:nvPicPr>
        <p:blipFill>
          <a:blip r:embed="rId6"/>
          <a:stretch>
            <a:fillRect/>
          </a:stretch>
        </p:blipFill>
        <p:spPr>
          <a:xfrm>
            <a:off x="2451532" y="4763182"/>
            <a:ext cx="4117944" cy="462052"/>
          </a:xfrm>
          <a:prstGeom prst="rect">
            <a:avLst/>
          </a:prstGeom>
        </p:spPr>
      </p:pic>
      <p:pic>
        <p:nvPicPr>
          <p:cNvPr id="9" name="Grafik 8">
            <a:extLst>
              <a:ext uri="{FF2B5EF4-FFF2-40B4-BE49-F238E27FC236}">
                <a16:creationId xmlns:a16="http://schemas.microsoft.com/office/drawing/2014/main" id="{31F31AB4-3977-4008-B3E7-FDA0E0009BE3}"/>
              </a:ext>
            </a:extLst>
          </p:cNvPr>
          <p:cNvPicPr>
            <a:picLocks noChangeAspect="1"/>
          </p:cNvPicPr>
          <p:nvPr/>
        </p:nvPicPr>
        <p:blipFill>
          <a:blip r:embed="rId7"/>
          <a:stretch>
            <a:fillRect/>
          </a:stretch>
        </p:blipFill>
        <p:spPr>
          <a:xfrm>
            <a:off x="1114378" y="5513879"/>
            <a:ext cx="6602582" cy="367611"/>
          </a:xfrm>
          <a:prstGeom prst="rect">
            <a:avLst/>
          </a:prstGeom>
        </p:spPr>
      </p:pic>
      <p:pic>
        <p:nvPicPr>
          <p:cNvPr id="10" name="Grafik 9">
            <a:extLst>
              <a:ext uri="{FF2B5EF4-FFF2-40B4-BE49-F238E27FC236}">
                <a16:creationId xmlns:a16="http://schemas.microsoft.com/office/drawing/2014/main" id="{9BA57677-5C46-42A4-B69C-93BB3FBDF442}"/>
              </a:ext>
            </a:extLst>
          </p:cNvPr>
          <p:cNvPicPr>
            <a:picLocks noChangeAspect="1"/>
          </p:cNvPicPr>
          <p:nvPr/>
        </p:nvPicPr>
        <p:blipFill>
          <a:blip r:embed="rId8"/>
          <a:stretch>
            <a:fillRect/>
          </a:stretch>
        </p:blipFill>
        <p:spPr>
          <a:xfrm>
            <a:off x="1114378" y="6039748"/>
            <a:ext cx="7683393" cy="397037"/>
          </a:xfrm>
          <a:prstGeom prst="rect">
            <a:avLst/>
          </a:prstGeom>
        </p:spPr>
      </p:pic>
    </p:spTree>
    <p:extLst>
      <p:ext uri="{BB962C8B-B14F-4D97-AF65-F5344CB8AC3E}">
        <p14:creationId xmlns:p14="http://schemas.microsoft.com/office/powerpoint/2010/main" val="310195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Addtional</a:t>
            </a:r>
            <a:r>
              <a:rPr lang="de-DE" dirty="0"/>
              <a:t> </a:t>
            </a:r>
            <a:r>
              <a:rPr lang="de-DE" dirty="0" err="1"/>
              <a:t>Improvements</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Iterative </a:t>
            </a:r>
            <a:r>
              <a:rPr lang="de-DE" dirty="0" err="1"/>
              <a:t>Bounding</a:t>
            </a:r>
            <a:r>
              <a:rPr lang="de-DE" dirty="0"/>
              <a:t> Box </a:t>
            </a:r>
            <a:r>
              <a:rPr lang="de-DE" dirty="0" err="1"/>
              <a:t>Refinement</a:t>
            </a:r>
            <a:r>
              <a:rPr lang="de-DE" dirty="0"/>
              <a:t>. </a:t>
            </a:r>
          </a:p>
          <a:p>
            <a:r>
              <a:rPr lang="de-DE" dirty="0" err="1"/>
              <a:t>Two</a:t>
            </a:r>
            <a:r>
              <a:rPr lang="de-DE" dirty="0"/>
              <a:t>-Stage </a:t>
            </a:r>
            <a:r>
              <a:rPr lang="de-DE" dirty="0" err="1"/>
              <a:t>Deformable</a:t>
            </a:r>
            <a:r>
              <a:rPr lang="de-DE" dirty="0"/>
              <a:t> DETR (Region </a:t>
            </a:r>
            <a:r>
              <a:rPr lang="de-DE" dirty="0" err="1"/>
              <a:t>proposal</a:t>
            </a:r>
            <a:r>
              <a:rPr lang="de-DE" dirty="0"/>
              <a:t>/Encoder/Top </a:t>
            </a:r>
            <a:r>
              <a:rPr lang="de-DE" dirty="0" err="1"/>
              <a:t>scoring</a:t>
            </a:r>
            <a:r>
              <a:rPr lang="de-DE" dirty="0"/>
              <a:t>)</a:t>
            </a:r>
          </a:p>
        </p:txBody>
      </p:sp>
      <p:pic>
        <p:nvPicPr>
          <p:cNvPr id="5" name="Grafik 4">
            <a:extLst>
              <a:ext uri="{FF2B5EF4-FFF2-40B4-BE49-F238E27FC236}">
                <a16:creationId xmlns:a16="http://schemas.microsoft.com/office/drawing/2014/main" id="{5E6194E3-194C-440C-8C46-212E4189BC51}"/>
              </a:ext>
            </a:extLst>
          </p:cNvPr>
          <p:cNvPicPr>
            <a:picLocks noChangeAspect="1"/>
          </p:cNvPicPr>
          <p:nvPr/>
        </p:nvPicPr>
        <p:blipFill>
          <a:blip r:embed="rId3"/>
          <a:stretch>
            <a:fillRect/>
          </a:stretch>
        </p:blipFill>
        <p:spPr>
          <a:xfrm>
            <a:off x="1056443" y="3615387"/>
            <a:ext cx="9028590" cy="479516"/>
          </a:xfrm>
          <a:prstGeom prst="rect">
            <a:avLst/>
          </a:prstGeom>
        </p:spPr>
      </p:pic>
    </p:spTree>
    <p:extLst>
      <p:ext uri="{BB962C8B-B14F-4D97-AF65-F5344CB8AC3E}">
        <p14:creationId xmlns:p14="http://schemas.microsoft.com/office/powerpoint/2010/main" val="214436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normAutofit/>
          </a:bodyPr>
          <a:lstStyle/>
          <a:p>
            <a:r>
              <a:rPr lang="de-DE" altLang="zh-CN" dirty="0" err="1"/>
              <a:t>Drawback</a:t>
            </a:r>
            <a:r>
              <a:rPr lang="de-DE" altLang="zh-CN" dirty="0"/>
              <a:t> </a:t>
            </a:r>
            <a:r>
              <a:rPr lang="de-DE" dirty="0"/>
              <a:t>DETR</a:t>
            </a:r>
          </a:p>
          <a:p>
            <a:pPr lvl="1"/>
            <a:r>
              <a:rPr lang="de-DE" dirty="0"/>
              <a:t>slow </a:t>
            </a:r>
            <a:r>
              <a:rPr lang="de-DE" dirty="0" err="1"/>
              <a:t>convergence</a:t>
            </a:r>
            <a:endParaRPr lang="de-DE" dirty="0"/>
          </a:p>
          <a:p>
            <a:pPr lvl="1"/>
            <a:r>
              <a:rPr lang="de-DE" dirty="0"/>
              <a:t>high </a:t>
            </a:r>
            <a:r>
              <a:rPr lang="de-DE" dirty="0" err="1"/>
              <a:t>complexity</a:t>
            </a:r>
            <a:endParaRPr lang="de-DE" dirty="0"/>
          </a:p>
          <a:p>
            <a:pPr lvl="1"/>
            <a:r>
              <a:rPr lang="de-DE" dirty="0" err="1"/>
              <a:t>low</a:t>
            </a:r>
            <a:r>
              <a:rPr lang="de-DE" dirty="0"/>
              <a:t> </a:t>
            </a:r>
            <a:r>
              <a:rPr lang="de-DE" dirty="0" err="1"/>
              <a:t>performance</a:t>
            </a:r>
            <a:r>
              <a:rPr lang="de-DE" dirty="0"/>
              <a:t> in </a:t>
            </a:r>
            <a:r>
              <a:rPr lang="de-DE" dirty="0" err="1"/>
              <a:t>detecting</a:t>
            </a:r>
            <a:r>
              <a:rPr lang="de-DE" dirty="0"/>
              <a:t> </a:t>
            </a:r>
            <a:r>
              <a:rPr lang="de-DE" dirty="0" err="1"/>
              <a:t>small</a:t>
            </a:r>
            <a:r>
              <a:rPr lang="de-DE" dirty="0"/>
              <a:t> </a:t>
            </a:r>
            <a:r>
              <a:rPr lang="de-DE" dirty="0" err="1"/>
              <a:t>objects</a:t>
            </a:r>
            <a:endParaRPr lang="de-DE" dirty="0"/>
          </a:p>
          <a:p>
            <a:r>
              <a:rPr lang="de-DE" dirty="0" err="1"/>
              <a:t>Effiecient</a:t>
            </a:r>
            <a:r>
              <a:rPr lang="de-DE" dirty="0"/>
              <a:t> Attention </a:t>
            </a:r>
            <a:r>
              <a:rPr lang="de-DE" dirty="0" err="1"/>
              <a:t>Mechanism</a:t>
            </a:r>
            <a:endParaRPr lang="de-DE" dirty="0"/>
          </a:p>
          <a:p>
            <a:pPr lvl="1"/>
            <a:r>
              <a:rPr lang="de-DE" dirty="0" err="1"/>
              <a:t>use</a:t>
            </a:r>
            <a:r>
              <a:rPr lang="de-DE" dirty="0"/>
              <a:t> </a:t>
            </a:r>
            <a:r>
              <a:rPr lang="de-DE" dirty="0" err="1"/>
              <a:t>pre-defined</a:t>
            </a:r>
            <a:r>
              <a:rPr lang="de-DE" dirty="0"/>
              <a:t> </a:t>
            </a:r>
            <a:r>
              <a:rPr lang="de-DE" dirty="0" err="1"/>
              <a:t>sparse</a:t>
            </a:r>
            <a:r>
              <a:rPr lang="de-DE" dirty="0"/>
              <a:t> </a:t>
            </a:r>
            <a:r>
              <a:rPr lang="de-DE" dirty="0" err="1"/>
              <a:t>attention</a:t>
            </a:r>
            <a:endParaRPr lang="de-DE" dirty="0"/>
          </a:p>
          <a:p>
            <a:pPr lvl="1"/>
            <a:r>
              <a:rPr lang="de-DE" dirty="0" err="1"/>
              <a:t>learn</a:t>
            </a:r>
            <a:r>
              <a:rPr lang="de-DE" dirty="0"/>
              <a:t> </a:t>
            </a:r>
            <a:r>
              <a:rPr lang="de-DE" dirty="0" err="1"/>
              <a:t>data-dependent</a:t>
            </a:r>
            <a:r>
              <a:rPr lang="de-DE" dirty="0"/>
              <a:t> </a:t>
            </a:r>
            <a:r>
              <a:rPr lang="de-DE" dirty="0" err="1"/>
              <a:t>sparse</a:t>
            </a:r>
            <a:r>
              <a:rPr lang="de-DE" dirty="0"/>
              <a:t> </a:t>
            </a:r>
            <a:r>
              <a:rPr lang="de-DE" dirty="0" err="1"/>
              <a:t>attention</a:t>
            </a:r>
            <a:r>
              <a:rPr lang="de-DE" dirty="0"/>
              <a:t> </a:t>
            </a:r>
          </a:p>
          <a:p>
            <a:pPr lvl="1"/>
            <a:r>
              <a:rPr lang="en-US" dirty="0"/>
              <a:t>explore the low-rank property in self-attention</a:t>
            </a:r>
            <a:endParaRPr lang="de-DE" dirty="0"/>
          </a:p>
          <a:p>
            <a:r>
              <a:rPr lang="de-DE" dirty="0"/>
              <a:t>Multi-</a:t>
            </a:r>
            <a:r>
              <a:rPr lang="de-DE" dirty="0" err="1"/>
              <a:t>scale</a:t>
            </a:r>
            <a:r>
              <a:rPr lang="de-DE" dirty="0"/>
              <a:t> Feature </a:t>
            </a:r>
            <a:r>
              <a:rPr lang="de-DE" dirty="0" err="1"/>
              <a:t>Representation</a:t>
            </a:r>
            <a:r>
              <a:rPr lang="de-DE" dirty="0"/>
              <a:t> </a:t>
            </a:r>
            <a:r>
              <a:rPr lang="de-DE" dirty="0" err="1"/>
              <a:t>for</a:t>
            </a:r>
            <a:r>
              <a:rPr lang="de-DE" dirty="0"/>
              <a:t> </a:t>
            </a:r>
            <a:r>
              <a:rPr lang="de-DE" dirty="0" err="1"/>
              <a:t>Object</a:t>
            </a:r>
            <a:r>
              <a:rPr lang="de-DE" dirty="0"/>
              <a:t> </a:t>
            </a:r>
            <a:r>
              <a:rPr lang="de-DE" dirty="0" err="1"/>
              <a:t>Detection</a:t>
            </a:r>
            <a:endParaRPr lang="de-DE" dirty="0"/>
          </a:p>
        </p:txBody>
      </p:sp>
    </p:spTree>
    <p:extLst>
      <p:ext uri="{BB962C8B-B14F-4D97-AF65-F5344CB8AC3E}">
        <p14:creationId xmlns:p14="http://schemas.microsoft.com/office/powerpoint/2010/main" val="295553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Addtional</a:t>
            </a:r>
            <a:r>
              <a:rPr lang="de-DE" dirty="0"/>
              <a:t> </a:t>
            </a:r>
            <a:r>
              <a:rPr lang="de-DE" dirty="0" err="1"/>
              <a:t>Improvements</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Iterative </a:t>
            </a:r>
            <a:r>
              <a:rPr lang="de-DE" dirty="0" err="1"/>
              <a:t>Bounding</a:t>
            </a:r>
            <a:r>
              <a:rPr lang="de-DE" dirty="0"/>
              <a:t> Box </a:t>
            </a:r>
            <a:r>
              <a:rPr lang="de-DE" dirty="0" err="1"/>
              <a:t>Refinement</a:t>
            </a:r>
            <a:r>
              <a:rPr lang="de-DE" dirty="0"/>
              <a:t>. </a:t>
            </a:r>
          </a:p>
          <a:p>
            <a:r>
              <a:rPr lang="de-DE" dirty="0" err="1"/>
              <a:t>Two</a:t>
            </a:r>
            <a:r>
              <a:rPr lang="de-DE" dirty="0"/>
              <a:t>-Stage </a:t>
            </a:r>
            <a:r>
              <a:rPr lang="de-DE" dirty="0" err="1"/>
              <a:t>Deformable</a:t>
            </a:r>
            <a:r>
              <a:rPr lang="de-DE" dirty="0"/>
              <a:t> DETR (Region </a:t>
            </a:r>
            <a:r>
              <a:rPr lang="de-DE" dirty="0" err="1"/>
              <a:t>proposal</a:t>
            </a:r>
            <a:r>
              <a:rPr lang="de-DE" dirty="0"/>
              <a:t>/Encoder/Top </a:t>
            </a:r>
            <a:r>
              <a:rPr lang="de-DE" dirty="0" err="1"/>
              <a:t>scoring</a:t>
            </a:r>
            <a:r>
              <a:rPr lang="de-DE" dirty="0"/>
              <a:t>)</a:t>
            </a:r>
          </a:p>
        </p:txBody>
      </p:sp>
      <p:pic>
        <p:nvPicPr>
          <p:cNvPr id="4" name="Grafik 3">
            <a:extLst>
              <a:ext uri="{FF2B5EF4-FFF2-40B4-BE49-F238E27FC236}">
                <a16:creationId xmlns:a16="http://schemas.microsoft.com/office/drawing/2014/main" id="{6C37C13E-51D2-4954-8571-A94094D1E019}"/>
              </a:ext>
            </a:extLst>
          </p:cNvPr>
          <p:cNvPicPr>
            <a:picLocks noChangeAspect="1"/>
          </p:cNvPicPr>
          <p:nvPr/>
        </p:nvPicPr>
        <p:blipFill>
          <a:blip r:embed="rId3"/>
          <a:stretch>
            <a:fillRect/>
          </a:stretch>
        </p:blipFill>
        <p:spPr>
          <a:xfrm>
            <a:off x="1597980" y="3617903"/>
            <a:ext cx="8398276" cy="999495"/>
          </a:xfrm>
          <a:prstGeom prst="rect">
            <a:avLst/>
          </a:prstGeom>
        </p:spPr>
      </p:pic>
      <p:sp>
        <p:nvSpPr>
          <p:cNvPr id="6" name="Rechteck 5">
            <a:extLst>
              <a:ext uri="{FF2B5EF4-FFF2-40B4-BE49-F238E27FC236}">
                <a16:creationId xmlns:a16="http://schemas.microsoft.com/office/drawing/2014/main" id="{A65D77DA-B9F8-4CF8-B6E8-002D23481CF8}"/>
              </a:ext>
            </a:extLst>
          </p:cNvPr>
          <p:cNvSpPr/>
          <p:nvPr/>
        </p:nvSpPr>
        <p:spPr>
          <a:xfrm>
            <a:off x="1287262" y="3524435"/>
            <a:ext cx="5104660" cy="346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8332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en-US" dirty="0"/>
              <a:t>Parameters of the deformable Transformer encoder are shared among different feature levels</a:t>
            </a:r>
          </a:p>
          <a:p>
            <a:r>
              <a:rPr lang="en-US" dirty="0"/>
              <a:t>Focal loss</a:t>
            </a:r>
          </a:p>
          <a:p>
            <a:endParaRPr lang="de-DE" dirty="0"/>
          </a:p>
        </p:txBody>
      </p:sp>
    </p:spTree>
    <p:extLst>
      <p:ext uri="{BB962C8B-B14F-4D97-AF65-F5344CB8AC3E}">
        <p14:creationId xmlns:p14="http://schemas.microsoft.com/office/powerpoint/2010/main" val="3631876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en-US" dirty="0"/>
              <a:t>Parameters of the deformable Transformer encoder are shared among different feature levels</a:t>
            </a:r>
          </a:p>
          <a:p>
            <a:r>
              <a:rPr lang="en-US" dirty="0"/>
              <a:t>Focal loss</a:t>
            </a:r>
          </a:p>
          <a:p>
            <a:endParaRPr lang="de-DE" dirty="0"/>
          </a:p>
        </p:txBody>
      </p:sp>
      <p:pic>
        <p:nvPicPr>
          <p:cNvPr id="4" name="Grafik 3">
            <a:extLst>
              <a:ext uri="{FF2B5EF4-FFF2-40B4-BE49-F238E27FC236}">
                <a16:creationId xmlns:a16="http://schemas.microsoft.com/office/drawing/2014/main" id="{A4850A55-0C6D-496E-AE78-96DA8DF079F6}"/>
              </a:ext>
            </a:extLst>
          </p:cNvPr>
          <p:cNvPicPr>
            <a:picLocks noChangeAspect="1"/>
          </p:cNvPicPr>
          <p:nvPr/>
        </p:nvPicPr>
        <p:blipFill>
          <a:blip r:embed="rId3"/>
          <a:stretch>
            <a:fillRect/>
          </a:stretch>
        </p:blipFill>
        <p:spPr>
          <a:xfrm>
            <a:off x="1213190" y="3494519"/>
            <a:ext cx="3651773" cy="835325"/>
          </a:xfrm>
          <a:prstGeom prst="rect">
            <a:avLst/>
          </a:prstGeom>
        </p:spPr>
      </p:pic>
      <p:pic>
        <p:nvPicPr>
          <p:cNvPr id="5" name="Grafik 4">
            <a:extLst>
              <a:ext uri="{FF2B5EF4-FFF2-40B4-BE49-F238E27FC236}">
                <a16:creationId xmlns:a16="http://schemas.microsoft.com/office/drawing/2014/main" id="{D7775C1B-A2CE-4B75-9B9F-D2B57FCDC234}"/>
              </a:ext>
            </a:extLst>
          </p:cNvPr>
          <p:cNvPicPr>
            <a:picLocks noChangeAspect="1"/>
          </p:cNvPicPr>
          <p:nvPr/>
        </p:nvPicPr>
        <p:blipFill>
          <a:blip r:embed="rId4"/>
          <a:stretch>
            <a:fillRect/>
          </a:stretch>
        </p:blipFill>
        <p:spPr>
          <a:xfrm>
            <a:off x="1293182" y="4731557"/>
            <a:ext cx="2772792" cy="521846"/>
          </a:xfrm>
          <a:prstGeom prst="rect">
            <a:avLst/>
          </a:prstGeom>
        </p:spPr>
      </p:pic>
      <p:pic>
        <p:nvPicPr>
          <p:cNvPr id="6" name="Grafik 5">
            <a:extLst>
              <a:ext uri="{FF2B5EF4-FFF2-40B4-BE49-F238E27FC236}">
                <a16:creationId xmlns:a16="http://schemas.microsoft.com/office/drawing/2014/main" id="{FF4ED4A8-5489-42A5-8B89-F04DBACF8FF1}"/>
              </a:ext>
            </a:extLst>
          </p:cNvPr>
          <p:cNvPicPr>
            <a:picLocks noChangeAspect="1"/>
          </p:cNvPicPr>
          <p:nvPr/>
        </p:nvPicPr>
        <p:blipFill>
          <a:blip r:embed="rId5"/>
          <a:stretch>
            <a:fillRect/>
          </a:stretch>
        </p:blipFill>
        <p:spPr>
          <a:xfrm>
            <a:off x="5524179" y="3429000"/>
            <a:ext cx="2811954" cy="872113"/>
          </a:xfrm>
          <a:prstGeom prst="rect">
            <a:avLst/>
          </a:prstGeom>
        </p:spPr>
      </p:pic>
      <p:pic>
        <p:nvPicPr>
          <p:cNvPr id="7" name="Grafik 6">
            <a:extLst>
              <a:ext uri="{FF2B5EF4-FFF2-40B4-BE49-F238E27FC236}">
                <a16:creationId xmlns:a16="http://schemas.microsoft.com/office/drawing/2014/main" id="{8AA1C3B0-08DA-44E8-8192-AA1D7A1FCB15}"/>
              </a:ext>
            </a:extLst>
          </p:cNvPr>
          <p:cNvPicPr>
            <a:picLocks noChangeAspect="1"/>
          </p:cNvPicPr>
          <p:nvPr/>
        </p:nvPicPr>
        <p:blipFill>
          <a:blip r:embed="rId6"/>
          <a:stretch>
            <a:fillRect/>
          </a:stretch>
        </p:blipFill>
        <p:spPr>
          <a:xfrm>
            <a:off x="8728553" y="3706094"/>
            <a:ext cx="2705887" cy="317924"/>
          </a:xfrm>
          <a:prstGeom prst="rect">
            <a:avLst/>
          </a:prstGeom>
        </p:spPr>
      </p:pic>
      <p:pic>
        <p:nvPicPr>
          <p:cNvPr id="8" name="Grafik 7">
            <a:extLst>
              <a:ext uri="{FF2B5EF4-FFF2-40B4-BE49-F238E27FC236}">
                <a16:creationId xmlns:a16="http://schemas.microsoft.com/office/drawing/2014/main" id="{9BE8CB25-2AED-4527-98E4-5D516A1C7083}"/>
              </a:ext>
            </a:extLst>
          </p:cNvPr>
          <p:cNvPicPr>
            <a:picLocks noChangeAspect="1"/>
          </p:cNvPicPr>
          <p:nvPr/>
        </p:nvPicPr>
        <p:blipFill>
          <a:blip r:embed="rId7"/>
          <a:stretch>
            <a:fillRect/>
          </a:stretch>
        </p:blipFill>
        <p:spPr>
          <a:xfrm>
            <a:off x="5465964" y="2662298"/>
            <a:ext cx="6262826" cy="3830578"/>
          </a:xfrm>
          <a:prstGeom prst="rect">
            <a:avLst/>
          </a:prstGeom>
        </p:spPr>
      </p:pic>
    </p:spTree>
    <p:extLst>
      <p:ext uri="{BB962C8B-B14F-4D97-AF65-F5344CB8AC3E}">
        <p14:creationId xmlns:p14="http://schemas.microsoft.com/office/powerpoint/2010/main" val="301333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en-US" dirty="0"/>
              <a:t>Parameters of the deformable Transformer encoder are shared among different feature levels</a:t>
            </a:r>
          </a:p>
          <a:p>
            <a:r>
              <a:rPr lang="en-US" dirty="0"/>
              <a:t>Focal loss</a:t>
            </a:r>
          </a:p>
          <a:p>
            <a:r>
              <a:rPr lang="de-DE" dirty="0"/>
              <a:t>Adam </a:t>
            </a:r>
            <a:r>
              <a:rPr lang="de-DE" dirty="0" err="1"/>
              <a:t>optimizer</a:t>
            </a:r>
            <a:endParaRPr lang="de-DE" dirty="0"/>
          </a:p>
        </p:txBody>
      </p:sp>
    </p:spTree>
    <p:extLst>
      <p:ext uri="{BB962C8B-B14F-4D97-AF65-F5344CB8AC3E}">
        <p14:creationId xmlns:p14="http://schemas.microsoft.com/office/powerpoint/2010/main" val="2009547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Results</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endParaRPr lang="de-DE" dirty="0"/>
          </a:p>
        </p:txBody>
      </p:sp>
      <p:pic>
        <p:nvPicPr>
          <p:cNvPr id="4" name="Grafik 3">
            <a:extLst>
              <a:ext uri="{FF2B5EF4-FFF2-40B4-BE49-F238E27FC236}">
                <a16:creationId xmlns:a16="http://schemas.microsoft.com/office/drawing/2014/main" id="{CF74F2CB-3680-4B21-925F-797F33B89BF7}"/>
              </a:ext>
            </a:extLst>
          </p:cNvPr>
          <p:cNvPicPr>
            <a:picLocks noChangeAspect="1"/>
          </p:cNvPicPr>
          <p:nvPr/>
        </p:nvPicPr>
        <p:blipFill>
          <a:blip r:embed="rId3"/>
          <a:stretch>
            <a:fillRect/>
          </a:stretch>
        </p:blipFill>
        <p:spPr>
          <a:xfrm>
            <a:off x="1637293" y="1675152"/>
            <a:ext cx="8465496" cy="2457521"/>
          </a:xfrm>
          <a:prstGeom prst="rect">
            <a:avLst/>
          </a:prstGeom>
        </p:spPr>
      </p:pic>
      <p:pic>
        <p:nvPicPr>
          <p:cNvPr id="5" name="Grafik 4">
            <a:extLst>
              <a:ext uri="{FF2B5EF4-FFF2-40B4-BE49-F238E27FC236}">
                <a16:creationId xmlns:a16="http://schemas.microsoft.com/office/drawing/2014/main" id="{65B70668-1E02-4FDD-963D-07C9CCF6C254}"/>
              </a:ext>
            </a:extLst>
          </p:cNvPr>
          <p:cNvPicPr>
            <a:picLocks noChangeAspect="1"/>
          </p:cNvPicPr>
          <p:nvPr/>
        </p:nvPicPr>
        <p:blipFill>
          <a:blip r:embed="rId4"/>
          <a:stretch>
            <a:fillRect/>
          </a:stretch>
        </p:blipFill>
        <p:spPr>
          <a:xfrm>
            <a:off x="3419701" y="4132673"/>
            <a:ext cx="5076229" cy="2647977"/>
          </a:xfrm>
          <a:prstGeom prst="rect">
            <a:avLst/>
          </a:prstGeom>
        </p:spPr>
      </p:pic>
    </p:spTree>
    <p:extLst>
      <p:ext uri="{BB962C8B-B14F-4D97-AF65-F5344CB8AC3E}">
        <p14:creationId xmlns:p14="http://schemas.microsoft.com/office/powerpoint/2010/main" val="84862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Results</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endParaRPr lang="de-DE" dirty="0"/>
          </a:p>
        </p:txBody>
      </p:sp>
      <p:pic>
        <p:nvPicPr>
          <p:cNvPr id="6" name="Grafik 5">
            <a:extLst>
              <a:ext uri="{FF2B5EF4-FFF2-40B4-BE49-F238E27FC236}">
                <a16:creationId xmlns:a16="http://schemas.microsoft.com/office/drawing/2014/main" id="{B9B79AB2-C05D-4BD6-8CC2-E1084EABDE57}"/>
              </a:ext>
            </a:extLst>
          </p:cNvPr>
          <p:cNvPicPr>
            <a:picLocks noChangeAspect="1"/>
          </p:cNvPicPr>
          <p:nvPr/>
        </p:nvPicPr>
        <p:blipFill>
          <a:blip r:embed="rId3"/>
          <a:stretch>
            <a:fillRect/>
          </a:stretch>
        </p:blipFill>
        <p:spPr>
          <a:xfrm>
            <a:off x="2094529" y="1825625"/>
            <a:ext cx="8461021" cy="2304151"/>
          </a:xfrm>
          <a:prstGeom prst="rect">
            <a:avLst/>
          </a:prstGeom>
        </p:spPr>
      </p:pic>
    </p:spTree>
    <p:extLst>
      <p:ext uri="{BB962C8B-B14F-4D97-AF65-F5344CB8AC3E}">
        <p14:creationId xmlns:p14="http://schemas.microsoft.com/office/powerpoint/2010/main" val="3504455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Results</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endParaRPr lang="de-DE" dirty="0"/>
          </a:p>
        </p:txBody>
      </p:sp>
      <p:pic>
        <p:nvPicPr>
          <p:cNvPr id="4" name="Grafik 3">
            <a:extLst>
              <a:ext uri="{FF2B5EF4-FFF2-40B4-BE49-F238E27FC236}">
                <a16:creationId xmlns:a16="http://schemas.microsoft.com/office/drawing/2014/main" id="{0F37224A-20E0-4368-BA4F-0914AD17BE5F}"/>
              </a:ext>
            </a:extLst>
          </p:cNvPr>
          <p:cNvPicPr>
            <a:picLocks noChangeAspect="1"/>
          </p:cNvPicPr>
          <p:nvPr/>
        </p:nvPicPr>
        <p:blipFill>
          <a:blip r:embed="rId3"/>
          <a:stretch>
            <a:fillRect/>
          </a:stretch>
        </p:blipFill>
        <p:spPr>
          <a:xfrm>
            <a:off x="5963586" y="90904"/>
            <a:ext cx="6115050" cy="6534150"/>
          </a:xfrm>
          <a:prstGeom prst="rect">
            <a:avLst/>
          </a:prstGeom>
        </p:spPr>
      </p:pic>
      <p:pic>
        <p:nvPicPr>
          <p:cNvPr id="5" name="Grafik 4">
            <a:extLst>
              <a:ext uri="{FF2B5EF4-FFF2-40B4-BE49-F238E27FC236}">
                <a16:creationId xmlns:a16="http://schemas.microsoft.com/office/drawing/2014/main" id="{2FFF913D-62CA-491A-86C4-9A5354CFF083}"/>
              </a:ext>
            </a:extLst>
          </p:cNvPr>
          <p:cNvPicPr>
            <a:picLocks noChangeAspect="1"/>
          </p:cNvPicPr>
          <p:nvPr/>
        </p:nvPicPr>
        <p:blipFill>
          <a:blip r:embed="rId4"/>
          <a:stretch>
            <a:fillRect/>
          </a:stretch>
        </p:blipFill>
        <p:spPr>
          <a:xfrm>
            <a:off x="77614" y="2894120"/>
            <a:ext cx="5710223" cy="2725445"/>
          </a:xfrm>
          <a:prstGeom prst="rect">
            <a:avLst/>
          </a:prstGeom>
        </p:spPr>
      </p:pic>
    </p:spTree>
    <p:extLst>
      <p:ext uri="{BB962C8B-B14F-4D97-AF65-F5344CB8AC3E}">
        <p14:creationId xmlns:p14="http://schemas.microsoft.com/office/powerpoint/2010/main" val="252172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err="1"/>
              <a:t>Drawback</a:t>
            </a:r>
            <a:r>
              <a:rPr lang="de-DE" dirty="0"/>
              <a:t> DETR</a:t>
            </a:r>
          </a:p>
          <a:p>
            <a:pPr lvl="1"/>
            <a:r>
              <a:rPr lang="de-DE" dirty="0"/>
              <a:t>slow </a:t>
            </a:r>
            <a:r>
              <a:rPr lang="de-DE" dirty="0" err="1"/>
              <a:t>convergence</a:t>
            </a:r>
            <a:endParaRPr lang="de-DE" dirty="0"/>
          </a:p>
        </p:txBody>
      </p:sp>
      <p:pic>
        <p:nvPicPr>
          <p:cNvPr id="4" name="Grafik 3">
            <a:extLst>
              <a:ext uri="{FF2B5EF4-FFF2-40B4-BE49-F238E27FC236}">
                <a16:creationId xmlns:a16="http://schemas.microsoft.com/office/drawing/2014/main" id="{8AAD39CD-D02C-4EB3-82E3-3CEECFDFD33E}"/>
              </a:ext>
            </a:extLst>
          </p:cNvPr>
          <p:cNvPicPr>
            <a:picLocks noChangeAspect="1"/>
          </p:cNvPicPr>
          <p:nvPr/>
        </p:nvPicPr>
        <p:blipFill>
          <a:blip r:embed="rId3"/>
          <a:stretch>
            <a:fillRect/>
          </a:stretch>
        </p:blipFill>
        <p:spPr>
          <a:xfrm>
            <a:off x="995363" y="3094552"/>
            <a:ext cx="3349638" cy="3630097"/>
          </a:xfrm>
          <a:prstGeom prst="rect">
            <a:avLst/>
          </a:prstGeom>
        </p:spPr>
      </p:pic>
    </p:spTree>
    <p:extLst>
      <p:ext uri="{BB962C8B-B14F-4D97-AF65-F5344CB8AC3E}">
        <p14:creationId xmlns:p14="http://schemas.microsoft.com/office/powerpoint/2010/main" val="38467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err="1"/>
              <a:t>Drawback</a:t>
            </a:r>
            <a:r>
              <a:rPr lang="de-DE" dirty="0"/>
              <a:t> DETR</a:t>
            </a:r>
          </a:p>
          <a:p>
            <a:pPr lvl="1"/>
            <a:r>
              <a:rPr lang="de-DE" dirty="0"/>
              <a:t>slow </a:t>
            </a:r>
            <a:r>
              <a:rPr lang="de-DE" dirty="0" err="1"/>
              <a:t>convergence</a:t>
            </a:r>
            <a:endParaRPr lang="de-DE" dirty="0"/>
          </a:p>
          <a:p>
            <a:pPr lvl="1"/>
            <a:r>
              <a:rPr lang="de-DE" dirty="0"/>
              <a:t>high </a:t>
            </a:r>
            <a:r>
              <a:rPr lang="de-DE" dirty="0" err="1"/>
              <a:t>complexity</a:t>
            </a:r>
            <a:endParaRPr lang="de-DE" dirty="0"/>
          </a:p>
        </p:txBody>
      </p:sp>
      <p:sp>
        <p:nvSpPr>
          <p:cNvPr id="4" name="Textfeld 3">
            <a:extLst>
              <a:ext uri="{FF2B5EF4-FFF2-40B4-BE49-F238E27FC236}">
                <a16:creationId xmlns:a16="http://schemas.microsoft.com/office/drawing/2014/main" id="{7029BBC2-48BD-4C38-B193-41EC28C08350}"/>
              </a:ext>
            </a:extLst>
          </p:cNvPr>
          <p:cNvSpPr txBox="1"/>
          <p:nvPr/>
        </p:nvSpPr>
        <p:spPr>
          <a:xfrm>
            <a:off x="8769909" y="1913493"/>
            <a:ext cx="3422091" cy="369332"/>
          </a:xfrm>
          <a:prstGeom prst="rect">
            <a:avLst/>
          </a:prstGeom>
          <a:noFill/>
        </p:spPr>
        <p:txBody>
          <a:bodyPr wrap="none" rtlCol="0">
            <a:spAutoFit/>
          </a:bodyPr>
          <a:lstStyle/>
          <a:p>
            <a:r>
              <a:rPr lang="de-DE" dirty="0" err="1"/>
              <a:t>Complexity</a:t>
            </a:r>
            <a:r>
              <a:rPr lang="de-DE" dirty="0"/>
              <a:t> </a:t>
            </a:r>
            <a:r>
              <a:rPr lang="de-DE" dirty="0" err="1"/>
              <a:t>of</a:t>
            </a:r>
            <a:r>
              <a:rPr lang="de-DE" dirty="0"/>
              <a:t> </a:t>
            </a:r>
            <a:r>
              <a:rPr lang="de-DE" dirty="0" err="1"/>
              <a:t>Multihead</a:t>
            </a:r>
            <a:r>
              <a:rPr lang="de-DE" dirty="0"/>
              <a:t> </a:t>
            </a:r>
            <a:r>
              <a:rPr lang="de-DE" dirty="0" err="1"/>
              <a:t>attention</a:t>
            </a:r>
            <a:endParaRPr lang="de-DE" dirty="0"/>
          </a:p>
        </p:txBody>
      </p:sp>
      <p:pic>
        <p:nvPicPr>
          <p:cNvPr id="5" name="Grafik 4">
            <a:extLst>
              <a:ext uri="{FF2B5EF4-FFF2-40B4-BE49-F238E27FC236}">
                <a16:creationId xmlns:a16="http://schemas.microsoft.com/office/drawing/2014/main" id="{3112EBEC-4FE7-4910-9CF1-728D0DFD1504}"/>
              </a:ext>
            </a:extLst>
          </p:cNvPr>
          <p:cNvPicPr>
            <a:picLocks noChangeAspect="1"/>
          </p:cNvPicPr>
          <p:nvPr/>
        </p:nvPicPr>
        <p:blipFill>
          <a:blip r:embed="rId3"/>
          <a:stretch>
            <a:fillRect/>
          </a:stretch>
        </p:blipFill>
        <p:spPr>
          <a:xfrm>
            <a:off x="4686300" y="1913493"/>
            <a:ext cx="3848100" cy="381000"/>
          </a:xfrm>
          <a:prstGeom prst="rect">
            <a:avLst/>
          </a:prstGeom>
        </p:spPr>
      </p:pic>
      <p:pic>
        <p:nvPicPr>
          <p:cNvPr id="6" name="Grafik 5">
            <a:extLst>
              <a:ext uri="{FF2B5EF4-FFF2-40B4-BE49-F238E27FC236}">
                <a16:creationId xmlns:a16="http://schemas.microsoft.com/office/drawing/2014/main" id="{5569727C-68E8-4843-A807-DED66EF56157}"/>
              </a:ext>
            </a:extLst>
          </p:cNvPr>
          <p:cNvPicPr>
            <a:picLocks noChangeAspect="1"/>
          </p:cNvPicPr>
          <p:nvPr/>
        </p:nvPicPr>
        <p:blipFill>
          <a:blip r:embed="rId4"/>
          <a:stretch>
            <a:fillRect/>
          </a:stretch>
        </p:blipFill>
        <p:spPr>
          <a:xfrm>
            <a:off x="5929312" y="2429430"/>
            <a:ext cx="1533525" cy="352425"/>
          </a:xfrm>
          <a:prstGeom prst="rect">
            <a:avLst/>
          </a:prstGeom>
        </p:spPr>
      </p:pic>
    </p:spTree>
    <p:extLst>
      <p:ext uri="{BB962C8B-B14F-4D97-AF65-F5344CB8AC3E}">
        <p14:creationId xmlns:p14="http://schemas.microsoft.com/office/powerpoint/2010/main" val="46383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err="1"/>
              <a:t>Drawback</a:t>
            </a:r>
            <a:r>
              <a:rPr lang="de-DE" dirty="0"/>
              <a:t> DETR</a:t>
            </a:r>
          </a:p>
          <a:p>
            <a:pPr lvl="1"/>
            <a:r>
              <a:rPr lang="de-DE" dirty="0"/>
              <a:t>slow </a:t>
            </a:r>
            <a:r>
              <a:rPr lang="de-DE" dirty="0" err="1"/>
              <a:t>convergence</a:t>
            </a:r>
            <a:endParaRPr lang="de-DE" dirty="0"/>
          </a:p>
          <a:p>
            <a:pPr lvl="1"/>
            <a:r>
              <a:rPr lang="de-DE" dirty="0"/>
              <a:t>high </a:t>
            </a:r>
            <a:r>
              <a:rPr lang="de-DE" dirty="0" err="1"/>
              <a:t>complexity</a:t>
            </a:r>
            <a:endParaRPr lang="de-DE" dirty="0"/>
          </a:p>
        </p:txBody>
      </p:sp>
      <p:sp>
        <p:nvSpPr>
          <p:cNvPr id="4" name="Textfeld 3">
            <a:extLst>
              <a:ext uri="{FF2B5EF4-FFF2-40B4-BE49-F238E27FC236}">
                <a16:creationId xmlns:a16="http://schemas.microsoft.com/office/drawing/2014/main" id="{7029BBC2-48BD-4C38-B193-41EC28C08350}"/>
              </a:ext>
            </a:extLst>
          </p:cNvPr>
          <p:cNvSpPr txBox="1"/>
          <p:nvPr/>
        </p:nvSpPr>
        <p:spPr>
          <a:xfrm>
            <a:off x="8769909" y="1913493"/>
            <a:ext cx="3422091" cy="369332"/>
          </a:xfrm>
          <a:prstGeom prst="rect">
            <a:avLst/>
          </a:prstGeom>
          <a:noFill/>
        </p:spPr>
        <p:txBody>
          <a:bodyPr wrap="none" rtlCol="0">
            <a:spAutoFit/>
          </a:bodyPr>
          <a:lstStyle/>
          <a:p>
            <a:r>
              <a:rPr lang="de-DE" dirty="0" err="1"/>
              <a:t>Complexity</a:t>
            </a:r>
            <a:r>
              <a:rPr lang="de-DE" dirty="0"/>
              <a:t> </a:t>
            </a:r>
            <a:r>
              <a:rPr lang="de-DE" dirty="0" err="1"/>
              <a:t>of</a:t>
            </a:r>
            <a:r>
              <a:rPr lang="de-DE" dirty="0"/>
              <a:t> </a:t>
            </a:r>
            <a:r>
              <a:rPr lang="de-DE" dirty="0" err="1"/>
              <a:t>Multihead</a:t>
            </a:r>
            <a:r>
              <a:rPr lang="de-DE" dirty="0"/>
              <a:t> </a:t>
            </a:r>
            <a:r>
              <a:rPr lang="de-DE" dirty="0" err="1"/>
              <a:t>attention</a:t>
            </a:r>
            <a:endParaRPr lang="de-DE" dirty="0"/>
          </a:p>
        </p:txBody>
      </p:sp>
      <p:pic>
        <p:nvPicPr>
          <p:cNvPr id="5" name="Grafik 4">
            <a:extLst>
              <a:ext uri="{FF2B5EF4-FFF2-40B4-BE49-F238E27FC236}">
                <a16:creationId xmlns:a16="http://schemas.microsoft.com/office/drawing/2014/main" id="{3112EBEC-4FE7-4910-9CF1-728D0DFD1504}"/>
              </a:ext>
            </a:extLst>
          </p:cNvPr>
          <p:cNvPicPr>
            <a:picLocks noChangeAspect="1"/>
          </p:cNvPicPr>
          <p:nvPr/>
        </p:nvPicPr>
        <p:blipFill>
          <a:blip r:embed="rId3"/>
          <a:stretch>
            <a:fillRect/>
          </a:stretch>
        </p:blipFill>
        <p:spPr>
          <a:xfrm>
            <a:off x="4686300" y="1913493"/>
            <a:ext cx="3848100" cy="381000"/>
          </a:xfrm>
          <a:prstGeom prst="rect">
            <a:avLst/>
          </a:prstGeom>
        </p:spPr>
      </p:pic>
      <p:pic>
        <p:nvPicPr>
          <p:cNvPr id="6" name="Grafik 5">
            <a:extLst>
              <a:ext uri="{FF2B5EF4-FFF2-40B4-BE49-F238E27FC236}">
                <a16:creationId xmlns:a16="http://schemas.microsoft.com/office/drawing/2014/main" id="{5569727C-68E8-4843-A807-DED66EF56157}"/>
              </a:ext>
            </a:extLst>
          </p:cNvPr>
          <p:cNvPicPr>
            <a:picLocks noChangeAspect="1"/>
          </p:cNvPicPr>
          <p:nvPr/>
        </p:nvPicPr>
        <p:blipFill>
          <a:blip r:embed="rId4"/>
          <a:stretch>
            <a:fillRect/>
          </a:stretch>
        </p:blipFill>
        <p:spPr>
          <a:xfrm>
            <a:off x="5929312" y="2429430"/>
            <a:ext cx="1533525" cy="352425"/>
          </a:xfrm>
          <a:prstGeom prst="rect">
            <a:avLst/>
          </a:prstGeom>
        </p:spPr>
      </p:pic>
      <p:pic>
        <p:nvPicPr>
          <p:cNvPr id="7" name="Grafik 6">
            <a:extLst>
              <a:ext uri="{FF2B5EF4-FFF2-40B4-BE49-F238E27FC236}">
                <a16:creationId xmlns:a16="http://schemas.microsoft.com/office/drawing/2014/main" id="{936B6CAE-F423-4BE6-AF8B-7D44A2D7F4F0}"/>
              </a:ext>
            </a:extLst>
          </p:cNvPr>
          <p:cNvPicPr>
            <a:picLocks noChangeAspect="1"/>
          </p:cNvPicPr>
          <p:nvPr/>
        </p:nvPicPr>
        <p:blipFill>
          <a:blip r:embed="rId5"/>
          <a:stretch>
            <a:fillRect/>
          </a:stretch>
        </p:blipFill>
        <p:spPr>
          <a:xfrm>
            <a:off x="5929312" y="3792022"/>
            <a:ext cx="1676400" cy="381000"/>
          </a:xfrm>
          <a:prstGeom prst="rect">
            <a:avLst/>
          </a:prstGeom>
        </p:spPr>
      </p:pic>
      <p:sp>
        <p:nvSpPr>
          <p:cNvPr id="8" name="Textfeld 7">
            <a:extLst>
              <a:ext uri="{FF2B5EF4-FFF2-40B4-BE49-F238E27FC236}">
                <a16:creationId xmlns:a16="http://schemas.microsoft.com/office/drawing/2014/main" id="{5D47FAAD-67A5-436F-8699-4663F2079A0D}"/>
              </a:ext>
            </a:extLst>
          </p:cNvPr>
          <p:cNvSpPr txBox="1"/>
          <p:nvPr/>
        </p:nvSpPr>
        <p:spPr>
          <a:xfrm>
            <a:off x="8339890" y="3785196"/>
            <a:ext cx="3848100" cy="369332"/>
          </a:xfrm>
          <a:prstGeom prst="rect">
            <a:avLst/>
          </a:prstGeom>
          <a:noFill/>
        </p:spPr>
        <p:txBody>
          <a:bodyPr wrap="square" rtlCol="0">
            <a:spAutoFit/>
          </a:bodyPr>
          <a:lstStyle/>
          <a:p>
            <a:r>
              <a:rPr lang="de-DE" dirty="0" err="1"/>
              <a:t>Complexity</a:t>
            </a:r>
            <a:r>
              <a:rPr lang="de-DE" dirty="0"/>
              <a:t> </a:t>
            </a:r>
            <a:r>
              <a:rPr lang="de-DE" dirty="0" err="1"/>
              <a:t>of</a:t>
            </a:r>
            <a:r>
              <a:rPr lang="de-DE" dirty="0"/>
              <a:t> </a:t>
            </a:r>
            <a:r>
              <a:rPr lang="de-DE" dirty="0" err="1"/>
              <a:t>self</a:t>
            </a:r>
            <a:r>
              <a:rPr lang="de-DE" dirty="0"/>
              <a:t>-attention in </a:t>
            </a:r>
            <a:r>
              <a:rPr lang="de-DE" dirty="0" err="1"/>
              <a:t>encoder</a:t>
            </a:r>
            <a:endParaRPr lang="de-DE" dirty="0"/>
          </a:p>
        </p:txBody>
      </p:sp>
      <p:pic>
        <p:nvPicPr>
          <p:cNvPr id="10" name="Grafik 9">
            <a:extLst>
              <a:ext uri="{FF2B5EF4-FFF2-40B4-BE49-F238E27FC236}">
                <a16:creationId xmlns:a16="http://schemas.microsoft.com/office/drawing/2014/main" id="{E1DBC40F-3B3E-45C2-94FF-3ED8B49B79B7}"/>
              </a:ext>
            </a:extLst>
          </p:cNvPr>
          <p:cNvPicPr>
            <a:picLocks noChangeAspect="1"/>
          </p:cNvPicPr>
          <p:nvPr/>
        </p:nvPicPr>
        <p:blipFill>
          <a:blip r:embed="rId6"/>
          <a:stretch>
            <a:fillRect/>
          </a:stretch>
        </p:blipFill>
        <p:spPr>
          <a:xfrm>
            <a:off x="995363" y="3094552"/>
            <a:ext cx="3349638" cy="3630097"/>
          </a:xfrm>
          <a:prstGeom prst="rect">
            <a:avLst/>
          </a:prstGeom>
        </p:spPr>
      </p:pic>
    </p:spTree>
    <p:extLst>
      <p:ext uri="{BB962C8B-B14F-4D97-AF65-F5344CB8AC3E}">
        <p14:creationId xmlns:p14="http://schemas.microsoft.com/office/powerpoint/2010/main" val="425258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err="1"/>
              <a:t>Drawback</a:t>
            </a:r>
            <a:r>
              <a:rPr lang="de-DE" dirty="0"/>
              <a:t> DETR</a:t>
            </a:r>
          </a:p>
          <a:p>
            <a:pPr lvl="1"/>
            <a:r>
              <a:rPr lang="de-DE" dirty="0"/>
              <a:t>slow </a:t>
            </a:r>
            <a:r>
              <a:rPr lang="de-DE" dirty="0" err="1"/>
              <a:t>convergence</a:t>
            </a:r>
            <a:endParaRPr lang="de-DE" dirty="0"/>
          </a:p>
          <a:p>
            <a:pPr lvl="1"/>
            <a:r>
              <a:rPr lang="de-DE" dirty="0"/>
              <a:t>high </a:t>
            </a:r>
            <a:r>
              <a:rPr lang="de-DE" dirty="0" err="1"/>
              <a:t>complexity</a:t>
            </a:r>
            <a:endParaRPr lang="de-DE" dirty="0"/>
          </a:p>
        </p:txBody>
      </p:sp>
      <p:sp>
        <p:nvSpPr>
          <p:cNvPr id="4" name="Textfeld 3">
            <a:extLst>
              <a:ext uri="{FF2B5EF4-FFF2-40B4-BE49-F238E27FC236}">
                <a16:creationId xmlns:a16="http://schemas.microsoft.com/office/drawing/2014/main" id="{7029BBC2-48BD-4C38-B193-41EC28C08350}"/>
              </a:ext>
            </a:extLst>
          </p:cNvPr>
          <p:cNvSpPr txBox="1"/>
          <p:nvPr/>
        </p:nvSpPr>
        <p:spPr>
          <a:xfrm>
            <a:off x="8769909" y="1913493"/>
            <a:ext cx="3422091" cy="369332"/>
          </a:xfrm>
          <a:prstGeom prst="rect">
            <a:avLst/>
          </a:prstGeom>
          <a:noFill/>
        </p:spPr>
        <p:txBody>
          <a:bodyPr wrap="none" rtlCol="0">
            <a:spAutoFit/>
          </a:bodyPr>
          <a:lstStyle/>
          <a:p>
            <a:r>
              <a:rPr lang="de-DE" dirty="0" err="1"/>
              <a:t>Complexity</a:t>
            </a:r>
            <a:r>
              <a:rPr lang="de-DE" dirty="0"/>
              <a:t> </a:t>
            </a:r>
            <a:r>
              <a:rPr lang="de-DE" dirty="0" err="1"/>
              <a:t>of</a:t>
            </a:r>
            <a:r>
              <a:rPr lang="de-DE" dirty="0"/>
              <a:t> </a:t>
            </a:r>
            <a:r>
              <a:rPr lang="de-DE" dirty="0" err="1"/>
              <a:t>Multihead</a:t>
            </a:r>
            <a:r>
              <a:rPr lang="de-DE" dirty="0"/>
              <a:t> </a:t>
            </a:r>
            <a:r>
              <a:rPr lang="de-DE" dirty="0" err="1"/>
              <a:t>attention</a:t>
            </a:r>
            <a:endParaRPr lang="de-DE" dirty="0"/>
          </a:p>
        </p:txBody>
      </p:sp>
      <p:pic>
        <p:nvPicPr>
          <p:cNvPr id="5" name="Grafik 4">
            <a:extLst>
              <a:ext uri="{FF2B5EF4-FFF2-40B4-BE49-F238E27FC236}">
                <a16:creationId xmlns:a16="http://schemas.microsoft.com/office/drawing/2014/main" id="{3112EBEC-4FE7-4910-9CF1-728D0DFD1504}"/>
              </a:ext>
            </a:extLst>
          </p:cNvPr>
          <p:cNvPicPr>
            <a:picLocks noChangeAspect="1"/>
          </p:cNvPicPr>
          <p:nvPr/>
        </p:nvPicPr>
        <p:blipFill>
          <a:blip r:embed="rId3"/>
          <a:stretch>
            <a:fillRect/>
          </a:stretch>
        </p:blipFill>
        <p:spPr>
          <a:xfrm>
            <a:off x="4686300" y="1913493"/>
            <a:ext cx="3848100" cy="381000"/>
          </a:xfrm>
          <a:prstGeom prst="rect">
            <a:avLst/>
          </a:prstGeom>
        </p:spPr>
      </p:pic>
      <p:pic>
        <p:nvPicPr>
          <p:cNvPr id="6" name="Grafik 5">
            <a:extLst>
              <a:ext uri="{FF2B5EF4-FFF2-40B4-BE49-F238E27FC236}">
                <a16:creationId xmlns:a16="http://schemas.microsoft.com/office/drawing/2014/main" id="{5569727C-68E8-4843-A807-DED66EF56157}"/>
              </a:ext>
            </a:extLst>
          </p:cNvPr>
          <p:cNvPicPr>
            <a:picLocks noChangeAspect="1"/>
          </p:cNvPicPr>
          <p:nvPr/>
        </p:nvPicPr>
        <p:blipFill>
          <a:blip r:embed="rId4"/>
          <a:stretch>
            <a:fillRect/>
          </a:stretch>
        </p:blipFill>
        <p:spPr>
          <a:xfrm>
            <a:off x="5929312" y="2429430"/>
            <a:ext cx="1533525" cy="352425"/>
          </a:xfrm>
          <a:prstGeom prst="rect">
            <a:avLst/>
          </a:prstGeom>
        </p:spPr>
      </p:pic>
      <p:pic>
        <p:nvPicPr>
          <p:cNvPr id="7" name="Grafik 6">
            <a:extLst>
              <a:ext uri="{FF2B5EF4-FFF2-40B4-BE49-F238E27FC236}">
                <a16:creationId xmlns:a16="http://schemas.microsoft.com/office/drawing/2014/main" id="{936B6CAE-F423-4BE6-AF8B-7D44A2D7F4F0}"/>
              </a:ext>
            </a:extLst>
          </p:cNvPr>
          <p:cNvPicPr>
            <a:picLocks noChangeAspect="1"/>
          </p:cNvPicPr>
          <p:nvPr/>
        </p:nvPicPr>
        <p:blipFill>
          <a:blip r:embed="rId5"/>
          <a:stretch>
            <a:fillRect/>
          </a:stretch>
        </p:blipFill>
        <p:spPr>
          <a:xfrm>
            <a:off x="5929312" y="3792022"/>
            <a:ext cx="1676400" cy="381000"/>
          </a:xfrm>
          <a:prstGeom prst="rect">
            <a:avLst/>
          </a:prstGeom>
        </p:spPr>
      </p:pic>
      <p:sp>
        <p:nvSpPr>
          <p:cNvPr id="8" name="Textfeld 7">
            <a:extLst>
              <a:ext uri="{FF2B5EF4-FFF2-40B4-BE49-F238E27FC236}">
                <a16:creationId xmlns:a16="http://schemas.microsoft.com/office/drawing/2014/main" id="{5D47FAAD-67A5-436F-8699-4663F2079A0D}"/>
              </a:ext>
            </a:extLst>
          </p:cNvPr>
          <p:cNvSpPr txBox="1"/>
          <p:nvPr/>
        </p:nvSpPr>
        <p:spPr>
          <a:xfrm>
            <a:off x="8339890" y="3785196"/>
            <a:ext cx="3848100" cy="369332"/>
          </a:xfrm>
          <a:prstGeom prst="rect">
            <a:avLst/>
          </a:prstGeom>
          <a:noFill/>
        </p:spPr>
        <p:txBody>
          <a:bodyPr wrap="square" rtlCol="0">
            <a:spAutoFit/>
          </a:bodyPr>
          <a:lstStyle/>
          <a:p>
            <a:r>
              <a:rPr lang="de-DE" dirty="0" err="1"/>
              <a:t>Complexity</a:t>
            </a:r>
            <a:r>
              <a:rPr lang="de-DE" dirty="0"/>
              <a:t> </a:t>
            </a:r>
            <a:r>
              <a:rPr lang="de-DE" dirty="0" err="1"/>
              <a:t>of</a:t>
            </a:r>
            <a:r>
              <a:rPr lang="de-DE" dirty="0"/>
              <a:t> </a:t>
            </a:r>
            <a:r>
              <a:rPr lang="de-DE" dirty="0" err="1"/>
              <a:t>self</a:t>
            </a:r>
            <a:r>
              <a:rPr lang="de-DE" dirty="0"/>
              <a:t>-attention in </a:t>
            </a:r>
            <a:r>
              <a:rPr lang="de-DE" dirty="0" err="1"/>
              <a:t>encoder</a:t>
            </a:r>
            <a:endParaRPr lang="de-DE" dirty="0"/>
          </a:p>
        </p:txBody>
      </p:sp>
      <p:pic>
        <p:nvPicPr>
          <p:cNvPr id="9" name="Grafik 8">
            <a:extLst>
              <a:ext uri="{FF2B5EF4-FFF2-40B4-BE49-F238E27FC236}">
                <a16:creationId xmlns:a16="http://schemas.microsoft.com/office/drawing/2014/main" id="{34EF1B65-ADA5-4778-A5EA-8C9035BEF12A}"/>
              </a:ext>
            </a:extLst>
          </p:cNvPr>
          <p:cNvPicPr>
            <a:picLocks noChangeAspect="1"/>
          </p:cNvPicPr>
          <p:nvPr/>
        </p:nvPicPr>
        <p:blipFill>
          <a:blip r:embed="rId6"/>
          <a:stretch>
            <a:fillRect/>
          </a:stretch>
        </p:blipFill>
        <p:spPr>
          <a:xfrm>
            <a:off x="995363" y="3094552"/>
            <a:ext cx="3349638" cy="3630097"/>
          </a:xfrm>
          <a:prstGeom prst="rect">
            <a:avLst/>
          </a:prstGeom>
        </p:spPr>
      </p:pic>
      <p:pic>
        <p:nvPicPr>
          <p:cNvPr id="10" name="Grafik 9">
            <a:extLst>
              <a:ext uri="{FF2B5EF4-FFF2-40B4-BE49-F238E27FC236}">
                <a16:creationId xmlns:a16="http://schemas.microsoft.com/office/drawing/2014/main" id="{9EFCF93B-4F69-4019-AE68-0C262D9237E2}"/>
              </a:ext>
            </a:extLst>
          </p:cNvPr>
          <p:cNvPicPr>
            <a:picLocks noChangeAspect="1"/>
          </p:cNvPicPr>
          <p:nvPr/>
        </p:nvPicPr>
        <p:blipFill>
          <a:blip r:embed="rId7"/>
          <a:stretch>
            <a:fillRect/>
          </a:stretch>
        </p:blipFill>
        <p:spPr>
          <a:xfrm>
            <a:off x="5057775" y="5070756"/>
            <a:ext cx="3105150" cy="361950"/>
          </a:xfrm>
          <a:prstGeom prst="rect">
            <a:avLst/>
          </a:prstGeom>
        </p:spPr>
      </p:pic>
      <p:sp>
        <p:nvSpPr>
          <p:cNvPr id="11" name="Textfeld 10">
            <a:extLst>
              <a:ext uri="{FF2B5EF4-FFF2-40B4-BE49-F238E27FC236}">
                <a16:creationId xmlns:a16="http://schemas.microsoft.com/office/drawing/2014/main" id="{F6FA59CC-B790-4A9A-A30C-A99936F7EE15}"/>
              </a:ext>
            </a:extLst>
          </p:cNvPr>
          <p:cNvSpPr txBox="1"/>
          <p:nvPr/>
        </p:nvSpPr>
        <p:spPr>
          <a:xfrm>
            <a:off x="8252160" y="5053353"/>
            <a:ext cx="4023560" cy="369332"/>
          </a:xfrm>
          <a:prstGeom prst="rect">
            <a:avLst/>
          </a:prstGeom>
          <a:noFill/>
        </p:spPr>
        <p:txBody>
          <a:bodyPr wrap="square" rtlCol="0">
            <a:spAutoFit/>
          </a:bodyPr>
          <a:lstStyle/>
          <a:p>
            <a:r>
              <a:rPr lang="de-DE" dirty="0" err="1"/>
              <a:t>Complexity</a:t>
            </a:r>
            <a:r>
              <a:rPr lang="de-DE" dirty="0"/>
              <a:t> </a:t>
            </a:r>
            <a:r>
              <a:rPr lang="de-DE" dirty="0" err="1"/>
              <a:t>of</a:t>
            </a:r>
            <a:r>
              <a:rPr lang="de-DE" dirty="0"/>
              <a:t> </a:t>
            </a:r>
            <a:r>
              <a:rPr lang="de-DE" dirty="0" err="1"/>
              <a:t>cross</a:t>
            </a:r>
            <a:r>
              <a:rPr lang="de-DE" dirty="0"/>
              <a:t>-attention in </a:t>
            </a:r>
            <a:r>
              <a:rPr lang="de-DE" altLang="zh-CN" dirty="0" err="1"/>
              <a:t>de</a:t>
            </a:r>
            <a:r>
              <a:rPr lang="de-DE" dirty="0" err="1"/>
              <a:t>coder</a:t>
            </a:r>
            <a:endParaRPr lang="de-DE" dirty="0"/>
          </a:p>
        </p:txBody>
      </p:sp>
      <p:pic>
        <p:nvPicPr>
          <p:cNvPr id="12" name="Grafik 11">
            <a:extLst>
              <a:ext uri="{FF2B5EF4-FFF2-40B4-BE49-F238E27FC236}">
                <a16:creationId xmlns:a16="http://schemas.microsoft.com/office/drawing/2014/main" id="{C7AB375E-7D75-4408-9D7B-5742B18710E9}"/>
              </a:ext>
            </a:extLst>
          </p:cNvPr>
          <p:cNvPicPr>
            <a:picLocks noChangeAspect="1"/>
          </p:cNvPicPr>
          <p:nvPr/>
        </p:nvPicPr>
        <p:blipFill>
          <a:blip r:embed="rId8"/>
          <a:stretch>
            <a:fillRect/>
          </a:stretch>
        </p:blipFill>
        <p:spPr>
          <a:xfrm>
            <a:off x="5449100" y="5680355"/>
            <a:ext cx="2400300" cy="438150"/>
          </a:xfrm>
          <a:prstGeom prst="rect">
            <a:avLst/>
          </a:prstGeom>
        </p:spPr>
      </p:pic>
      <p:sp>
        <p:nvSpPr>
          <p:cNvPr id="13" name="Textfeld 12">
            <a:extLst>
              <a:ext uri="{FF2B5EF4-FFF2-40B4-BE49-F238E27FC236}">
                <a16:creationId xmlns:a16="http://schemas.microsoft.com/office/drawing/2014/main" id="{AE22A7ED-EE55-4EAE-B788-C5C92ABBF9D2}"/>
              </a:ext>
            </a:extLst>
          </p:cNvPr>
          <p:cNvSpPr txBox="1"/>
          <p:nvPr/>
        </p:nvSpPr>
        <p:spPr>
          <a:xfrm>
            <a:off x="8339890" y="5698674"/>
            <a:ext cx="4023560" cy="369332"/>
          </a:xfrm>
          <a:prstGeom prst="rect">
            <a:avLst/>
          </a:prstGeom>
          <a:noFill/>
        </p:spPr>
        <p:txBody>
          <a:bodyPr wrap="square" rtlCol="0">
            <a:spAutoFit/>
          </a:bodyPr>
          <a:lstStyle/>
          <a:p>
            <a:r>
              <a:rPr lang="de-DE" dirty="0" err="1"/>
              <a:t>Complexity</a:t>
            </a:r>
            <a:r>
              <a:rPr lang="de-DE" dirty="0"/>
              <a:t> </a:t>
            </a:r>
            <a:r>
              <a:rPr lang="de-DE" dirty="0" err="1"/>
              <a:t>of</a:t>
            </a:r>
            <a:r>
              <a:rPr lang="de-DE" dirty="0"/>
              <a:t> </a:t>
            </a:r>
            <a:r>
              <a:rPr lang="de-DE" dirty="0" err="1"/>
              <a:t>self</a:t>
            </a:r>
            <a:r>
              <a:rPr lang="de-DE" dirty="0"/>
              <a:t>-attention in </a:t>
            </a:r>
            <a:r>
              <a:rPr lang="de-DE" dirty="0" err="1"/>
              <a:t>decoder</a:t>
            </a:r>
            <a:endParaRPr lang="de-DE" dirty="0"/>
          </a:p>
        </p:txBody>
      </p:sp>
    </p:spTree>
    <p:extLst>
      <p:ext uri="{BB962C8B-B14F-4D97-AF65-F5344CB8AC3E}">
        <p14:creationId xmlns:p14="http://schemas.microsoft.com/office/powerpoint/2010/main" val="379999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altLang="zh-CN" dirty="0" err="1"/>
              <a:t>Drawback</a:t>
            </a:r>
            <a:r>
              <a:rPr lang="de-DE" altLang="zh-CN" dirty="0"/>
              <a:t> </a:t>
            </a:r>
            <a:r>
              <a:rPr lang="de-DE" dirty="0"/>
              <a:t>DETR</a:t>
            </a:r>
          </a:p>
          <a:p>
            <a:pPr lvl="1"/>
            <a:r>
              <a:rPr lang="de-DE" dirty="0"/>
              <a:t>slow </a:t>
            </a:r>
            <a:r>
              <a:rPr lang="de-DE" dirty="0" err="1"/>
              <a:t>convergence</a:t>
            </a:r>
            <a:endParaRPr lang="de-DE" dirty="0"/>
          </a:p>
          <a:p>
            <a:pPr lvl="1"/>
            <a:r>
              <a:rPr lang="de-DE" dirty="0"/>
              <a:t>high </a:t>
            </a:r>
            <a:r>
              <a:rPr lang="de-DE" dirty="0" err="1"/>
              <a:t>complexity</a:t>
            </a:r>
            <a:endParaRPr lang="de-DE" dirty="0"/>
          </a:p>
          <a:p>
            <a:pPr lvl="1"/>
            <a:r>
              <a:rPr lang="de-DE" dirty="0" err="1"/>
              <a:t>low</a:t>
            </a:r>
            <a:r>
              <a:rPr lang="de-DE" dirty="0"/>
              <a:t> </a:t>
            </a:r>
            <a:r>
              <a:rPr lang="de-DE" dirty="0" err="1"/>
              <a:t>performance</a:t>
            </a:r>
            <a:r>
              <a:rPr lang="de-DE" dirty="0"/>
              <a:t> in </a:t>
            </a:r>
            <a:r>
              <a:rPr lang="de-DE" dirty="0" err="1"/>
              <a:t>detecting</a:t>
            </a:r>
            <a:r>
              <a:rPr lang="de-DE" dirty="0"/>
              <a:t> </a:t>
            </a:r>
            <a:r>
              <a:rPr lang="de-DE" dirty="0" err="1"/>
              <a:t>small</a:t>
            </a:r>
            <a:r>
              <a:rPr lang="de-DE" dirty="0"/>
              <a:t> </a:t>
            </a:r>
            <a:r>
              <a:rPr lang="de-DE" dirty="0" err="1"/>
              <a:t>objects</a:t>
            </a:r>
            <a:endParaRPr lang="de-DE" dirty="0"/>
          </a:p>
        </p:txBody>
      </p:sp>
      <p:grpSp>
        <p:nvGrpSpPr>
          <p:cNvPr id="4" name="Gruppieren 3">
            <a:extLst>
              <a:ext uri="{FF2B5EF4-FFF2-40B4-BE49-F238E27FC236}">
                <a16:creationId xmlns:a16="http://schemas.microsoft.com/office/drawing/2014/main" id="{16B21DD3-15E6-4468-941B-C047A3E8047D}"/>
              </a:ext>
            </a:extLst>
          </p:cNvPr>
          <p:cNvGrpSpPr/>
          <p:nvPr/>
        </p:nvGrpSpPr>
        <p:grpSpPr>
          <a:xfrm>
            <a:off x="2940544" y="3769251"/>
            <a:ext cx="7505559" cy="2986074"/>
            <a:chOff x="3397744" y="1426101"/>
            <a:chExt cx="7505559" cy="2986074"/>
          </a:xfrm>
        </p:grpSpPr>
        <p:pic>
          <p:nvPicPr>
            <p:cNvPr id="5" name="Grafik 4">
              <a:extLst>
                <a:ext uri="{FF2B5EF4-FFF2-40B4-BE49-F238E27FC236}">
                  <a16:creationId xmlns:a16="http://schemas.microsoft.com/office/drawing/2014/main" id="{8775F1FB-A731-4D08-8FCB-26781757A1BA}"/>
                </a:ext>
              </a:extLst>
            </p:cNvPr>
            <p:cNvPicPr>
              <a:picLocks noChangeAspect="1"/>
            </p:cNvPicPr>
            <p:nvPr/>
          </p:nvPicPr>
          <p:blipFill>
            <a:blip r:embed="rId3"/>
            <a:stretch>
              <a:fillRect/>
            </a:stretch>
          </p:blipFill>
          <p:spPr>
            <a:xfrm>
              <a:off x="3397744" y="3340288"/>
              <a:ext cx="2343150" cy="476250"/>
            </a:xfrm>
            <a:prstGeom prst="rect">
              <a:avLst/>
            </a:prstGeom>
          </p:spPr>
        </p:pic>
        <p:pic>
          <p:nvPicPr>
            <p:cNvPr id="6" name="Grafik 5">
              <a:extLst>
                <a:ext uri="{FF2B5EF4-FFF2-40B4-BE49-F238E27FC236}">
                  <a16:creationId xmlns:a16="http://schemas.microsoft.com/office/drawing/2014/main" id="{D7924024-3B8B-498C-9869-6577FFB12B12}"/>
                </a:ext>
              </a:extLst>
            </p:cNvPr>
            <p:cNvPicPr>
              <a:picLocks noChangeAspect="1"/>
            </p:cNvPicPr>
            <p:nvPr/>
          </p:nvPicPr>
          <p:blipFill>
            <a:blip r:embed="rId4"/>
            <a:stretch>
              <a:fillRect/>
            </a:stretch>
          </p:blipFill>
          <p:spPr>
            <a:xfrm>
              <a:off x="4077439" y="1426101"/>
              <a:ext cx="5039927" cy="1615362"/>
            </a:xfrm>
            <a:prstGeom prst="rect">
              <a:avLst/>
            </a:prstGeom>
          </p:spPr>
        </p:pic>
        <p:pic>
          <p:nvPicPr>
            <p:cNvPr id="7" name="Grafik 6">
              <a:extLst>
                <a:ext uri="{FF2B5EF4-FFF2-40B4-BE49-F238E27FC236}">
                  <a16:creationId xmlns:a16="http://schemas.microsoft.com/office/drawing/2014/main" id="{71ED7ACB-537E-48B9-B52E-331AA21119F4}"/>
                </a:ext>
              </a:extLst>
            </p:cNvPr>
            <p:cNvPicPr>
              <a:picLocks noChangeAspect="1"/>
            </p:cNvPicPr>
            <p:nvPr/>
          </p:nvPicPr>
          <p:blipFill>
            <a:blip r:embed="rId5"/>
            <a:stretch>
              <a:fillRect/>
            </a:stretch>
          </p:blipFill>
          <p:spPr>
            <a:xfrm>
              <a:off x="8300438" y="3521263"/>
              <a:ext cx="1162050" cy="295275"/>
            </a:xfrm>
            <a:prstGeom prst="rect">
              <a:avLst/>
            </a:prstGeom>
          </p:spPr>
        </p:pic>
        <p:pic>
          <p:nvPicPr>
            <p:cNvPr id="8" name="Grafik 7">
              <a:extLst>
                <a:ext uri="{FF2B5EF4-FFF2-40B4-BE49-F238E27FC236}">
                  <a16:creationId xmlns:a16="http://schemas.microsoft.com/office/drawing/2014/main" id="{5DB6AE19-C056-4F29-A666-9DCBFB0B409E}"/>
                </a:ext>
              </a:extLst>
            </p:cNvPr>
            <p:cNvPicPr>
              <a:picLocks noChangeAspect="1"/>
            </p:cNvPicPr>
            <p:nvPr/>
          </p:nvPicPr>
          <p:blipFill>
            <a:blip r:embed="rId6"/>
            <a:stretch>
              <a:fillRect/>
            </a:stretch>
          </p:blipFill>
          <p:spPr>
            <a:xfrm>
              <a:off x="7331428" y="4031175"/>
              <a:ext cx="3571875" cy="381000"/>
            </a:xfrm>
            <a:prstGeom prst="rect">
              <a:avLst/>
            </a:prstGeom>
          </p:spPr>
        </p:pic>
      </p:grpSp>
    </p:spTree>
    <p:extLst>
      <p:ext uri="{BB962C8B-B14F-4D97-AF65-F5344CB8AC3E}">
        <p14:creationId xmlns:p14="http://schemas.microsoft.com/office/powerpoint/2010/main" val="112642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altLang="zh-CN" dirty="0" err="1"/>
              <a:t>Drawback</a:t>
            </a:r>
            <a:r>
              <a:rPr lang="de-DE" altLang="zh-CN" dirty="0"/>
              <a:t> </a:t>
            </a:r>
            <a:r>
              <a:rPr lang="de-DE" dirty="0"/>
              <a:t>DETR</a:t>
            </a:r>
          </a:p>
          <a:p>
            <a:pPr lvl="1"/>
            <a:r>
              <a:rPr lang="de-DE" dirty="0"/>
              <a:t>slow </a:t>
            </a:r>
            <a:r>
              <a:rPr lang="de-DE" dirty="0" err="1"/>
              <a:t>convergence</a:t>
            </a:r>
            <a:endParaRPr lang="de-DE" dirty="0"/>
          </a:p>
          <a:p>
            <a:pPr lvl="1"/>
            <a:r>
              <a:rPr lang="de-DE" dirty="0"/>
              <a:t>high </a:t>
            </a:r>
            <a:r>
              <a:rPr lang="de-DE" dirty="0" err="1"/>
              <a:t>complexity</a:t>
            </a:r>
            <a:endParaRPr lang="de-DE" dirty="0"/>
          </a:p>
          <a:p>
            <a:pPr lvl="1"/>
            <a:r>
              <a:rPr lang="de-DE" dirty="0" err="1"/>
              <a:t>low</a:t>
            </a:r>
            <a:r>
              <a:rPr lang="de-DE" dirty="0"/>
              <a:t> </a:t>
            </a:r>
            <a:r>
              <a:rPr lang="de-DE" dirty="0" err="1"/>
              <a:t>performance</a:t>
            </a:r>
            <a:r>
              <a:rPr lang="de-DE" dirty="0"/>
              <a:t> in </a:t>
            </a:r>
            <a:r>
              <a:rPr lang="de-DE" dirty="0" err="1"/>
              <a:t>detecting</a:t>
            </a:r>
            <a:r>
              <a:rPr lang="de-DE" dirty="0"/>
              <a:t> </a:t>
            </a:r>
            <a:r>
              <a:rPr lang="de-DE" dirty="0" err="1"/>
              <a:t>small</a:t>
            </a:r>
            <a:r>
              <a:rPr lang="de-DE" dirty="0"/>
              <a:t> </a:t>
            </a:r>
            <a:r>
              <a:rPr lang="de-DE" dirty="0" err="1"/>
              <a:t>objects</a:t>
            </a:r>
            <a:endParaRPr lang="de-DE" dirty="0"/>
          </a:p>
          <a:p>
            <a:r>
              <a:rPr lang="de-DE" dirty="0" err="1"/>
              <a:t>Effiecient</a:t>
            </a:r>
            <a:r>
              <a:rPr lang="de-DE" dirty="0"/>
              <a:t> Attention </a:t>
            </a:r>
            <a:r>
              <a:rPr lang="de-DE" dirty="0" err="1"/>
              <a:t>Mechanism</a:t>
            </a:r>
            <a:endParaRPr lang="de-DE" dirty="0"/>
          </a:p>
          <a:p>
            <a:pPr lvl="1"/>
            <a:r>
              <a:rPr lang="de-DE" dirty="0" err="1"/>
              <a:t>pre-defined</a:t>
            </a:r>
            <a:r>
              <a:rPr lang="de-DE" dirty="0"/>
              <a:t> </a:t>
            </a:r>
            <a:r>
              <a:rPr lang="de-DE" dirty="0" err="1"/>
              <a:t>sparse</a:t>
            </a:r>
            <a:r>
              <a:rPr lang="de-DE" dirty="0"/>
              <a:t> </a:t>
            </a:r>
            <a:r>
              <a:rPr lang="de-DE" dirty="0" err="1"/>
              <a:t>attention</a:t>
            </a:r>
            <a:endParaRPr lang="de-DE" dirty="0"/>
          </a:p>
        </p:txBody>
      </p:sp>
    </p:spTree>
    <p:extLst>
      <p:ext uri="{BB962C8B-B14F-4D97-AF65-F5344CB8AC3E}">
        <p14:creationId xmlns:p14="http://schemas.microsoft.com/office/powerpoint/2010/main" val="13408977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2318</Words>
  <Application>Microsoft Office PowerPoint</Application>
  <PresentationFormat>Breitbild</PresentationFormat>
  <Paragraphs>230</Paragraphs>
  <Slides>36</Slides>
  <Notes>34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36</vt:i4>
      </vt:variant>
    </vt:vector>
  </HeadingPairs>
  <TitlesOfParts>
    <vt:vector size="40" baseType="lpstr">
      <vt:lpstr>Arial</vt:lpstr>
      <vt:lpstr>Calibri</vt:lpstr>
      <vt:lpstr>Calibri Light</vt:lpstr>
      <vt:lpstr>Office</vt:lpstr>
      <vt:lpstr>Deformable Detr</vt:lpstr>
      <vt:lpstr>Paper Details</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Deformable Transformer</vt:lpstr>
      <vt:lpstr>Deformable Transformer</vt:lpstr>
      <vt:lpstr>Deformable Transformer</vt:lpstr>
      <vt:lpstr>Deformable Transformer</vt:lpstr>
      <vt:lpstr>Deformable Transformer</vt:lpstr>
      <vt:lpstr>Deformable Transformer</vt:lpstr>
      <vt:lpstr>Deformable Transformer</vt:lpstr>
      <vt:lpstr>Deformable Transformer</vt:lpstr>
      <vt:lpstr>Deformable Transformer</vt:lpstr>
      <vt:lpstr>Deformable Transformer</vt:lpstr>
      <vt:lpstr>Deformable Transformer</vt:lpstr>
      <vt:lpstr>Deformable Transformer</vt:lpstr>
      <vt:lpstr>Deformable Transformer</vt:lpstr>
      <vt:lpstr>Deformable Transformer</vt:lpstr>
      <vt:lpstr>Addtional Improvements</vt:lpstr>
      <vt:lpstr>Addtional Improvements</vt:lpstr>
      <vt:lpstr>Addtional Improvements</vt:lpstr>
      <vt:lpstr>Experiments</vt:lpstr>
      <vt:lpstr>Experiments</vt:lpstr>
      <vt:lpstr>Experiments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Augmented Convolutional Networks</dc:title>
  <dc:creator>Li Xirui, EA-361</dc:creator>
  <cp:lastModifiedBy>Xirui Li</cp:lastModifiedBy>
  <cp:revision>88</cp:revision>
  <dcterms:created xsi:type="dcterms:W3CDTF">2021-05-27T07:32:33Z</dcterms:created>
  <dcterms:modified xsi:type="dcterms:W3CDTF">2021-06-08T17:50:41Z</dcterms:modified>
</cp:coreProperties>
</file>