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3" r:id="rId7"/>
    <p:sldId id="269" r:id="rId8"/>
    <p:sldId id="261" r:id="rId9"/>
    <p:sldId id="264" r:id="rId10"/>
    <p:sldId id="267" r:id="rId11"/>
    <p:sldId id="265" r:id="rId12"/>
    <p:sldId id="268" r:id="rId13"/>
    <p:sldId id="270" r:id="rId14"/>
    <p:sldId id="271" r:id="rId15"/>
    <p:sldId id="272" r:id="rId16"/>
    <p:sldId id="273" r:id="rId17"/>
    <p:sldId id="262" r:id="rId18"/>
    <p:sldId id="275" r:id="rId19"/>
    <p:sldId id="276" r:id="rId20"/>
    <p:sldId id="277" r:id="rId21"/>
    <p:sldId id="278" r:id="rId22"/>
    <p:sldId id="279" r:id="rId23"/>
    <p:sldId id="280" r:id="rId24"/>
    <p:sldId id="281" r:id="rId25"/>
    <p:sldId id="282" r:id="rId26"/>
    <p:sldId id="274" r:id="rId27"/>
    <p:sldId id="283" r:id="rId28"/>
    <p:sldId id="284" r:id="rId29"/>
    <p:sldId id="266"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Xirui, EA-361" initials="LXE" lastIdx="2" clrIdx="0">
    <p:extLst>
      <p:ext uri="{19B8F6BF-5375-455C-9EA6-DF929625EA0E}">
        <p15:presenceInfo xmlns:p15="http://schemas.microsoft.com/office/powerpoint/2012/main" userId="S-1-5-21-43206524-2104247658-1151357142-43937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1" autoAdjust="0"/>
    <p:restoredTop sz="94712" autoAdjust="0"/>
  </p:normalViewPr>
  <p:slideViewPr>
    <p:cSldViewPr snapToGrid="0">
      <p:cViewPr varScale="1">
        <p:scale>
          <a:sx n="108" d="100"/>
          <a:sy n="108" d="100"/>
        </p:scale>
        <p:origin x="678"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B8147-2F3C-4BC9-91A5-F957AF1C5636}" type="datetimeFigureOut">
              <a:rPr lang="de-DE" smtClean="0"/>
              <a:t>25.05.2021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9EC15-030F-4819-9204-3BA279F2705F}" type="slidenum">
              <a:rPr lang="de-DE" smtClean="0"/>
              <a:t>‹Nr.›</a:t>
            </a:fld>
            <a:endParaRPr lang="de-DE"/>
          </a:p>
        </p:txBody>
      </p:sp>
    </p:spTree>
    <p:extLst>
      <p:ext uri="{BB962C8B-B14F-4D97-AF65-F5344CB8AC3E}">
        <p14:creationId xmlns:p14="http://schemas.microsoft.com/office/powerpoint/2010/main" val="961784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goal of object detection is to predict a set of bounding boxes and category labels for each object of interest. Example Qualitative results for panoptic segmentation</a:t>
            </a:r>
            <a:endParaRPr lang="de-DE" dirty="0"/>
          </a:p>
        </p:txBody>
      </p:sp>
      <p:sp>
        <p:nvSpPr>
          <p:cNvPr id="4" name="Foliennummernplatzhalter 3"/>
          <p:cNvSpPr>
            <a:spLocks noGrp="1"/>
          </p:cNvSpPr>
          <p:nvPr>
            <p:ph type="sldNum" sz="quarter" idx="5"/>
          </p:nvPr>
        </p:nvSpPr>
        <p:spPr/>
        <p:txBody>
          <a:bodyPr/>
          <a:lstStyle/>
          <a:p>
            <a:fld id="{0909EC15-030F-4819-9204-3BA279F2705F}" type="slidenum">
              <a:rPr lang="de-DE" smtClean="0"/>
              <a:t>3</a:t>
            </a:fld>
            <a:endParaRPr lang="de-DE"/>
          </a:p>
        </p:txBody>
      </p:sp>
    </p:spTree>
    <p:extLst>
      <p:ext uri="{BB962C8B-B14F-4D97-AF65-F5344CB8AC3E}">
        <p14:creationId xmlns:p14="http://schemas.microsoft.com/office/powerpoint/2010/main" val="296642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Effects of different position encodings in Attention Augmentation on the COCO object detection task using a </a:t>
            </a:r>
            <a:r>
              <a:rPr lang="en-US" dirty="0" err="1"/>
              <a:t>RetinaNet</a:t>
            </a:r>
            <a:r>
              <a:rPr lang="en-US" dirty="0"/>
              <a:t> AA-ResNet-50 backbone. </a:t>
            </a:r>
            <a:r>
              <a:rPr lang="de-DE" dirty="0"/>
              <a:t>1) The </a:t>
            </a:r>
            <a:r>
              <a:rPr lang="de-DE" dirty="0" err="1"/>
              <a:t>position-unaware</a:t>
            </a:r>
            <a:r>
              <a:rPr lang="de-DE" dirty="0"/>
              <a:t> </a:t>
            </a:r>
            <a:r>
              <a:rPr lang="de-DE" dirty="0" err="1"/>
              <a:t>version</a:t>
            </a:r>
            <a:r>
              <a:rPr lang="de-DE" dirty="0"/>
              <a:t> </a:t>
            </a:r>
            <a:r>
              <a:rPr lang="de-DE" altLang="zh-CN" dirty="0"/>
              <a:t>2) </a:t>
            </a:r>
            <a:r>
              <a:rPr lang="en-US" dirty="0" err="1"/>
              <a:t>CoordConv</a:t>
            </a:r>
            <a:r>
              <a:rPr lang="en-US" dirty="0"/>
              <a:t> for which we concatenate (</a:t>
            </a:r>
            <a:r>
              <a:rPr lang="en-US" dirty="0" err="1"/>
              <a:t>x,y,r</a:t>
            </a:r>
            <a:r>
              <a:rPr lang="en-US" dirty="0"/>
              <a:t>) coordinate channels to the inputs of the attention function, 3) </a:t>
            </a:r>
            <a:r>
              <a:rPr lang="de-DE" dirty="0" err="1"/>
              <a:t>two</a:t>
            </a:r>
            <a:r>
              <a:rPr lang="de-DE" dirty="0"/>
              <a:t>-dimensional relative </a:t>
            </a:r>
            <a:r>
              <a:rPr lang="de-DE" dirty="0" err="1"/>
              <a:t>position</a:t>
            </a:r>
            <a:r>
              <a:rPr lang="de-DE" dirty="0"/>
              <a:t> </a:t>
            </a:r>
            <a:r>
              <a:rPr lang="de-DE" dirty="0" err="1"/>
              <a:t>encodings</a:t>
            </a:r>
            <a:endParaRPr lang="de-DE" dirty="0"/>
          </a:p>
        </p:txBody>
      </p:sp>
      <p:sp>
        <p:nvSpPr>
          <p:cNvPr id="4" name="Foliennummernplatzhalter 3"/>
          <p:cNvSpPr>
            <a:spLocks noGrp="1"/>
          </p:cNvSpPr>
          <p:nvPr>
            <p:ph type="sldNum" sz="quarter" idx="5"/>
          </p:nvPr>
        </p:nvSpPr>
        <p:spPr/>
        <p:txBody>
          <a:bodyPr/>
          <a:lstStyle/>
          <a:p>
            <a:fld id="{0909EC15-030F-4819-9204-3BA279F2705F}" type="slidenum">
              <a:rPr lang="de-DE" smtClean="0"/>
              <a:t>12</a:t>
            </a:fld>
            <a:endParaRPr lang="de-DE"/>
          </a:p>
        </p:txBody>
      </p:sp>
    </p:spTree>
    <p:extLst>
      <p:ext uri="{BB962C8B-B14F-4D97-AF65-F5344CB8AC3E}">
        <p14:creationId xmlns:p14="http://schemas.microsoft.com/office/powerpoint/2010/main" val="368262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decoder follows the standard architecture of the transformer, transforming N embeddings of size d using multi-headed self- and encoder-decoder attention mechanisms.</a:t>
            </a:r>
            <a:endParaRPr lang="de-DE" dirty="0"/>
          </a:p>
        </p:txBody>
      </p:sp>
      <p:sp>
        <p:nvSpPr>
          <p:cNvPr id="4" name="Foliennummernplatzhalter 3"/>
          <p:cNvSpPr>
            <a:spLocks noGrp="1"/>
          </p:cNvSpPr>
          <p:nvPr>
            <p:ph type="sldNum" sz="quarter" idx="5"/>
          </p:nvPr>
        </p:nvSpPr>
        <p:spPr/>
        <p:txBody>
          <a:bodyPr/>
          <a:lstStyle/>
          <a:p>
            <a:fld id="{0909EC15-030F-4819-9204-3BA279F2705F}" type="slidenum">
              <a:rPr lang="de-DE" smtClean="0"/>
              <a:t>13</a:t>
            </a:fld>
            <a:endParaRPr lang="de-DE"/>
          </a:p>
        </p:txBody>
      </p:sp>
    </p:spTree>
    <p:extLst>
      <p:ext uri="{BB962C8B-B14F-4D97-AF65-F5344CB8AC3E}">
        <p14:creationId xmlns:p14="http://schemas.microsoft.com/office/powerpoint/2010/main" val="1789198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Their model decodes the N objects in parallel at each decoder layer, while Attention is all you need author uses an autoregressive model that predicts the output sequence one element at a time.</a:t>
            </a:r>
          </a:p>
          <a:p>
            <a:endParaRPr lang="en-US" dirty="0"/>
          </a:p>
          <a:p>
            <a:r>
              <a:rPr lang="en-US" dirty="0"/>
              <a:t>similarly to the encoder, they add them to the input of each attention layer.</a:t>
            </a:r>
          </a:p>
          <a:p>
            <a:endParaRPr lang="en-US" dirty="0"/>
          </a:p>
          <a:p>
            <a:r>
              <a:rPr lang="en-US" dirty="0"/>
              <a:t>The N object queries are then independently decoded into box coordinates and class labels by a feed forward network</a:t>
            </a:r>
            <a:endParaRPr lang="de-DE" dirty="0"/>
          </a:p>
        </p:txBody>
      </p:sp>
      <p:sp>
        <p:nvSpPr>
          <p:cNvPr id="4" name="Foliennummernplatzhalter 3"/>
          <p:cNvSpPr>
            <a:spLocks noGrp="1"/>
          </p:cNvSpPr>
          <p:nvPr>
            <p:ph type="sldNum" sz="quarter" idx="5"/>
          </p:nvPr>
        </p:nvSpPr>
        <p:spPr/>
        <p:txBody>
          <a:bodyPr/>
          <a:lstStyle/>
          <a:p>
            <a:fld id="{0909EC15-030F-4819-9204-3BA279F2705F}" type="slidenum">
              <a:rPr lang="de-DE" smtClean="0"/>
              <a:t>14</a:t>
            </a:fld>
            <a:endParaRPr lang="de-DE"/>
          </a:p>
        </p:txBody>
      </p:sp>
    </p:spTree>
    <p:extLst>
      <p:ext uri="{BB962C8B-B14F-4D97-AF65-F5344CB8AC3E}">
        <p14:creationId xmlns:p14="http://schemas.microsoft.com/office/powerpoint/2010/main" val="2865264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Actually</a:t>
            </a:r>
            <a:r>
              <a:rPr lang="de-DE" dirty="0"/>
              <a:t> I </a:t>
            </a:r>
            <a:r>
              <a:rPr lang="de-DE" dirty="0" err="1"/>
              <a:t>have</a:t>
            </a:r>
            <a:r>
              <a:rPr lang="de-DE" dirty="0"/>
              <a:t> a </a:t>
            </a:r>
            <a:r>
              <a:rPr lang="de-DE" dirty="0" err="1"/>
              <a:t>question</a:t>
            </a:r>
            <a:r>
              <a:rPr lang="de-DE" dirty="0"/>
              <a:t> </a:t>
            </a:r>
            <a:r>
              <a:rPr lang="de-DE" dirty="0" err="1"/>
              <a:t>here.lll</a:t>
            </a:r>
            <a:endParaRPr lang="de-DE" dirty="0"/>
          </a:p>
        </p:txBody>
      </p:sp>
      <p:sp>
        <p:nvSpPr>
          <p:cNvPr id="4" name="Foliennummernplatzhalter 3"/>
          <p:cNvSpPr>
            <a:spLocks noGrp="1"/>
          </p:cNvSpPr>
          <p:nvPr>
            <p:ph type="sldNum" sz="quarter" idx="5"/>
          </p:nvPr>
        </p:nvSpPr>
        <p:spPr/>
        <p:txBody>
          <a:bodyPr/>
          <a:lstStyle/>
          <a:p>
            <a:fld id="{0909EC15-030F-4819-9204-3BA279F2705F}" type="slidenum">
              <a:rPr lang="de-DE" smtClean="0"/>
              <a:t>15</a:t>
            </a:fld>
            <a:endParaRPr lang="de-DE"/>
          </a:p>
        </p:txBody>
      </p:sp>
    </p:spTree>
    <p:extLst>
      <p:ext uri="{BB962C8B-B14F-4D97-AF65-F5344CB8AC3E}">
        <p14:creationId xmlns:p14="http://schemas.microsoft.com/office/powerpoint/2010/main" val="337043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909EC15-030F-4819-9204-3BA279F2705F}" type="slidenum">
              <a:rPr lang="de-DE" smtClean="0"/>
              <a:t>16</a:t>
            </a:fld>
            <a:endParaRPr lang="de-DE"/>
          </a:p>
        </p:txBody>
      </p:sp>
    </p:spTree>
    <p:extLst>
      <p:ext uri="{BB962C8B-B14F-4D97-AF65-F5344CB8AC3E}">
        <p14:creationId xmlns:p14="http://schemas.microsoft.com/office/powerpoint/2010/main" val="4077294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yi</a:t>
            </a:r>
            <a:r>
              <a:rPr lang="en-US" dirty="0"/>
              <a:t> = (ci , bi) where ci is the target class label bi is a vector that defines ground truth box center coordinates and its height and width relative to the image size.</a:t>
            </a:r>
          </a:p>
          <a:p>
            <a:r>
              <a:rPr lang="en-US" dirty="0"/>
              <a:t>They use a linear combination of a negative log-likelihood for class prediction and a box loss defined later</a:t>
            </a:r>
            <a:endParaRPr lang="de-DE" dirty="0"/>
          </a:p>
        </p:txBody>
      </p:sp>
      <p:sp>
        <p:nvSpPr>
          <p:cNvPr id="4" name="Foliennummernplatzhalter 3"/>
          <p:cNvSpPr>
            <a:spLocks noGrp="1"/>
          </p:cNvSpPr>
          <p:nvPr>
            <p:ph type="sldNum" sz="quarter" idx="5"/>
          </p:nvPr>
        </p:nvSpPr>
        <p:spPr/>
        <p:txBody>
          <a:bodyPr/>
          <a:lstStyle/>
          <a:p>
            <a:fld id="{0909EC15-030F-4819-9204-3BA279F2705F}" type="slidenum">
              <a:rPr lang="de-DE" smtClean="0"/>
              <a:t>18</a:t>
            </a:fld>
            <a:endParaRPr lang="de-DE"/>
          </a:p>
        </p:txBody>
      </p:sp>
    </p:spTree>
    <p:extLst>
      <p:ext uri="{BB962C8B-B14F-4D97-AF65-F5344CB8AC3E}">
        <p14:creationId xmlns:p14="http://schemas.microsoft.com/office/powerpoint/2010/main" val="1453450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0909EC15-030F-4819-9204-3BA279F2705F}" type="slidenum">
              <a:rPr lang="de-DE" smtClean="0"/>
              <a:t>21</a:t>
            </a:fld>
            <a:endParaRPr lang="de-DE"/>
          </a:p>
        </p:txBody>
      </p:sp>
    </p:spTree>
    <p:extLst>
      <p:ext uri="{BB962C8B-B14F-4D97-AF65-F5344CB8AC3E}">
        <p14:creationId xmlns:p14="http://schemas.microsoft.com/office/powerpoint/2010/main" val="4058953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0909EC15-030F-4819-9204-3BA279F2705F}" type="slidenum">
              <a:rPr lang="de-DE" smtClean="0"/>
              <a:t>22</a:t>
            </a:fld>
            <a:endParaRPr lang="de-DE"/>
          </a:p>
        </p:txBody>
      </p:sp>
    </p:spTree>
    <p:extLst>
      <p:ext uri="{BB962C8B-B14F-4D97-AF65-F5344CB8AC3E}">
        <p14:creationId xmlns:p14="http://schemas.microsoft.com/office/powerpoint/2010/main" val="3645218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shortest</a:t>
            </a:r>
          </a:p>
          <a:p>
            <a:r>
              <a:rPr lang="en-US" dirty="0"/>
              <a:t>side is at least 480 and at most 800 pixels while the longest at most 1333 </a:t>
            </a:r>
          </a:p>
        </p:txBody>
      </p:sp>
      <p:sp>
        <p:nvSpPr>
          <p:cNvPr id="4" name="Foliennummernplatzhalter 3"/>
          <p:cNvSpPr>
            <a:spLocks noGrp="1"/>
          </p:cNvSpPr>
          <p:nvPr>
            <p:ph type="sldNum" sz="quarter" idx="5"/>
          </p:nvPr>
        </p:nvSpPr>
        <p:spPr/>
        <p:txBody>
          <a:bodyPr/>
          <a:lstStyle/>
          <a:p>
            <a:fld id="{0909EC15-030F-4819-9204-3BA279F2705F}" type="slidenum">
              <a:rPr lang="de-DE" smtClean="0"/>
              <a:t>23</a:t>
            </a:fld>
            <a:endParaRPr lang="de-DE"/>
          </a:p>
        </p:txBody>
      </p:sp>
    </p:spTree>
    <p:extLst>
      <p:ext uri="{BB962C8B-B14F-4D97-AF65-F5344CB8AC3E}">
        <p14:creationId xmlns:p14="http://schemas.microsoft.com/office/powerpoint/2010/main" val="4266061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fine-tune the backbone using learning rate of 10−5</a:t>
            </a:r>
          </a:p>
        </p:txBody>
      </p:sp>
      <p:sp>
        <p:nvSpPr>
          <p:cNvPr id="4" name="Foliennummernplatzhalter 3"/>
          <p:cNvSpPr>
            <a:spLocks noGrp="1"/>
          </p:cNvSpPr>
          <p:nvPr>
            <p:ph type="sldNum" sz="quarter" idx="5"/>
          </p:nvPr>
        </p:nvSpPr>
        <p:spPr/>
        <p:txBody>
          <a:bodyPr/>
          <a:lstStyle/>
          <a:p>
            <a:fld id="{0909EC15-030F-4819-9204-3BA279F2705F}" type="slidenum">
              <a:rPr lang="de-DE" smtClean="0"/>
              <a:t>24</a:t>
            </a:fld>
            <a:endParaRPr lang="de-DE"/>
          </a:p>
        </p:txBody>
      </p:sp>
    </p:spTree>
    <p:extLst>
      <p:ext uri="{BB962C8B-B14F-4D97-AF65-F5344CB8AC3E}">
        <p14:creationId xmlns:p14="http://schemas.microsoft.com/office/powerpoint/2010/main" val="3348170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defining</a:t>
            </a:r>
            <a:r>
              <a:rPr lang="de-DE" dirty="0"/>
              <a:t> </a:t>
            </a:r>
            <a:r>
              <a:rPr lang="de-DE" dirty="0" err="1"/>
              <a:t>surrogate</a:t>
            </a:r>
            <a:r>
              <a:rPr lang="de-DE" dirty="0"/>
              <a:t> </a:t>
            </a:r>
            <a:r>
              <a:rPr lang="de-DE" dirty="0" err="1"/>
              <a:t>regression</a:t>
            </a:r>
            <a:r>
              <a:rPr lang="de-DE" dirty="0"/>
              <a:t> and </a:t>
            </a:r>
            <a:r>
              <a:rPr lang="de-DE" dirty="0" err="1"/>
              <a:t>classification</a:t>
            </a:r>
            <a:r>
              <a:rPr lang="de-DE" dirty="0"/>
              <a:t> prob</a:t>
            </a:r>
            <a:r>
              <a:rPr lang="en-US" dirty="0" err="1"/>
              <a:t>lems</a:t>
            </a:r>
            <a:r>
              <a:rPr lang="en-US" dirty="0"/>
              <a:t> on a large set of proposals, anchors or window centers. </a:t>
            </a:r>
            <a:r>
              <a:rPr lang="en-US" dirty="0" err="1"/>
              <a:t>Thhey</a:t>
            </a:r>
            <a:r>
              <a:rPr lang="en-US"/>
              <a:t> </a:t>
            </a:r>
            <a:r>
              <a:rPr lang="en-US" dirty="0"/>
              <a:t>streamline the training pipeline by viewing object detection as a direct set </a:t>
            </a:r>
            <a:r>
              <a:rPr lang="en-US"/>
              <a:t>prediction problem.</a:t>
            </a:r>
            <a:endParaRPr lang="de-DE" dirty="0"/>
          </a:p>
        </p:txBody>
      </p:sp>
      <p:sp>
        <p:nvSpPr>
          <p:cNvPr id="4" name="Foliennummernplatzhalter 3"/>
          <p:cNvSpPr>
            <a:spLocks noGrp="1"/>
          </p:cNvSpPr>
          <p:nvPr>
            <p:ph type="sldNum" sz="quarter" idx="5"/>
          </p:nvPr>
        </p:nvSpPr>
        <p:spPr/>
        <p:txBody>
          <a:bodyPr/>
          <a:lstStyle/>
          <a:p>
            <a:fld id="{0909EC15-030F-4819-9204-3BA279F2705F}" type="slidenum">
              <a:rPr lang="de-DE" smtClean="0"/>
              <a:t>4</a:t>
            </a:fld>
            <a:endParaRPr lang="de-DE"/>
          </a:p>
        </p:txBody>
      </p:sp>
    </p:spTree>
    <p:extLst>
      <p:ext uri="{BB962C8B-B14F-4D97-AF65-F5344CB8AC3E}">
        <p14:creationId xmlns:p14="http://schemas.microsoft.com/office/powerpoint/2010/main" val="23432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train the transformer with a learning rate of 10−4 . Additive dropout of 0.1 is applied after every multi-head attention and FFN before layer normalization. </a:t>
            </a:r>
          </a:p>
        </p:txBody>
      </p:sp>
      <p:sp>
        <p:nvSpPr>
          <p:cNvPr id="4" name="Foliennummernplatzhalter 3"/>
          <p:cNvSpPr>
            <a:spLocks noGrp="1"/>
          </p:cNvSpPr>
          <p:nvPr>
            <p:ph type="sldNum" sz="quarter" idx="5"/>
          </p:nvPr>
        </p:nvSpPr>
        <p:spPr/>
        <p:txBody>
          <a:bodyPr/>
          <a:lstStyle/>
          <a:p>
            <a:fld id="{0909EC15-030F-4819-9204-3BA279F2705F}" type="slidenum">
              <a:rPr lang="de-DE" smtClean="0"/>
              <a:t>25</a:t>
            </a:fld>
            <a:endParaRPr lang="de-DE"/>
          </a:p>
        </p:txBody>
      </p:sp>
    </p:spTree>
    <p:extLst>
      <p:ext uri="{BB962C8B-B14F-4D97-AF65-F5344CB8AC3E}">
        <p14:creationId xmlns:p14="http://schemas.microsoft.com/office/powerpoint/2010/main" val="3241234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shortest</a:t>
            </a:r>
          </a:p>
          <a:p>
            <a:r>
              <a:rPr lang="en-US" dirty="0"/>
              <a:t>side is at least 480 and at most 800 pixels while the longest at most 1333 </a:t>
            </a:r>
          </a:p>
        </p:txBody>
      </p:sp>
      <p:sp>
        <p:nvSpPr>
          <p:cNvPr id="4" name="Foliennummernplatzhalter 3"/>
          <p:cNvSpPr>
            <a:spLocks noGrp="1"/>
          </p:cNvSpPr>
          <p:nvPr>
            <p:ph type="sldNum" sz="quarter" idx="5"/>
          </p:nvPr>
        </p:nvSpPr>
        <p:spPr/>
        <p:txBody>
          <a:bodyPr/>
          <a:lstStyle/>
          <a:p>
            <a:fld id="{0909EC15-030F-4819-9204-3BA279F2705F}" type="slidenum">
              <a:rPr lang="de-DE" smtClean="0"/>
              <a:t>26</a:t>
            </a:fld>
            <a:endParaRPr lang="de-DE"/>
          </a:p>
        </p:txBody>
      </p:sp>
    </p:spTree>
    <p:extLst>
      <p:ext uri="{BB962C8B-B14F-4D97-AF65-F5344CB8AC3E}">
        <p14:creationId xmlns:p14="http://schemas.microsoft.com/office/powerpoint/2010/main" val="1044650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Predicting boxes is required for the training to be possible, since the Hungarian matching is computed using distances between boxes. </a:t>
            </a:r>
          </a:p>
        </p:txBody>
      </p:sp>
      <p:sp>
        <p:nvSpPr>
          <p:cNvPr id="4" name="Foliennummernplatzhalter 3"/>
          <p:cNvSpPr>
            <a:spLocks noGrp="1"/>
          </p:cNvSpPr>
          <p:nvPr>
            <p:ph type="sldNum" sz="quarter" idx="5"/>
          </p:nvPr>
        </p:nvSpPr>
        <p:spPr/>
        <p:txBody>
          <a:bodyPr/>
          <a:lstStyle/>
          <a:p>
            <a:fld id="{0909EC15-030F-4819-9204-3BA279F2705F}" type="slidenum">
              <a:rPr lang="de-DE" smtClean="0"/>
              <a:t>27</a:t>
            </a:fld>
            <a:endParaRPr lang="de-DE"/>
          </a:p>
        </p:txBody>
      </p:sp>
    </p:spTree>
    <p:extLst>
      <p:ext uri="{BB962C8B-B14F-4D97-AF65-F5344CB8AC3E}">
        <p14:creationId xmlns:p14="http://schemas.microsoft.com/office/powerpoint/2010/main" val="196009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It takes as input the output of transformer decoder for each object and computes multi-head (with M heads) attention scores of this embedding over the output of the encoder, generating M attention heatmaps per object in a small resolution. n. To make the final prediction and increase the resolution, an FPN-like architecture is used. This head is trained either jointly, or in a two steps process </a:t>
            </a:r>
            <a:r>
              <a:rPr lang="de-DE" dirty="0"/>
              <a:t>(</a:t>
            </a:r>
            <a:r>
              <a:rPr lang="de-DE" dirty="0" err="1"/>
              <a:t>first</a:t>
            </a:r>
            <a:r>
              <a:rPr lang="de-DE" dirty="0"/>
              <a:t> </a:t>
            </a:r>
            <a:r>
              <a:rPr lang="de-DE" dirty="0" err="1"/>
              <a:t>train</a:t>
            </a:r>
            <a:r>
              <a:rPr lang="de-DE" dirty="0"/>
              <a:t> DETR </a:t>
            </a:r>
            <a:r>
              <a:rPr lang="de-DE" dirty="0" err="1"/>
              <a:t>for</a:t>
            </a:r>
            <a:r>
              <a:rPr lang="de-DE" dirty="0"/>
              <a:t> </a:t>
            </a:r>
            <a:r>
              <a:rPr lang="de-DE" dirty="0" err="1"/>
              <a:t>boxes</a:t>
            </a:r>
            <a:r>
              <a:rPr lang="de-DE" dirty="0"/>
              <a:t>, </a:t>
            </a:r>
            <a:r>
              <a:rPr lang="de-DE" dirty="0" err="1"/>
              <a:t>then</a:t>
            </a:r>
            <a:r>
              <a:rPr lang="de-DE" dirty="0"/>
              <a:t> </a:t>
            </a:r>
            <a:r>
              <a:rPr lang="de-DE" dirty="0" err="1"/>
              <a:t>freeze</a:t>
            </a:r>
            <a:r>
              <a:rPr lang="de-DE" dirty="0"/>
              <a:t> all </a:t>
            </a:r>
            <a:r>
              <a:rPr lang="de-DE" dirty="0" err="1"/>
              <a:t>the</a:t>
            </a:r>
            <a:r>
              <a:rPr lang="de-DE" dirty="0"/>
              <a:t> </a:t>
            </a:r>
            <a:r>
              <a:rPr lang="de-DE" dirty="0" err="1"/>
              <a:t>weights</a:t>
            </a:r>
            <a:r>
              <a:rPr lang="de-DE" dirty="0"/>
              <a:t> and </a:t>
            </a:r>
            <a:r>
              <a:rPr lang="de-DE" dirty="0" err="1"/>
              <a:t>train</a:t>
            </a:r>
            <a:r>
              <a:rPr lang="de-DE" dirty="0"/>
              <a:t> </a:t>
            </a:r>
            <a:r>
              <a:rPr lang="de-DE" dirty="0" err="1"/>
              <a:t>the</a:t>
            </a:r>
            <a:r>
              <a:rPr lang="de-DE" dirty="0"/>
              <a:t> </a:t>
            </a:r>
            <a:r>
              <a:rPr lang="de-DE" dirty="0" err="1"/>
              <a:t>mask</a:t>
            </a:r>
            <a:r>
              <a:rPr lang="de-DE" dirty="0"/>
              <a:t> </a:t>
            </a:r>
            <a:r>
              <a:rPr lang="de-DE" dirty="0" err="1"/>
              <a:t>for</a:t>
            </a:r>
            <a:r>
              <a:rPr lang="de-DE" dirty="0"/>
              <a:t> 25 </a:t>
            </a:r>
            <a:r>
              <a:rPr lang="de-DE" dirty="0" err="1"/>
              <a:t>epochs</a:t>
            </a:r>
            <a:r>
              <a:rPr lang="de-DE" dirty="0"/>
              <a:t>)</a:t>
            </a:r>
            <a:endParaRPr lang="en-US" dirty="0"/>
          </a:p>
        </p:txBody>
      </p:sp>
      <p:sp>
        <p:nvSpPr>
          <p:cNvPr id="4" name="Foliennummernplatzhalter 3"/>
          <p:cNvSpPr>
            <a:spLocks noGrp="1"/>
          </p:cNvSpPr>
          <p:nvPr>
            <p:ph type="sldNum" sz="quarter" idx="5"/>
          </p:nvPr>
        </p:nvSpPr>
        <p:spPr/>
        <p:txBody>
          <a:bodyPr/>
          <a:lstStyle/>
          <a:p>
            <a:fld id="{0909EC15-030F-4819-9204-3BA279F2705F}" type="slidenum">
              <a:rPr lang="de-DE" smtClean="0"/>
              <a:t>28</a:t>
            </a:fld>
            <a:endParaRPr lang="de-DE"/>
          </a:p>
        </p:txBody>
      </p:sp>
    </p:spTree>
    <p:extLst>
      <p:ext uri="{BB962C8B-B14F-4D97-AF65-F5344CB8AC3E}">
        <p14:creationId xmlns:p14="http://schemas.microsoft.com/office/powerpoint/2010/main" val="209521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 CNN backbone to</a:t>
            </a:r>
          </a:p>
          <a:p>
            <a:r>
              <a:rPr lang="en-US" dirty="0"/>
              <a:t>extract a compact feature representation, an encoder-decoder transformer, and</a:t>
            </a:r>
          </a:p>
          <a:p>
            <a:r>
              <a:rPr lang="en-US" dirty="0"/>
              <a:t>a simple feed forward network (FFN) that makes the final detection prediction.</a:t>
            </a:r>
          </a:p>
          <a:p>
            <a:endParaRPr lang="de-DE" dirty="0"/>
          </a:p>
        </p:txBody>
      </p:sp>
      <p:sp>
        <p:nvSpPr>
          <p:cNvPr id="4" name="Foliennummernplatzhalter 3"/>
          <p:cNvSpPr>
            <a:spLocks noGrp="1"/>
          </p:cNvSpPr>
          <p:nvPr>
            <p:ph type="sldNum" sz="quarter" idx="5"/>
          </p:nvPr>
        </p:nvSpPr>
        <p:spPr/>
        <p:txBody>
          <a:bodyPr/>
          <a:lstStyle/>
          <a:p>
            <a:fld id="{0909EC15-030F-4819-9204-3BA279F2705F}" type="slidenum">
              <a:rPr lang="de-DE" smtClean="0"/>
              <a:t>5</a:t>
            </a:fld>
            <a:endParaRPr lang="de-DE"/>
          </a:p>
        </p:txBody>
      </p:sp>
    </p:spTree>
    <p:extLst>
      <p:ext uri="{BB962C8B-B14F-4D97-AF65-F5344CB8AC3E}">
        <p14:creationId xmlns:p14="http://schemas.microsoft.com/office/powerpoint/2010/main" val="1318821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input images are batched together, and we apply 0-padding to ensure they all have the same dimensions (H0, W0) as the largest image of one batch</a:t>
            </a:r>
          </a:p>
          <a:p>
            <a:endParaRPr lang="de-DE" dirty="0"/>
          </a:p>
        </p:txBody>
      </p:sp>
      <p:sp>
        <p:nvSpPr>
          <p:cNvPr id="4" name="Foliennummernplatzhalter 3"/>
          <p:cNvSpPr>
            <a:spLocks noGrp="1"/>
          </p:cNvSpPr>
          <p:nvPr>
            <p:ph type="sldNum" sz="quarter" idx="5"/>
          </p:nvPr>
        </p:nvSpPr>
        <p:spPr/>
        <p:txBody>
          <a:bodyPr/>
          <a:lstStyle/>
          <a:p>
            <a:fld id="{0909EC15-030F-4819-9204-3BA279F2705F}" type="slidenum">
              <a:rPr lang="de-DE" smtClean="0"/>
              <a:t>6</a:t>
            </a:fld>
            <a:endParaRPr lang="de-DE"/>
          </a:p>
        </p:txBody>
      </p:sp>
    </p:spTree>
    <p:extLst>
      <p:ext uri="{BB962C8B-B14F-4D97-AF65-F5344CB8AC3E}">
        <p14:creationId xmlns:p14="http://schemas.microsoft.com/office/powerpoint/2010/main" val="97765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modification increase the feature resolution by</a:t>
            </a:r>
          </a:p>
          <a:p>
            <a:r>
              <a:rPr lang="en-US" dirty="0"/>
              <a:t>adding a dilation to the last stage of the backbone and removing a stride from</a:t>
            </a:r>
          </a:p>
          <a:p>
            <a:r>
              <a:rPr lang="en-US" dirty="0"/>
              <a:t>the first convolution of this stage.</a:t>
            </a:r>
          </a:p>
          <a:p>
            <a:r>
              <a:rPr lang="de-DE" dirty="0"/>
              <a:t>This </a:t>
            </a:r>
            <a:r>
              <a:rPr lang="de-DE" dirty="0" err="1"/>
              <a:t>modification</a:t>
            </a:r>
            <a:r>
              <a:rPr lang="de-DE" dirty="0"/>
              <a:t> </a:t>
            </a:r>
            <a:r>
              <a:rPr lang="de-DE" dirty="0" err="1"/>
              <a:t>increases</a:t>
            </a:r>
            <a:r>
              <a:rPr lang="de-DE" dirty="0"/>
              <a:t> </a:t>
            </a:r>
            <a:r>
              <a:rPr lang="de-DE" dirty="0" err="1"/>
              <a:t>the</a:t>
            </a:r>
            <a:r>
              <a:rPr lang="de-DE" dirty="0"/>
              <a:t> </a:t>
            </a:r>
            <a:r>
              <a:rPr lang="de-DE" dirty="0" err="1"/>
              <a:t>resolution</a:t>
            </a:r>
            <a:r>
              <a:rPr lang="de-DE" dirty="0"/>
              <a:t>, </a:t>
            </a:r>
            <a:r>
              <a:rPr lang="de-DE" dirty="0" err="1"/>
              <a:t>improves</a:t>
            </a:r>
            <a:r>
              <a:rPr lang="de-DE" dirty="0"/>
              <a:t> </a:t>
            </a:r>
            <a:r>
              <a:rPr lang="de-DE" dirty="0" err="1"/>
              <a:t>the</a:t>
            </a:r>
            <a:r>
              <a:rPr lang="de-DE" dirty="0"/>
              <a:t> </a:t>
            </a:r>
            <a:r>
              <a:rPr lang="de-DE" dirty="0" err="1"/>
              <a:t>performance</a:t>
            </a:r>
            <a:r>
              <a:rPr lang="de-DE" dirty="0"/>
              <a:t> </a:t>
            </a:r>
            <a:r>
              <a:rPr lang="de-DE" dirty="0" err="1"/>
              <a:t>for</a:t>
            </a:r>
            <a:r>
              <a:rPr lang="de-DE" dirty="0"/>
              <a:t> </a:t>
            </a:r>
            <a:r>
              <a:rPr lang="de-DE" dirty="0" err="1"/>
              <a:t>smaller</a:t>
            </a:r>
            <a:r>
              <a:rPr lang="de-DE" dirty="0"/>
              <a:t> </a:t>
            </a:r>
            <a:r>
              <a:rPr lang="de-DE" dirty="0" err="1"/>
              <a:t>object</a:t>
            </a:r>
            <a:r>
              <a:rPr lang="de-DE" dirty="0"/>
              <a:t>, but </a:t>
            </a:r>
            <a:r>
              <a:rPr lang="de-DE" dirty="0" err="1"/>
              <a:t>it</a:t>
            </a:r>
            <a:r>
              <a:rPr lang="de-DE" dirty="0"/>
              <a:t> </a:t>
            </a:r>
            <a:r>
              <a:rPr lang="de-DE" dirty="0" err="1"/>
              <a:t>has</a:t>
            </a:r>
            <a:r>
              <a:rPr lang="de-DE" dirty="0"/>
              <a:t> 16xhigher </a:t>
            </a:r>
            <a:r>
              <a:rPr lang="de-DE" dirty="0" err="1"/>
              <a:t>cost</a:t>
            </a:r>
            <a:r>
              <a:rPr lang="de-DE" dirty="0"/>
              <a:t> in </a:t>
            </a:r>
            <a:r>
              <a:rPr lang="de-DE" dirty="0" err="1"/>
              <a:t>encoder</a:t>
            </a:r>
            <a:r>
              <a:rPr lang="de-DE" dirty="0"/>
              <a:t> </a:t>
            </a:r>
            <a:r>
              <a:rPr lang="de-DE" dirty="0" err="1"/>
              <a:t>which</a:t>
            </a:r>
            <a:r>
              <a:rPr lang="de-DE" dirty="0"/>
              <a:t> </a:t>
            </a:r>
            <a:r>
              <a:rPr lang="de-DE" dirty="0" err="1"/>
              <a:t>leads</a:t>
            </a:r>
            <a:r>
              <a:rPr lang="de-DE" dirty="0"/>
              <a:t> 2x </a:t>
            </a:r>
            <a:r>
              <a:rPr lang="de-DE" dirty="0" err="1"/>
              <a:t>computational</a:t>
            </a:r>
            <a:r>
              <a:rPr lang="de-DE" dirty="0"/>
              <a:t> </a:t>
            </a:r>
            <a:r>
              <a:rPr lang="de-DE" dirty="0" err="1"/>
              <a:t>cost</a:t>
            </a:r>
            <a:r>
              <a:rPr lang="de-DE" dirty="0"/>
              <a:t>.</a:t>
            </a:r>
          </a:p>
        </p:txBody>
      </p:sp>
      <p:sp>
        <p:nvSpPr>
          <p:cNvPr id="4" name="Foliennummernplatzhalter 3"/>
          <p:cNvSpPr>
            <a:spLocks noGrp="1"/>
          </p:cNvSpPr>
          <p:nvPr>
            <p:ph type="sldNum" sz="quarter" idx="5"/>
          </p:nvPr>
        </p:nvSpPr>
        <p:spPr/>
        <p:txBody>
          <a:bodyPr/>
          <a:lstStyle/>
          <a:p>
            <a:fld id="{0909EC15-030F-4819-9204-3BA279F2705F}" type="slidenum">
              <a:rPr lang="de-DE" smtClean="0"/>
              <a:t>7</a:t>
            </a:fld>
            <a:endParaRPr lang="de-DE"/>
          </a:p>
        </p:txBody>
      </p:sp>
    </p:spTree>
    <p:extLst>
      <p:ext uri="{BB962C8B-B14F-4D97-AF65-F5344CB8AC3E}">
        <p14:creationId xmlns:p14="http://schemas.microsoft.com/office/powerpoint/2010/main" val="347247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Basically</a:t>
            </a:r>
            <a:r>
              <a:rPr lang="de-DE" dirty="0"/>
              <a:t> </a:t>
            </a:r>
            <a:r>
              <a:rPr lang="de-DE" dirty="0" err="1"/>
              <a:t>why</a:t>
            </a:r>
            <a:r>
              <a:rPr lang="de-DE" dirty="0"/>
              <a:t> </a:t>
            </a:r>
            <a:r>
              <a:rPr lang="de-DE" dirty="0" err="1"/>
              <a:t>we</a:t>
            </a:r>
            <a:r>
              <a:rPr lang="de-DE" dirty="0"/>
              <a:t> </a:t>
            </a:r>
            <a:r>
              <a:rPr lang="de-DE" dirty="0" err="1"/>
              <a:t>need</a:t>
            </a:r>
            <a:r>
              <a:rPr lang="de-DE" dirty="0"/>
              <a:t> </a:t>
            </a:r>
            <a:r>
              <a:rPr lang="de-DE" dirty="0" err="1"/>
              <a:t>this</a:t>
            </a:r>
            <a:r>
              <a:rPr lang="de-DE" dirty="0"/>
              <a:t> </a:t>
            </a:r>
            <a:r>
              <a:rPr lang="de-DE" dirty="0" err="1"/>
              <a:t>input</a:t>
            </a:r>
            <a:r>
              <a:rPr lang="de-DE" dirty="0"/>
              <a:t> </a:t>
            </a:r>
            <a:r>
              <a:rPr lang="de-DE" dirty="0" err="1"/>
              <a:t>is</a:t>
            </a:r>
            <a:r>
              <a:rPr lang="de-DE" dirty="0"/>
              <a:t> </a:t>
            </a:r>
            <a:r>
              <a:rPr lang="de-DE" dirty="0" err="1"/>
              <a:t>that</a:t>
            </a:r>
            <a:r>
              <a:rPr lang="de-DE" dirty="0"/>
              <a:t> </a:t>
            </a:r>
            <a:r>
              <a:rPr lang="de-DE" dirty="0" err="1"/>
              <a:t>it</a:t>
            </a:r>
            <a:r>
              <a:rPr lang="de-DE" dirty="0"/>
              <a:t> </a:t>
            </a:r>
            <a:r>
              <a:rPr lang="de-DE" dirty="0" err="1"/>
              <a:t>can</a:t>
            </a:r>
            <a:r>
              <a:rPr lang="de-DE" dirty="0"/>
              <a:t> </a:t>
            </a:r>
            <a:r>
              <a:rPr lang="de-DE" dirty="0" err="1"/>
              <a:t>generate</a:t>
            </a:r>
            <a:r>
              <a:rPr lang="de-DE" dirty="0"/>
              <a:t>  </a:t>
            </a:r>
            <a:r>
              <a:rPr lang="de-DE" dirty="0" err="1"/>
              <a:t>the</a:t>
            </a:r>
            <a:r>
              <a:rPr lang="de-DE" dirty="0"/>
              <a:t> global </a:t>
            </a:r>
            <a:r>
              <a:rPr lang="de-DE" dirty="0" err="1"/>
              <a:t>connenction</a:t>
            </a:r>
            <a:r>
              <a:rPr lang="de-DE" dirty="0"/>
              <a:t>. </a:t>
            </a:r>
          </a:p>
        </p:txBody>
      </p:sp>
      <p:sp>
        <p:nvSpPr>
          <p:cNvPr id="4" name="Foliennummernplatzhalter 3"/>
          <p:cNvSpPr>
            <a:spLocks noGrp="1"/>
          </p:cNvSpPr>
          <p:nvPr>
            <p:ph type="sldNum" sz="quarter" idx="5"/>
          </p:nvPr>
        </p:nvSpPr>
        <p:spPr/>
        <p:txBody>
          <a:bodyPr/>
          <a:lstStyle/>
          <a:p>
            <a:fld id="{0909EC15-030F-4819-9204-3BA279F2705F}" type="slidenum">
              <a:rPr lang="de-DE" smtClean="0"/>
              <a:t>8</a:t>
            </a:fld>
            <a:endParaRPr lang="de-DE"/>
          </a:p>
        </p:txBody>
      </p:sp>
    </p:spTree>
    <p:extLst>
      <p:ext uri="{BB962C8B-B14F-4D97-AF65-F5344CB8AC3E}">
        <p14:creationId xmlns:p14="http://schemas.microsoft.com/office/powerpoint/2010/main" val="18083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Two</a:t>
            </a:r>
            <a:r>
              <a:rPr lang="de-DE" dirty="0"/>
              <a:t>-dimensional </a:t>
            </a:r>
            <a:r>
              <a:rPr lang="de-DE" dirty="0" err="1"/>
              <a:t>Positional</a:t>
            </a:r>
            <a:r>
              <a:rPr lang="de-DE" dirty="0"/>
              <a:t> Encoding </a:t>
            </a:r>
            <a:r>
              <a:rPr lang="de-DE" dirty="0" err="1"/>
              <a:t>to</a:t>
            </a:r>
            <a:r>
              <a:rPr lang="de-DE" dirty="0"/>
              <a:t> </a:t>
            </a:r>
            <a:r>
              <a:rPr lang="de-DE" dirty="0" err="1"/>
              <a:t>make</a:t>
            </a:r>
            <a:r>
              <a:rPr lang="de-DE" dirty="0"/>
              <a:t> </a:t>
            </a:r>
            <a:r>
              <a:rPr lang="de-DE" dirty="0" err="1"/>
              <a:t>the</a:t>
            </a:r>
            <a:r>
              <a:rPr lang="de-DE" dirty="0"/>
              <a:t> </a:t>
            </a:r>
            <a:r>
              <a:rPr lang="de-DE" dirty="0" err="1"/>
              <a:t>model</a:t>
            </a:r>
            <a:r>
              <a:rPr lang="de-DE" dirty="0"/>
              <a:t> </a:t>
            </a:r>
            <a:r>
              <a:rPr lang="de-DE" dirty="0" err="1"/>
              <a:t>permutation</a:t>
            </a:r>
            <a:r>
              <a:rPr lang="de-DE" dirty="0"/>
              <a:t> variant. </a:t>
            </a:r>
            <a:r>
              <a:rPr lang="de-DE" dirty="0" err="1"/>
              <a:t>We</a:t>
            </a:r>
            <a:r>
              <a:rPr lang="de-DE" dirty="0"/>
              <a:t> </a:t>
            </a:r>
            <a:r>
              <a:rPr lang="de-DE" dirty="0" err="1"/>
              <a:t>use</a:t>
            </a:r>
            <a:r>
              <a:rPr lang="de-DE" dirty="0"/>
              <a:t> a </a:t>
            </a:r>
            <a:r>
              <a:rPr lang="de-DE" dirty="0" err="1"/>
              <a:t>stack</a:t>
            </a:r>
            <a:r>
              <a:rPr lang="de-DE" dirty="0"/>
              <a:t> </a:t>
            </a:r>
            <a:r>
              <a:rPr lang="de-DE" dirty="0" err="1"/>
              <a:t>of</a:t>
            </a:r>
            <a:r>
              <a:rPr lang="de-DE" dirty="0"/>
              <a:t> 6 </a:t>
            </a:r>
            <a:r>
              <a:rPr lang="de-DE" dirty="0" err="1"/>
              <a:t>layers</a:t>
            </a:r>
            <a:r>
              <a:rPr lang="de-DE" dirty="0"/>
              <a:t> </a:t>
            </a:r>
            <a:r>
              <a:rPr lang="de-DE" dirty="0" err="1"/>
              <a:t>which</a:t>
            </a:r>
            <a:r>
              <a:rPr lang="de-DE" dirty="0"/>
              <a:t> </a:t>
            </a:r>
            <a:r>
              <a:rPr lang="de-DE" dirty="0" err="1"/>
              <a:t>is</a:t>
            </a:r>
            <a:r>
              <a:rPr lang="de-DE" dirty="0"/>
              <a:t> also </a:t>
            </a:r>
            <a:r>
              <a:rPr lang="de-DE" dirty="0" err="1"/>
              <a:t>the</a:t>
            </a:r>
            <a:r>
              <a:rPr lang="de-DE" dirty="0"/>
              <a:t> </a:t>
            </a:r>
            <a:r>
              <a:rPr lang="de-DE" dirty="0" err="1"/>
              <a:t>layer</a:t>
            </a:r>
            <a:r>
              <a:rPr lang="de-DE" dirty="0"/>
              <a:t> </a:t>
            </a:r>
            <a:r>
              <a:rPr lang="de-DE" dirty="0" err="1"/>
              <a:t>number</a:t>
            </a:r>
            <a:r>
              <a:rPr lang="de-DE" dirty="0"/>
              <a:t> </a:t>
            </a:r>
            <a:r>
              <a:rPr lang="de-DE" dirty="0" err="1"/>
              <a:t>used</a:t>
            </a:r>
            <a:r>
              <a:rPr lang="de-DE" dirty="0"/>
              <a:t> in </a:t>
            </a:r>
            <a:r>
              <a:rPr lang="de-DE" dirty="0" err="1"/>
              <a:t>the</a:t>
            </a:r>
            <a:r>
              <a:rPr lang="de-DE" dirty="0"/>
              <a:t> </a:t>
            </a:r>
            <a:r>
              <a:rPr lang="de-DE" dirty="0" err="1"/>
              <a:t>encoedr</a:t>
            </a:r>
            <a:r>
              <a:rPr lang="de-DE" dirty="0"/>
              <a:t> </a:t>
            </a:r>
            <a:r>
              <a:rPr lang="de-DE" dirty="0" err="1"/>
              <a:t>part</a:t>
            </a:r>
            <a:r>
              <a:rPr lang="de-DE" dirty="0"/>
              <a:t> </a:t>
            </a:r>
            <a:r>
              <a:rPr lang="de-DE" dirty="0" err="1"/>
              <a:t>of</a:t>
            </a:r>
            <a:r>
              <a:rPr lang="de-DE" dirty="0"/>
              <a:t> </a:t>
            </a:r>
            <a:r>
              <a:rPr lang="de-DE" dirty="0" err="1"/>
              <a:t>the</a:t>
            </a:r>
            <a:r>
              <a:rPr lang="de-DE" dirty="0"/>
              <a:t> </a:t>
            </a:r>
            <a:r>
              <a:rPr lang="de-DE" dirty="0" err="1"/>
              <a:t>paper</a:t>
            </a:r>
            <a:r>
              <a:rPr lang="de-DE" dirty="0"/>
              <a:t> Attention </a:t>
            </a:r>
            <a:r>
              <a:rPr lang="de-DE" dirty="0" err="1"/>
              <a:t>is</a:t>
            </a:r>
            <a:r>
              <a:rPr lang="de-DE" dirty="0"/>
              <a:t> all </a:t>
            </a:r>
            <a:r>
              <a:rPr lang="de-DE" dirty="0" err="1"/>
              <a:t>you</a:t>
            </a:r>
            <a:r>
              <a:rPr lang="de-DE" dirty="0"/>
              <a:t> </a:t>
            </a:r>
            <a:r>
              <a:rPr lang="de-DE" dirty="0" err="1"/>
              <a:t>need</a:t>
            </a:r>
            <a:r>
              <a:rPr lang="de-DE" dirty="0"/>
              <a:t>.</a:t>
            </a:r>
          </a:p>
        </p:txBody>
      </p:sp>
      <p:sp>
        <p:nvSpPr>
          <p:cNvPr id="4" name="Foliennummernplatzhalter 3"/>
          <p:cNvSpPr>
            <a:spLocks noGrp="1"/>
          </p:cNvSpPr>
          <p:nvPr>
            <p:ph type="sldNum" sz="quarter" idx="5"/>
          </p:nvPr>
        </p:nvSpPr>
        <p:spPr/>
        <p:txBody>
          <a:bodyPr/>
          <a:lstStyle/>
          <a:p>
            <a:fld id="{0909EC15-030F-4819-9204-3BA279F2705F}" type="slidenum">
              <a:rPr lang="de-DE" smtClean="0"/>
              <a:t>9</a:t>
            </a:fld>
            <a:endParaRPr lang="de-DE"/>
          </a:p>
        </p:txBody>
      </p:sp>
    </p:spTree>
    <p:extLst>
      <p:ext uri="{BB962C8B-B14F-4D97-AF65-F5344CB8AC3E}">
        <p14:creationId xmlns:p14="http://schemas.microsoft.com/office/powerpoint/2010/main" val="1773659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Attention </a:t>
            </a:r>
            <a:r>
              <a:rPr lang="de-DE" dirty="0" err="1"/>
              <a:t>scores</a:t>
            </a:r>
            <a:r>
              <a:rPr lang="de-DE" dirty="0"/>
              <a:t>. </a:t>
            </a:r>
            <a:r>
              <a:rPr lang="de-DE" dirty="0" err="1"/>
              <a:t>Adding</a:t>
            </a:r>
            <a:r>
              <a:rPr lang="de-DE" dirty="0"/>
              <a:t> a </a:t>
            </a:r>
            <a:r>
              <a:rPr lang="de-DE" dirty="0" err="1"/>
              <a:t>softmax</a:t>
            </a:r>
            <a:r>
              <a:rPr lang="de-DE" dirty="0"/>
              <a:t> </a:t>
            </a:r>
            <a:r>
              <a:rPr lang="de-DE" dirty="0" err="1"/>
              <a:t>you</a:t>
            </a:r>
            <a:r>
              <a:rPr lang="de-DE" dirty="0"/>
              <a:t> will </a:t>
            </a:r>
            <a:r>
              <a:rPr lang="de-DE" dirty="0" err="1"/>
              <a:t>receive</a:t>
            </a:r>
            <a:r>
              <a:rPr lang="de-DE" dirty="0"/>
              <a:t> </a:t>
            </a:r>
            <a:r>
              <a:rPr lang="de-DE" dirty="0" err="1"/>
              <a:t>attention</a:t>
            </a:r>
            <a:r>
              <a:rPr lang="de-DE" dirty="0"/>
              <a:t> </a:t>
            </a:r>
            <a:r>
              <a:rPr lang="de-DE" dirty="0" err="1"/>
              <a:t>probabilties</a:t>
            </a:r>
            <a:r>
              <a:rPr lang="de-DE" dirty="0"/>
              <a:t>. Input </a:t>
            </a:r>
            <a:r>
              <a:rPr lang="de-DE" dirty="0" err="1"/>
              <a:t>matrix</a:t>
            </a:r>
            <a:r>
              <a:rPr lang="de-DE" dirty="0"/>
              <a:t> X (T </a:t>
            </a:r>
            <a:r>
              <a:rPr lang="de-DE" dirty="0" err="1"/>
              <a:t>token</a:t>
            </a:r>
            <a:r>
              <a:rPr lang="de-DE" dirty="0"/>
              <a:t> * Din </a:t>
            </a:r>
            <a:r>
              <a:rPr lang="de-DE" dirty="0" err="1"/>
              <a:t>dimension</a:t>
            </a:r>
            <a:r>
              <a:rPr lang="de-DE" dirty="0"/>
              <a:t>) , </a:t>
            </a:r>
            <a:r>
              <a:rPr lang="de-DE" dirty="0" err="1"/>
              <a:t>the</a:t>
            </a:r>
            <a:r>
              <a:rPr lang="de-DE" dirty="0"/>
              <a:t> </a:t>
            </a:r>
            <a:r>
              <a:rPr lang="de-DE" dirty="0" err="1"/>
              <a:t>valur</a:t>
            </a:r>
            <a:r>
              <a:rPr lang="de-DE" dirty="0"/>
              <a:t> </a:t>
            </a:r>
            <a:r>
              <a:rPr lang="de-DE" dirty="0" err="1"/>
              <a:t>matrix</a:t>
            </a:r>
            <a:r>
              <a:rPr lang="de-DE" dirty="0"/>
              <a:t> W-</a:t>
            </a:r>
            <a:r>
              <a:rPr lang="de-DE" dirty="0" err="1"/>
              <a:t>val</a:t>
            </a:r>
            <a:r>
              <a:rPr lang="de-DE" dirty="0"/>
              <a:t> (Din </a:t>
            </a:r>
            <a:r>
              <a:rPr lang="de-DE" dirty="0" err="1"/>
              <a:t>dimension</a:t>
            </a:r>
            <a:r>
              <a:rPr lang="de-DE" dirty="0"/>
              <a:t> * </a:t>
            </a:r>
            <a:r>
              <a:rPr lang="de-DE" dirty="0" err="1"/>
              <a:t>Dout</a:t>
            </a:r>
            <a:r>
              <a:rPr lang="de-DE" dirty="0"/>
              <a:t> </a:t>
            </a:r>
            <a:r>
              <a:rPr lang="de-DE" dirty="0" err="1"/>
              <a:t>dimension</a:t>
            </a:r>
            <a:r>
              <a:rPr lang="de-DE" dirty="0"/>
              <a:t>)</a:t>
            </a:r>
          </a:p>
        </p:txBody>
      </p:sp>
      <p:sp>
        <p:nvSpPr>
          <p:cNvPr id="4" name="Foliennummernplatzhalter 3"/>
          <p:cNvSpPr>
            <a:spLocks noGrp="1"/>
          </p:cNvSpPr>
          <p:nvPr>
            <p:ph type="sldNum" sz="quarter" idx="5"/>
          </p:nvPr>
        </p:nvSpPr>
        <p:spPr/>
        <p:txBody>
          <a:bodyPr/>
          <a:lstStyle/>
          <a:p>
            <a:fld id="{0909EC15-030F-4819-9204-3BA279F2705F}" type="slidenum">
              <a:rPr lang="de-DE" smtClean="0"/>
              <a:t>10</a:t>
            </a:fld>
            <a:endParaRPr lang="de-DE"/>
          </a:p>
        </p:txBody>
      </p:sp>
    </p:spTree>
    <p:extLst>
      <p:ext uri="{BB962C8B-B14F-4D97-AF65-F5344CB8AC3E}">
        <p14:creationId xmlns:p14="http://schemas.microsoft.com/office/powerpoint/2010/main" val="2839051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1) With absolute encodings, a (fixed or learned) vector Pp,: is assigned to each pixel p. 2) The main idea is to only consider the position difference between the query pixel (pixel we compute the representation of) and the key pixel (pixel we attend) instead of the absolute position of the key pixel</a:t>
            </a:r>
            <a:endParaRPr lang="de-DE" dirty="0"/>
          </a:p>
        </p:txBody>
      </p:sp>
      <p:sp>
        <p:nvSpPr>
          <p:cNvPr id="4" name="Foliennummernplatzhalter 3"/>
          <p:cNvSpPr>
            <a:spLocks noGrp="1"/>
          </p:cNvSpPr>
          <p:nvPr>
            <p:ph type="sldNum" sz="quarter" idx="5"/>
          </p:nvPr>
        </p:nvSpPr>
        <p:spPr/>
        <p:txBody>
          <a:bodyPr/>
          <a:lstStyle/>
          <a:p>
            <a:fld id="{0909EC15-030F-4819-9204-3BA279F2705F}" type="slidenum">
              <a:rPr lang="de-DE" smtClean="0"/>
              <a:t>11</a:t>
            </a:fld>
            <a:endParaRPr lang="de-DE"/>
          </a:p>
        </p:txBody>
      </p:sp>
    </p:spTree>
    <p:extLst>
      <p:ext uri="{BB962C8B-B14F-4D97-AF65-F5344CB8AC3E}">
        <p14:creationId xmlns:p14="http://schemas.microsoft.com/office/powerpoint/2010/main" val="16736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A93D9A-C7A5-4103-81D1-37659573A29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0DABC65-AA48-41E9-BAA2-F0D383028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9BFB810-1D81-460C-8DEE-401A696F593D}"/>
              </a:ext>
            </a:extLst>
          </p:cNvPr>
          <p:cNvSpPr>
            <a:spLocks noGrp="1"/>
          </p:cNvSpPr>
          <p:nvPr>
            <p:ph type="dt" sz="half" idx="10"/>
          </p:nvPr>
        </p:nvSpPr>
        <p:spPr/>
        <p:txBody>
          <a:bodyPr/>
          <a:lstStyle/>
          <a:p>
            <a:fld id="{97C96CEA-3356-4296-8C41-C1829EDC02F7}" type="datetimeFigureOut">
              <a:rPr lang="de-DE" smtClean="0"/>
              <a:t>25.05.2021</a:t>
            </a:fld>
            <a:endParaRPr lang="de-DE"/>
          </a:p>
        </p:txBody>
      </p:sp>
      <p:sp>
        <p:nvSpPr>
          <p:cNvPr id="5" name="Fußzeilenplatzhalter 4">
            <a:extLst>
              <a:ext uri="{FF2B5EF4-FFF2-40B4-BE49-F238E27FC236}">
                <a16:creationId xmlns:a16="http://schemas.microsoft.com/office/drawing/2014/main" id="{11E3C0C6-F94B-49F3-A90B-AA3CD5E69BD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956A9FA-5285-4DAF-900E-65DC21FC6EDF}"/>
              </a:ext>
            </a:extLst>
          </p:cNvPr>
          <p:cNvSpPr>
            <a:spLocks noGrp="1"/>
          </p:cNvSpPr>
          <p:nvPr>
            <p:ph type="sldNum" sz="quarter" idx="12"/>
          </p:nvPr>
        </p:nvSpPr>
        <p:spPr/>
        <p:txBody>
          <a:bodyPr/>
          <a:lstStyle/>
          <a:p>
            <a:fld id="{D55D2716-067A-492D-A51D-3F88D8C658B4}" type="slidenum">
              <a:rPr lang="de-DE" smtClean="0"/>
              <a:t>‹Nr.›</a:t>
            </a:fld>
            <a:endParaRPr lang="de-DE"/>
          </a:p>
        </p:txBody>
      </p:sp>
    </p:spTree>
    <p:extLst>
      <p:ext uri="{BB962C8B-B14F-4D97-AF65-F5344CB8AC3E}">
        <p14:creationId xmlns:p14="http://schemas.microsoft.com/office/powerpoint/2010/main" val="1135742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AC2E1F-7C23-415E-B88D-8C854F1812E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BDA8EED-A349-4006-A582-CC85DF271B8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2BBB8DB-FFBF-491B-A0CD-1D990A480730}"/>
              </a:ext>
            </a:extLst>
          </p:cNvPr>
          <p:cNvSpPr>
            <a:spLocks noGrp="1"/>
          </p:cNvSpPr>
          <p:nvPr>
            <p:ph type="dt" sz="half" idx="10"/>
          </p:nvPr>
        </p:nvSpPr>
        <p:spPr/>
        <p:txBody>
          <a:bodyPr/>
          <a:lstStyle/>
          <a:p>
            <a:fld id="{97C96CEA-3356-4296-8C41-C1829EDC02F7}" type="datetimeFigureOut">
              <a:rPr lang="de-DE" smtClean="0"/>
              <a:t>25.05.2021</a:t>
            </a:fld>
            <a:endParaRPr lang="de-DE"/>
          </a:p>
        </p:txBody>
      </p:sp>
      <p:sp>
        <p:nvSpPr>
          <p:cNvPr id="5" name="Fußzeilenplatzhalter 4">
            <a:extLst>
              <a:ext uri="{FF2B5EF4-FFF2-40B4-BE49-F238E27FC236}">
                <a16:creationId xmlns:a16="http://schemas.microsoft.com/office/drawing/2014/main" id="{D8D99C14-4160-444D-8E54-7EE8F01B3D8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23B4FDD-E30C-4553-8D58-057843F613E6}"/>
              </a:ext>
            </a:extLst>
          </p:cNvPr>
          <p:cNvSpPr>
            <a:spLocks noGrp="1"/>
          </p:cNvSpPr>
          <p:nvPr>
            <p:ph type="sldNum" sz="quarter" idx="12"/>
          </p:nvPr>
        </p:nvSpPr>
        <p:spPr/>
        <p:txBody>
          <a:bodyPr/>
          <a:lstStyle/>
          <a:p>
            <a:fld id="{D55D2716-067A-492D-A51D-3F88D8C658B4}" type="slidenum">
              <a:rPr lang="de-DE" smtClean="0"/>
              <a:t>‹Nr.›</a:t>
            </a:fld>
            <a:endParaRPr lang="de-DE"/>
          </a:p>
        </p:txBody>
      </p:sp>
    </p:spTree>
    <p:extLst>
      <p:ext uri="{BB962C8B-B14F-4D97-AF65-F5344CB8AC3E}">
        <p14:creationId xmlns:p14="http://schemas.microsoft.com/office/powerpoint/2010/main" val="136622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D4D8A9E-F60A-48EA-85DC-196D00C24A8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A311129-869D-475D-8E1F-C0B42EAE5FE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6B08340-630B-4C94-B28B-4017FCFBD201}"/>
              </a:ext>
            </a:extLst>
          </p:cNvPr>
          <p:cNvSpPr>
            <a:spLocks noGrp="1"/>
          </p:cNvSpPr>
          <p:nvPr>
            <p:ph type="dt" sz="half" idx="10"/>
          </p:nvPr>
        </p:nvSpPr>
        <p:spPr/>
        <p:txBody>
          <a:bodyPr/>
          <a:lstStyle/>
          <a:p>
            <a:fld id="{97C96CEA-3356-4296-8C41-C1829EDC02F7}" type="datetimeFigureOut">
              <a:rPr lang="de-DE" smtClean="0"/>
              <a:t>25.05.2021</a:t>
            </a:fld>
            <a:endParaRPr lang="de-DE"/>
          </a:p>
        </p:txBody>
      </p:sp>
      <p:sp>
        <p:nvSpPr>
          <p:cNvPr id="5" name="Fußzeilenplatzhalter 4">
            <a:extLst>
              <a:ext uri="{FF2B5EF4-FFF2-40B4-BE49-F238E27FC236}">
                <a16:creationId xmlns:a16="http://schemas.microsoft.com/office/drawing/2014/main" id="{646CB223-F141-441F-BFD7-29E1BEF708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468A76D-243A-43B0-8E13-46B041E6A7DB}"/>
              </a:ext>
            </a:extLst>
          </p:cNvPr>
          <p:cNvSpPr>
            <a:spLocks noGrp="1"/>
          </p:cNvSpPr>
          <p:nvPr>
            <p:ph type="sldNum" sz="quarter" idx="12"/>
          </p:nvPr>
        </p:nvSpPr>
        <p:spPr/>
        <p:txBody>
          <a:bodyPr/>
          <a:lstStyle/>
          <a:p>
            <a:fld id="{D55D2716-067A-492D-A51D-3F88D8C658B4}" type="slidenum">
              <a:rPr lang="de-DE" smtClean="0"/>
              <a:t>‹Nr.›</a:t>
            </a:fld>
            <a:endParaRPr lang="de-DE"/>
          </a:p>
        </p:txBody>
      </p:sp>
    </p:spTree>
    <p:extLst>
      <p:ext uri="{BB962C8B-B14F-4D97-AF65-F5344CB8AC3E}">
        <p14:creationId xmlns:p14="http://schemas.microsoft.com/office/powerpoint/2010/main" val="422235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DB61FF-0854-49EA-959A-7EE9C246941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51B7641-5586-40BB-9C19-9B27E55FB87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6320DA-06C8-4A71-B30C-B078A9C30AE9}"/>
              </a:ext>
            </a:extLst>
          </p:cNvPr>
          <p:cNvSpPr>
            <a:spLocks noGrp="1"/>
          </p:cNvSpPr>
          <p:nvPr>
            <p:ph type="dt" sz="half" idx="10"/>
          </p:nvPr>
        </p:nvSpPr>
        <p:spPr/>
        <p:txBody>
          <a:bodyPr/>
          <a:lstStyle/>
          <a:p>
            <a:fld id="{97C96CEA-3356-4296-8C41-C1829EDC02F7}" type="datetimeFigureOut">
              <a:rPr lang="de-DE" smtClean="0"/>
              <a:t>25.05.2021</a:t>
            </a:fld>
            <a:endParaRPr lang="de-DE"/>
          </a:p>
        </p:txBody>
      </p:sp>
      <p:sp>
        <p:nvSpPr>
          <p:cNvPr id="5" name="Fußzeilenplatzhalter 4">
            <a:extLst>
              <a:ext uri="{FF2B5EF4-FFF2-40B4-BE49-F238E27FC236}">
                <a16:creationId xmlns:a16="http://schemas.microsoft.com/office/drawing/2014/main" id="{ECC905E7-8B48-4721-9E68-8EB3A248264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CE486A-5C34-42DF-AE33-EE27EC2166A7}"/>
              </a:ext>
            </a:extLst>
          </p:cNvPr>
          <p:cNvSpPr>
            <a:spLocks noGrp="1"/>
          </p:cNvSpPr>
          <p:nvPr>
            <p:ph type="sldNum" sz="quarter" idx="12"/>
          </p:nvPr>
        </p:nvSpPr>
        <p:spPr/>
        <p:txBody>
          <a:bodyPr/>
          <a:lstStyle/>
          <a:p>
            <a:fld id="{D55D2716-067A-492D-A51D-3F88D8C658B4}" type="slidenum">
              <a:rPr lang="de-DE" smtClean="0"/>
              <a:t>‹Nr.›</a:t>
            </a:fld>
            <a:endParaRPr lang="de-DE"/>
          </a:p>
        </p:txBody>
      </p:sp>
    </p:spTree>
    <p:extLst>
      <p:ext uri="{BB962C8B-B14F-4D97-AF65-F5344CB8AC3E}">
        <p14:creationId xmlns:p14="http://schemas.microsoft.com/office/powerpoint/2010/main" val="102863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0C8C2B-80DA-4014-BDCE-8DCDEB34A9C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E2F72DA-CF4E-4EBF-BC96-6A6EB5E52D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97C08EF-C5EF-4CC8-9A3F-DC502D72BBD1}"/>
              </a:ext>
            </a:extLst>
          </p:cNvPr>
          <p:cNvSpPr>
            <a:spLocks noGrp="1"/>
          </p:cNvSpPr>
          <p:nvPr>
            <p:ph type="dt" sz="half" idx="10"/>
          </p:nvPr>
        </p:nvSpPr>
        <p:spPr/>
        <p:txBody>
          <a:bodyPr/>
          <a:lstStyle/>
          <a:p>
            <a:fld id="{97C96CEA-3356-4296-8C41-C1829EDC02F7}" type="datetimeFigureOut">
              <a:rPr lang="de-DE" smtClean="0"/>
              <a:t>25.05.2021</a:t>
            </a:fld>
            <a:endParaRPr lang="de-DE"/>
          </a:p>
        </p:txBody>
      </p:sp>
      <p:sp>
        <p:nvSpPr>
          <p:cNvPr id="5" name="Fußzeilenplatzhalter 4">
            <a:extLst>
              <a:ext uri="{FF2B5EF4-FFF2-40B4-BE49-F238E27FC236}">
                <a16:creationId xmlns:a16="http://schemas.microsoft.com/office/drawing/2014/main" id="{0235D189-15A0-4EC4-96E1-7126E854137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73F7F79-7155-4A0E-BD5D-0AD891B142D9}"/>
              </a:ext>
            </a:extLst>
          </p:cNvPr>
          <p:cNvSpPr>
            <a:spLocks noGrp="1"/>
          </p:cNvSpPr>
          <p:nvPr>
            <p:ph type="sldNum" sz="quarter" idx="12"/>
          </p:nvPr>
        </p:nvSpPr>
        <p:spPr/>
        <p:txBody>
          <a:bodyPr/>
          <a:lstStyle/>
          <a:p>
            <a:fld id="{D55D2716-067A-492D-A51D-3F88D8C658B4}" type="slidenum">
              <a:rPr lang="de-DE" smtClean="0"/>
              <a:t>‹Nr.›</a:t>
            </a:fld>
            <a:endParaRPr lang="de-DE"/>
          </a:p>
        </p:txBody>
      </p:sp>
    </p:spTree>
    <p:extLst>
      <p:ext uri="{BB962C8B-B14F-4D97-AF65-F5344CB8AC3E}">
        <p14:creationId xmlns:p14="http://schemas.microsoft.com/office/powerpoint/2010/main" val="61975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1364B-C12D-4570-B30A-D1EFB8354CB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147F903-86A2-491A-945D-EAC2019F266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291EE20-7080-49AF-B2A2-20022D61238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0705088-2223-4D13-8229-AA3C5773424D}"/>
              </a:ext>
            </a:extLst>
          </p:cNvPr>
          <p:cNvSpPr>
            <a:spLocks noGrp="1"/>
          </p:cNvSpPr>
          <p:nvPr>
            <p:ph type="dt" sz="half" idx="10"/>
          </p:nvPr>
        </p:nvSpPr>
        <p:spPr/>
        <p:txBody>
          <a:bodyPr/>
          <a:lstStyle/>
          <a:p>
            <a:fld id="{97C96CEA-3356-4296-8C41-C1829EDC02F7}" type="datetimeFigureOut">
              <a:rPr lang="de-DE" smtClean="0"/>
              <a:t>25.05.2021</a:t>
            </a:fld>
            <a:endParaRPr lang="de-DE"/>
          </a:p>
        </p:txBody>
      </p:sp>
      <p:sp>
        <p:nvSpPr>
          <p:cNvPr id="6" name="Fußzeilenplatzhalter 5">
            <a:extLst>
              <a:ext uri="{FF2B5EF4-FFF2-40B4-BE49-F238E27FC236}">
                <a16:creationId xmlns:a16="http://schemas.microsoft.com/office/drawing/2014/main" id="{116141AC-0CE1-4A5B-A960-E90188A7281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B327331-68F4-43F5-B419-54D68DC96928}"/>
              </a:ext>
            </a:extLst>
          </p:cNvPr>
          <p:cNvSpPr>
            <a:spLocks noGrp="1"/>
          </p:cNvSpPr>
          <p:nvPr>
            <p:ph type="sldNum" sz="quarter" idx="12"/>
          </p:nvPr>
        </p:nvSpPr>
        <p:spPr/>
        <p:txBody>
          <a:bodyPr/>
          <a:lstStyle/>
          <a:p>
            <a:fld id="{D55D2716-067A-492D-A51D-3F88D8C658B4}" type="slidenum">
              <a:rPr lang="de-DE" smtClean="0"/>
              <a:t>‹Nr.›</a:t>
            </a:fld>
            <a:endParaRPr lang="de-DE"/>
          </a:p>
        </p:txBody>
      </p:sp>
    </p:spTree>
    <p:extLst>
      <p:ext uri="{BB962C8B-B14F-4D97-AF65-F5344CB8AC3E}">
        <p14:creationId xmlns:p14="http://schemas.microsoft.com/office/powerpoint/2010/main" val="377026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9ABEA4-7E00-40C2-B291-2E9414EE3F3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16BBD8F-BC43-4AEB-9E83-4A9027F89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150E746-253D-4C6A-B7C7-7C064C0C6FF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02DF479-7891-4282-B337-307149519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A52240A-4E7B-4260-80E5-87DD56A709A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65720C8-48BA-410D-AC0C-7C981CE78630}"/>
              </a:ext>
            </a:extLst>
          </p:cNvPr>
          <p:cNvSpPr>
            <a:spLocks noGrp="1"/>
          </p:cNvSpPr>
          <p:nvPr>
            <p:ph type="dt" sz="half" idx="10"/>
          </p:nvPr>
        </p:nvSpPr>
        <p:spPr/>
        <p:txBody>
          <a:bodyPr/>
          <a:lstStyle/>
          <a:p>
            <a:fld id="{97C96CEA-3356-4296-8C41-C1829EDC02F7}" type="datetimeFigureOut">
              <a:rPr lang="de-DE" smtClean="0"/>
              <a:t>25.05.2021</a:t>
            </a:fld>
            <a:endParaRPr lang="de-DE"/>
          </a:p>
        </p:txBody>
      </p:sp>
      <p:sp>
        <p:nvSpPr>
          <p:cNvPr id="8" name="Fußzeilenplatzhalter 7">
            <a:extLst>
              <a:ext uri="{FF2B5EF4-FFF2-40B4-BE49-F238E27FC236}">
                <a16:creationId xmlns:a16="http://schemas.microsoft.com/office/drawing/2014/main" id="{65B08C6E-697A-4727-8768-A12E634A3A6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25B2DFB-DDF0-4781-A08B-CD34C810257F}"/>
              </a:ext>
            </a:extLst>
          </p:cNvPr>
          <p:cNvSpPr>
            <a:spLocks noGrp="1"/>
          </p:cNvSpPr>
          <p:nvPr>
            <p:ph type="sldNum" sz="quarter" idx="12"/>
          </p:nvPr>
        </p:nvSpPr>
        <p:spPr/>
        <p:txBody>
          <a:bodyPr/>
          <a:lstStyle/>
          <a:p>
            <a:fld id="{D55D2716-067A-492D-A51D-3F88D8C658B4}" type="slidenum">
              <a:rPr lang="de-DE" smtClean="0"/>
              <a:t>‹Nr.›</a:t>
            </a:fld>
            <a:endParaRPr lang="de-DE"/>
          </a:p>
        </p:txBody>
      </p:sp>
    </p:spTree>
    <p:extLst>
      <p:ext uri="{BB962C8B-B14F-4D97-AF65-F5344CB8AC3E}">
        <p14:creationId xmlns:p14="http://schemas.microsoft.com/office/powerpoint/2010/main" val="278681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E3FDAC-AE42-46C2-A2FB-C8963613982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66EC24C-FCF2-4E09-B131-02D4FC047879}"/>
              </a:ext>
            </a:extLst>
          </p:cNvPr>
          <p:cNvSpPr>
            <a:spLocks noGrp="1"/>
          </p:cNvSpPr>
          <p:nvPr>
            <p:ph type="dt" sz="half" idx="10"/>
          </p:nvPr>
        </p:nvSpPr>
        <p:spPr/>
        <p:txBody>
          <a:bodyPr/>
          <a:lstStyle/>
          <a:p>
            <a:fld id="{97C96CEA-3356-4296-8C41-C1829EDC02F7}" type="datetimeFigureOut">
              <a:rPr lang="de-DE" smtClean="0"/>
              <a:t>25.05.2021</a:t>
            </a:fld>
            <a:endParaRPr lang="de-DE"/>
          </a:p>
        </p:txBody>
      </p:sp>
      <p:sp>
        <p:nvSpPr>
          <p:cNvPr id="4" name="Fußzeilenplatzhalter 3">
            <a:extLst>
              <a:ext uri="{FF2B5EF4-FFF2-40B4-BE49-F238E27FC236}">
                <a16:creationId xmlns:a16="http://schemas.microsoft.com/office/drawing/2014/main" id="{908A0A11-F3E2-40A2-9436-2B31F1FAABC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23E4915-2B34-42FC-834E-8462F2EE2421}"/>
              </a:ext>
            </a:extLst>
          </p:cNvPr>
          <p:cNvSpPr>
            <a:spLocks noGrp="1"/>
          </p:cNvSpPr>
          <p:nvPr>
            <p:ph type="sldNum" sz="quarter" idx="12"/>
          </p:nvPr>
        </p:nvSpPr>
        <p:spPr/>
        <p:txBody>
          <a:bodyPr/>
          <a:lstStyle/>
          <a:p>
            <a:fld id="{D55D2716-067A-492D-A51D-3F88D8C658B4}" type="slidenum">
              <a:rPr lang="de-DE" smtClean="0"/>
              <a:t>‹Nr.›</a:t>
            </a:fld>
            <a:endParaRPr lang="de-DE"/>
          </a:p>
        </p:txBody>
      </p:sp>
    </p:spTree>
    <p:extLst>
      <p:ext uri="{BB962C8B-B14F-4D97-AF65-F5344CB8AC3E}">
        <p14:creationId xmlns:p14="http://schemas.microsoft.com/office/powerpoint/2010/main" val="222176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F06BF4D-B5AD-486E-8294-A2D3D7C4B879}"/>
              </a:ext>
            </a:extLst>
          </p:cNvPr>
          <p:cNvSpPr>
            <a:spLocks noGrp="1"/>
          </p:cNvSpPr>
          <p:nvPr>
            <p:ph type="dt" sz="half" idx="10"/>
          </p:nvPr>
        </p:nvSpPr>
        <p:spPr/>
        <p:txBody>
          <a:bodyPr/>
          <a:lstStyle/>
          <a:p>
            <a:fld id="{97C96CEA-3356-4296-8C41-C1829EDC02F7}" type="datetimeFigureOut">
              <a:rPr lang="de-DE" smtClean="0"/>
              <a:t>25.05.2021</a:t>
            </a:fld>
            <a:endParaRPr lang="de-DE"/>
          </a:p>
        </p:txBody>
      </p:sp>
      <p:sp>
        <p:nvSpPr>
          <p:cNvPr id="3" name="Fußzeilenplatzhalter 2">
            <a:extLst>
              <a:ext uri="{FF2B5EF4-FFF2-40B4-BE49-F238E27FC236}">
                <a16:creationId xmlns:a16="http://schemas.microsoft.com/office/drawing/2014/main" id="{A2B03CF3-E245-47DC-89D1-438084FAB2B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B225AEE-8984-4F16-8A44-5B57895EC4C1}"/>
              </a:ext>
            </a:extLst>
          </p:cNvPr>
          <p:cNvSpPr>
            <a:spLocks noGrp="1"/>
          </p:cNvSpPr>
          <p:nvPr>
            <p:ph type="sldNum" sz="quarter" idx="12"/>
          </p:nvPr>
        </p:nvSpPr>
        <p:spPr/>
        <p:txBody>
          <a:bodyPr/>
          <a:lstStyle/>
          <a:p>
            <a:fld id="{D55D2716-067A-492D-A51D-3F88D8C658B4}" type="slidenum">
              <a:rPr lang="de-DE" smtClean="0"/>
              <a:t>‹Nr.›</a:t>
            </a:fld>
            <a:endParaRPr lang="de-DE"/>
          </a:p>
        </p:txBody>
      </p:sp>
    </p:spTree>
    <p:extLst>
      <p:ext uri="{BB962C8B-B14F-4D97-AF65-F5344CB8AC3E}">
        <p14:creationId xmlns:p14="http://schemas.microsoft.com/office/powerpoint/2010/main" val="138494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312874-3AE6-464E-AB02-4AEC2410748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8359A8B-9D1E-4F9F-B580-27354384C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A97FC1D-1820-490A-9441-9DE7F189D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F57B47B-86CE-424F-A941-F54FD5477475}"/>
              </a:ext>
            </a:extLst>
          </p:cNvPr>
          <p:cNvSpPr>
            <a:spLocks noGrp="1"/>
          </p:cNvSpPr>
          <p:nvPr>
            <p:ph type="dt" sz="half" idx="10"/>
          </p:nvPr>
        </p:nvSpPr>
        <p:spPr/>
        <p:txBody>
          <a:bodyPr/>
          <a:lstStyle/>
          <a:p>
            <a:fld id="{97C96CEA-3356-4296-8C41-C1829EDC02F7}" type="datetimeFigureOut">
              <a:rPr lang="de-DE" smtClean="0"/>
              <a:t>25.05.2021</a:t>
            </a:fld>
            <a:endParaRPr lang="de-DE"/>
          </a:p>
        </p:txBody>
      </p:sp>
      <p:sp>
        <p:nvSpPr>
          <p:cNvPr id="6" name="Fußzeilenplatzhalter 5">
            <a:extLst>
              <a:ext uri="{FF2B5EF4-FFF2-40B4-BE49-F238E27FC236}">
                <a16:creationId xmlns:a16="http://schemas.microsoft.com/office/drawing/2014/main" id="{47C5CD5C-6B9D-4277-945F-A15EA8058CD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DE43A94-BDC0-4B14-947E-46028D88AE44}"/>
              </a:ext>
            </a:extLst>
          </p:cNvPr>
          <p:cNvSpPr>
            <a:spLocks noGrp="1"/>
          </p:cNvSpPr>
          <p:nvPr>
            <p:ph type="sldNum" sz="quarter" idx="12"/>
          </p:nvPr>
        </p:nvSpPr>
        <p:spPr/>
        <p:txBody>
          <a:bodyPr/>
          <a:lstStyle/>
          <a:p>
            <a:fld id="{D55D2716-067A-492D-A51D-3F88D8C658B4}" type="slidenum">
              <a:rPr lang="de-DE" smtClean="0"/>
              <a:t>‹Nr.›</a:t>
            </a:fld>
            <a:endParaRPr lang="de-DE"/>
          </a:p>
        </p:txBody>
      </p:sp>
    </p:spTree>
    <p:extLst>
      <p:ext uri="{BB962C8B-B14F-4D97-AF65-F5344CB8AC3E}">
        <p14:creationId xmlns:p14="http://schemas.microsoft.com/office/powerpoint/2010/main" val="427044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1F1AF5-59B1-4453-BD49-5E9ED5F417E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DA5986E-986F-4BB8-8FC8-2988AB874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1C0D01D-88BB-43BE-ADB8-5F9972346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9E5FCE5-5509-4854-A1F1-59BE09E8E39A}"/>
              </a:ext>
            </a:extLst>
          </p:cNvPr>
          <p:cNvSpPr>
            <a:spLocks noGrp="1"/>
          </p:cNvSpPr>
          <p:nvPr>
            <p:ph type="dt" sz="half" idx="10"/>
          </p:nvPr>
        </p:nvSpPr>
        <p:spPr/>
        <p:txBody>
          <a:bodyPr/>
          <a:lstStyle/>
          <a:p>
            <a:fld id="{97C96CEA-3356-4296-8C41-C1829EDC02F7}" type="datetimeFigureOut">
              <a:rPr lang="de-DE" smtClean="0"/>
              <a:t>25.05.2021</a:t>
            </a:fld>
            <a:endParaRPr lang="de-DE"/>
          </a:p>
        </p:txBody>
      </p:sp>
      <p:sp>
        <p:nvSpPr>
          <p:cNvPr id="6" name="Fußzeilenplatzhalter 5">
            <a:extLst>
              <a:ext uri="{FF2B5EF4-FFF2-40B4-BE49-F238E27FC236}">
                <a16:creationId xmlns:a16="http://schemas.microsoft.com/office/drawing/2014/main" id="{65867DF8-3589-4B1F-8EEB-E6DF823089E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9964FEA-BF73-4C6F-A66E-A2E284D3B9EF}"/>
              </a:ext>
            </a:extLst>
          </p:cNvPr>
          <p:cNvSpPr>
            <a:spLocks noGrp="1"/>
          </p:cNvSpPr>
          <p:nvPr>
            <p:ph type="sldNum" sz="quarter" idx="12"/>
          </p:nvPr>
        </p:nvSpPr>
        <p:spPr/>
        <p:txBody>
          <a:bodyPr/>
          <a:lstStyle/>
          <a:p>
            <a:fld id="{D55D2716-067A-492D-A51D-3F88D8C658B4}" type="slidenum">
              <a:rPr lang="de-DE" smtClean="0"/>
              <a:t>‹Nr.›</a:t>
            </a:fld>
            <a:endParaRPr lang="de-DE"/>
          </a:p>
        </p:txBody>
      </p:sp>
    </p:spTree>
    <p:extLst>
      <p:ext uri="{BB962C8B-B14F-4D97-AF65-F5344CB8AC3E}">
        <p14:creationId xmlns:p14="http://schemas.microsoft.com/office/powerpoint/2010/main" val="325145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B45F4C6-6CB1-4AB6-BEAB-E5A067DF4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F2EB1A-12D3-49DC-A0E6-303D152F27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86E883D-F7FC-4102-A2C5-514973BEA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96CEA-3356-4296-8C41-C1829EDC02F7}" type="datetimeFigureOut">
              <a:rPr lang="de-DE" smtClean="0"/>
              <a:t>25.05.2021</a:t>
            </a:fld>
            <a:endParaRPr lang="de-DE"/>
          </a:p>
        </p:txBody>
      </p:sp>
      <p:sp>
        <p:nvSpPr>
          <p:cNvPr id="5" name="Fußzeilenplatzhalter 4">
            <a:extLst>
              <a:ext uri="{FF2B5EF4-FFF2-40B4-BE49-F238E27FC236}">
                <a16:creationId xmlns:a16="http://schemas.microsoft.com/office/drawing/2014/main" id="{E514A718-2468-413F-8512-EFA1687AB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39367FF6-9CB4-47ED-9BF6-AE5CF8E1E2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D2716-067A-492D-A51D-3F88D8C658B4}" type="slidenum">
              <a:rPr lang="de-DE" smtClean="0"/>
              <a:t>‹Nr.›</a:t>
            </a:fld>
            <a:endParaRPr lang="de-DE"/>
          </a:p>
        </p:txBody>
      </p:sp>
    </p:spTree>
    <p:extLst>
      <p:ext uri="{BB962C8B-B14F-4D97-AF65-F5344CB8AC3E}">
        <p14:creationId xmlns:p14="http://schemas.microsoft.com/office/powerpoint/2010/main" val="378165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F4F15E-E9F3-4CC5-BA11-5E1B6A4173FB}"/>
              </a:ext>
            </a:extLst>
          </p:cNvPr>
          <p:cNvSpPr>
            <a:spLocks noGrp="1"/>
          </p:cNvSpPr>
          <p:nvPr>
            <p:ph type="ctrTitle"/>
          </p:nvPr>
        </p:nvSpPr>
        <p:spPr/>
        <p:txBody>
          <a:bodyPr/>
          <a:lstStyle/>
          <a:p>
            <a:r>
              <a:rPr lang="de-DE" dirty="0"/>
              <a:t>DERT</a:t>
            </a:r>
          </a:p>
        </p:txBody>
      </p:sp>
      <p:sp>
        <p:nvSpPr>
          <p:cNvPr id="3" name="Untertitel 2">
            <a:extLst>
              <a:ext uri="{FF2B5EF4-FFF2-40B4-BE49-F238E27FC236}">
                <a16:creationId xmlns:a16="http://schemas.microsoft.com/office/drawing/2014/main" id="{ACF6DCAC-9E2E-4501-B950-C2088F9AEBF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84868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3C948-9F52-4F97-9A8F-0062D0514F4C}"/>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B0060A32-494D-44B5-9D36-508797ED4F5B}"/>
              </a:ext>
            </a:extLst>
          </p:cNvPr>
          <p:cNvSpPr>
            <a:spLocks noGrp="1"/>
          </p:cNvSpPr>
          <p:nvPr>
            <p:ph idx="1"/>
          </p:nvPr>
        </p:nvSpPr>
        <p:spPr/>
        <p:txBody>
          <a:bodyPr/>
          <a:lstStyle/>
          <a:p>
            <a:r>
              <a:rPr lang="de-DE" dirty="0"/>
              <a:t>Backbone</a:t>
            </a:r>
          </a:p>
          <a:p>
            <a:r>
              <a:rPr lang="de-DE" dirty="0"/>
              <a:t>Transformer Encoder</a:t>
            </a:r>
          </a:p>
          <a:p>
            <a:pPr lvl="1"/>
            <a:r>
              <a:rPr lang="de-DE" dirty="0" err="1"/>
              <a:t>positional</a:t>
            </a:r>
            <a:r>
              <a:rPr lang="de-DE" dirty="0"/>
              <a:t> </a:t>
            </a:r>
            <a:r>
              <a:rPr lang="de-DE" dirty="0" err="1"/>
              <a:t>encodings</a:t>
            </a:r>
            <a:r>
              <a:rPr lang="de-DE" dirty="0"/>
              <a:t> </a:t>
            </a:r>
          </a:p>
          <a:p>
            <a:pPr marL="0" indent="0">
              <a:buNone/>
            </a:pPr>
            <a:endParaRPr lang="de-DE" dirty="0"/>
          </a:p>
        </p:txBody>
      </p:sp>
      <p:pic>
        <p:nvPicPr>
          <p:cNvPr id="4" name="Grafik 3">
            <a:extLst>
              <a:ext uri="{FF2B5EF4-FFF2-40B4-BE49-F238E27FC236}">
                <a16:creationId xmlns:a16="http://schemas.microsoft.com/office/drawing/2014/main" id="{E354EAF2-176F-4DB4-9E4C-FBDA0BC74FB1}"/>
              </a:ext>
            </a:extLst>
          </p:cNvPr>
          <p:cNvPicPr>
            <a:picLocks noChangeAspect="1"/>
          </p:cNvPicPr>
          <p:nvPr/>
        </p:nvPicPr>
        <p:blipFill>
          <a:blip r:embed="rId3"/>
          <a:stretch>
            <a:fillRect/>
          </a:stretch>
        </p:blipFill>
        <p:spPr>
          <a:xfrm>
            <a:off x="3980621" y="1691309"/>
            <a:ext cx="6629400" cy="676275"/>
          </a:xfrm>
          <a:prstGeom prst="rect">
            <a:avLst/>
          </a:prstGeom>
        </p:spPr>
      </p:pic>
      <p:pic>
        <p:nvPicPr>
          <p:cNvPr id="5" name="Grafik 4">
            <a:extLst>
              <a:ext uri="{FF2B5EF4-FFF2-40B4-BE49-F238E27FC236}">
                <a16:creationId xmlns:a16="http://schemas.microsoft.com/office/drawing/2014/main" id="{1657C97A-A1E7-48C0-A6D2-267AE6CFD703}"/>
              </a:ext>
            </a:extLst>
          </p:cNvPr>
          <p:cNvPicPr>
            <a:picLocks noChangeAspect="1"/>
          </p:cNvPicPr>
          <p:nvPr/>
        </p:nvPicPr>
        <p:blipFill>
          <a:blip r:embed="rId4"/>
          <a:stretch>
            <a:fillRect/>
          </a:stretch>
        </p:blipFill>
        <p:spPr>
          <a:xfrm>
            <a:off x="6621117" y="2569369"/>
            <a:ext cx="3124200" cy="495300"/>
          </a:xfrm>
          <a:prstGeom prst="rect">
            <a:avLst/>
          </a:prstGeom>
        </p:spPr>
      </p:pic>
      <p:pic>
        <p:nvPicPr>
          <p:cNvPr id="6" name="Grafik 5">
            <a:extLst>
              <a:ext uri="{FF2B5EF4-FFF2-40B4-BE49-F238E27FC236}">
                <a16:creationId xmlns:a16="http://schemas.microsoft.com/office/drawing/2014/main" id="{21A8693F-A2FB-44E5-A296-03D89211B8FA}"/>
              </a:ext>
            </a:extLst>
          </p:cNvPr>
          <p:cNvPicPr>
            <a:picLocks noChangeAspect="1"/>
          </p:cNvPicPr>
          <p:nvPr/>
        </p:nvPicPr>
        <p:blipFill>
          <a:blip r:embed="rId5"/>
          <a:stretch>
            <a:fillRect/>
          </a:stretch>
        </p:blipFill>
        <p:spPr>
          <a:xfrm>
            <a:off x="6712847" y="3428431"/>
            <a:ext cx="4829175" cy="495300"/>
          </a:xfrm>
          <a:prstGeom prst="rect">
            <a:avLst/>
          </a:prstGeom>
        </p:spPr>
      </p:pic>
    </p:spTree>
    <p:extLst>
      <p:ext uri="{BB962C8B-B14F-4D97-AF65-F5344CB8AC3E}">
        <p14:creationId xmlns:p14="http://schemas.microsoft.com/office/powerpoint/2010/main" val="310812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3C948-9F52-4F97-9A8F-0062D0514F4C}"/>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B0060A32-494D-44B5-9D36-508797ED4F5B}"/>
              </a:ext>
            </a:extLst>
          </p:cNvPr>
          <p:cNvSpPr>
            <a:spLocks noGrp="1"/>
          </p:cNvSpPr>
          <p:nvPr>
            <p:ph idx="1"/>
          </p:nvPr>
        </p:nvSpPr>
        <p:spPr/>
        <p:txBody>
          <a:bodyPr/>
          <a:lstStyle/>
          <a:p>
            <a:r>
              <a:rPr lang="de-DE" dirty="0"/>
              <a:t>Backbone</a:t>
            </a:r>
          </a:p>
          <a:p>
            <a:r>
              <a:rPr lang="de-DE" dirty="0"/>
              <a:t>Transformer Encoder</a:t>
            </a:r>
          </a:p>
          <a:p>
            <a:pPr lvl="1"/>
            <a:r>
              <a:rPr lang="de-DE" dirty="0" err="1"/>
              <a:t>positional</a:t>
            </a:r>
            <a:r>
              <a:rPr lang="de-DE" dirty="0"/>
              <a:t> </a:t>
            </a:r>
            <a:r>
              <a:rPr lang="de-DE" dirty="0" err="1"/>
              <a:t>encodings</a:t>
            </a:r>
            <a:r>
              <a:rPr lang="de-DE" dirty="0"/>
              <a:t> </a:t>
            </a:r>
          </a:p>
          <a:p>
            <a:pPr marL="0" indent="0">
              <a:buNone/>
            </a:pPr>
            <a:endParaRPr lang="de-DE" dirty="0"/>
          </a:p>
        </p:txBody>
      </p:sp>
      <p:pic>
        <p:nvPicPr>
          <p:cNvPr id="4" name="Grafik 3">
            <a:extLst>
              <a:ext uri="{FF2B5EF4-FFF2-40B4-BE49-F238E27FC236}">
                <a16:creationId xmlns:a16="http://schemas.microsoft.com/office/drawing/2014/main" id="{E354EAF2-176F-4DB4-9E4C-FBDA0BC74FB1}"/>
              </a:ext>
            </a:extLst>
          </p:cNvPr>
          <p:cNvPicPr>
            <a:picLocks noChangeAspect="1"/>
          </p:cNvPicPr>
          <p:nvPr/>
        </p:nvPicPr>
        <p:blipFill>
          <a:blip r:embed="rId3"/>
          <a:stretch>
            <a:fillRect/>
          </a:stretch>
        </p:blipFill>
        <p:spPr>
          <a:xfrm>
            <a:off x="3980621" y="1691309"/>
            <a:ext cx="6629400" cy="676275"/>
          </a:xfrm>
          <a:prstGeom prst="rect">
            <a:avLst/>
          </a:prstGeom>
        </p:spPr>
      </p:pic>
      <p:pic>
        <p:nvPicPr>
          <p:cNvPr id="5" name="Grafik 4">
            <a:extLst>
              <a:ext uri="{FF2B5EF4-FFF2-40B4-BE49-F238E27FC236}">
                <a16:creationId xmlns:a16="http://schemas.microsoft.com/office/drawing/2014/main" id="{1657C97A-A1E7-48C0-A6D2-267AE6CFD703}"/>
              </a:ext>
            </a:extLst>
          </p:cNvPr>
          <p:cNvPicPr>
            <a:picLocks noChangeAspect="1"/>
          </p:cNvPicPr>
          <p:nvPr/>
        </p:nvPicPr>
        <p:blipFill>
          <a:blip r:embed="rId4"/>
          <a:stretch>
            <a:fillRect/>
          </a:stretch>
        </p:blipFill>
        <p:spPr>
          <a:xfrm>
            <a:off x="6621117" y="2569369"/>
            <a:ext cx="3124200" cy="495300"/>
          </a:xfrm>
          <a:prstGeom prst="rect">
            <a:avLst/>
          </a:prstGeom>
        </p:spPr>
      </p:pic>
      <p:pic>
        <p:nvPicPr>
          <p:cNvPr id="6" name="Grafik 5">
            <a:extLst>
              <a:ext uri="{FF2B5EF4-FFF2-40B4-BE49-F238E27FC236}">
                <a16:creationId xmlns:a16="http://schemas.microsoft.com/office/drawing/2014/main" id="{21A8693F-A2FB-44E5-A296-03D89211B8FA}"/>
              </a:ext>
            </a:extLst>
          </p:cNvPr>
          <p:cNvPicPr>
            <a:picLocks noChangeAspect="1"/>
          </p:cNvPicPr>
          <p:nvPr/>
        </p:nvPicPr>
        <p:blipFill>
          <a:blip r:embed="rId5"/>
          <a:stretch>
            <a:fillRect/>
          </a:stretch>
        </p:blipFill>
        <p:spPr>
          <a:xfrm>
            <a:off x="6712847" y="3428431"/>
            <a:ext cx="4829175" cy="495300"/>
          </a:xfrm>
          <a:prstGeom prst="rect">
            <a:avLst/>
          </a:prstGeom>
        </p:spPr>
      </p:pic>
      <p:sp>
        <p:nvSpPr>
          <p:cNvPr id="7" name="Geschweifte Klammer links 6">
            <a:extLst>
              <a:ext uri="{FF2B5EF4-FFF2-40B4-BE49-F238E27FC236}">
                <a16:creationId xmlns:a16="http://schemas.microsoft.com/office/drawing/2014/main" id="{3124939A-D540-49F7-A75B-341677D1D26C}"/>
              </a:ext>
            </a:extLst>
          </p:cNvPr>
          <p:cNvSpPr/>
          <p:nvPr/>
        </p:nvSpPr>
        <p:spPr>
          <a:xfrm>
            <a:off x="740161" y="4278037"/>
            <a:ext cx="397565" cy="1898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8" name="Textfeld 7">
            <a:extLst>
              <a:ext uri="{FF2B5EF4-FFF2-40B4-BE49-F238E27FC236}">
                <a16:creationId xmlns:a16="http://schemas.microsoft.com/office/drawing/2014/main" id="{A4FC7BFB-8C78-45A7-B2F7-A4D1643CE812}"/>
              </a:ext>
            </a:extLst>
          </p:cNvPr>
          <p:cNvSpPr txBox="1"/>
          <p:nvPr/>
        </p:nvSpPr>
        <p:spPr>
          <a:xfrm>
            <a:off x="1242397" y="4117460"/>
            <a:ext cx="1401418" cy="646331"/>
          </a:xfrm>
          <a:prstGeom prst="rect">
            <a:avLst/>
          </a:prstGeom>
          <a:noFill/>
        </p:spPr>
        <p:txBody>
          <a:bodyPr wrap="square" rtlCol="0">
            <a:spAutoFit/>
          </a:bodyPr>
          <a:lstStyle/>
          <a:p>
            <a:r>
              <a:rPr lang="de-DE" dirty="0"/>
              <a:t>Absolute Encoding </a:t>
            </a:r>
          </a:p>
        </p:txBody>
      </p:sp>
      <p:sp>
        <p:nvSpPr>
          <p:cNvPr id="11" name="Textfeld 10">
            <a:extLst>
              <a:ext uri="{FF2B5EF4-FFF2-40B4-BE49-F238E27FC236}">
                <a16:creationId xmlns:a16="http://schemas.microsoft.com/office/drawing/2014/main" id="{83CA91D8-28D6-413D-990B-B8A0696EC282}"/>
              </a:ext>
            </a:extLst>
          </p:cNvPr>
          <p:cNvSpPr txBox="1"/>
          <p:nvPr/>
        </p:nvSpPr>
        <p:spPr>
          <a:xfrm>
            <a:off x="1242397" y="5975906"/>
            <a:ext cx="1421296" cy="646331"/>
          </a:xfrm>
          <a:prstGeom prst="rect">
            <a:avLst/>
          </a:prstGeom>
          <a:noFill/>
        </p:spPr>
        <p:txBody>
          <a:bodyPr wrap="square" rtlCol="0">
            <a:spAutoFit/>
          </a:bodyPr>
          <a:lstStyle/>
          <a:p>
            <a:r>
              <a:rPr lang="de-DE" dirty="0"/>
              <a:t>Relative Encoding </a:t>
            </a:r>
          </a:p>
        </p:txBody>
      </p:sp>
      <p:pic>
        <p:nvPicPr>
          <p:cNvPr id="10" name="Grafik 9">
            <a:extLst>
              <a:ext uri="{FF2B5EF4-FFF2-40B4-BE49-F238E27FC236}">
                <a16:creationId xmlns:a16="http://schemas.microsoft.com/office/drawing/2014/main" id="{6837544B-7F49-4E68-81A4-B2181726A43E}"/>
              </a:ext>
            </a:extLst>
          </p:cNvPr>
          <p:cNvPicPr>
            <a:picLocks noChangeAspect="1"/>
          </p:cNvPicPr>
          <p:nvPr/>
        </p:nvPicPr>
        <p:blipFill>
          <a:blip r:embed="rId6"/>
          <a:stretch>
            <a:fillRect/>
          </a:stretch>
        </p:blipFill>
        <p:spPr>
          <a:xfrm>
            <a:off x="2606643" y="4153125"/>
            <a:ext cx="5772150" cy="514350"/>
          </a:xfrm>
          <a:prstGeom prst="rect">
            <a:avLst/>
          </a:prstGeom>
        </p:spPr>
      </p:pic>
      <p:pic>
        <p:nvPicPr>
          <p:cNvPr id="14" name="Grafik 13">
            <a:extLst>
              <a:ext uri="{FF2B5EF4-FFF2-40B4-BE49-F238E27FC236}">
                <a16:creationId xmlns:a16="http://schemas.microsoft.com/office/drawing/2014/main" id="{8669678A-C431-4FC2-95CB-6C532F7F7634}"/>
              </a:ext>
            </a:extLst>
          </p:cNvPr>
          <p:cNvPicPr>
            <a:picLocks noChangeAspect="1"/>
          </p:cNvPicPr>
          <p:nvPr/>
        </p:nvPicPr>
        <p:blipFill>
          <a:blip r:embed="rId7"/>
          <a:stretch>
            <a:fillRect/>
          </a:stretch>
        </p:blipFill>
        <p:spPr>
          <a:xfrm>
            <a:off x="2406616" y="6013321"/>
            <a:ext cx="9591675" cy="571500"/>
          </a:xfrm>
          <a:prstGeom prst="rect">
            <a:avLst/>
          </a:prstGeom>
        </p:spPr>
      </p:pic>
    </p:spTree>
    <p:extLst>
      <p:ext uri="{BB962C8B-B14F-4D97-AF65-F5344CB8AC3E}">
        <p14:creationId xmlns:p14="http://schemas.microsoft.com/office/powerpoint/2010/main" val="26070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3C948-9F52-4F97-9A8F-0062D0514F4C}"/>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B0060A32-494D-44B5-9D36-508797ED4F5B}"/>
              </a:ext>
            </a:extLst>
          </p:cNvPr>
          <p:cNvSpPr>
            <a:spLocks noGrp="1"/>
          </p:cNvSpPr>
          <p:nvPr>
            <p:ph idx="1"/>
          </p:nvPr>
        </p:nvSpPr>
        <p:spPr/>
        <p:txBody>
          <a:bodyPr/>
          <a:lstStyle/>
          <a:p>
            <a:r>
              <a:rPr lang="de-DE" dirty="0"/>
              <a:t>Backbone</a:t>
            </a:r>
          </a:p>
          <a:p>
            <a:r>
              <a:rPr lang="de-DE" dirty="0"/>
              <a:t>Transformer Encoder</a:t>
            </a:r>
          </a:p>
          <a:p>
            <a:pPr lvl="1"/>
            <a:r>
              <a:rPr lang="de-DE" dirty="0" err="1"/>
              <a:t>positional</a:t>
            </a:r>
            <a:r>
              <a:rPr lang="de-DE" dirty="0"/>
              <a:t> </a:t>
            </a:r>
            <a:r>
              <a:rPr lang="de-DE" dirty="0" err="1"/>
              <a:t>encodings</a:t>
            </a:r>
            <a:r>
              <a:rPr lang="de-DE" dirty="0"/>
              <a:t> </a:t>
            </a:r>
          </a:p>
          <a:p>
            <a:pPr marL="0" indent="0">
              <a:buNone/>
            </a:pPr>
            <a:endParaRPr lang="de-DE" dirty="0"/>
          </a:p>
        </p:txBody>
      </p:sp>
      <p:pic>
        <p:nvPicPr>
          <p:cNvPr id="4" name="Grafik 3">
            <a:extLst>
              <a:ext uri="{FF2B5EF4-FFF2-40B4-BE49-F238E27FC236}">
                <a16:creationId xmlns:a16="http://schemas.microsoft.com/office/drawing/2014/main" id="{E354EAF2-176F-4DB4-9E4C-FBDA0BC74FB1}"/>
              </a:ext>
            </a:extLst>
          </p:cNvPr>
          <p:cNvPicPr>
            <a:picLocks noChangeAspect="1"/>
          </p:cNvPicPr>
          <p:nvPr/>
        </p:nvPicPr>
        <p:blipFill>
          <a:blip r:embed="rId3"/>
          <a:stretch>
            <a:fillRect/>
          </a:stretch>
        </p:blipFill>
        <p:spPr>
          <a:xfrm>
            <a:off x="3980621" y="1691309"/>
            <a:ext cx="6629400" cy="676275"/>
          </a:xfrm>
          <a:prstGeom prst="rect">
            <a:avLst/>
          </a:prstGeom>
        </p:spPr>
      </p:pic>
      <p:pic>
        <p:nvPicPr>
          <p:cNvPr id="5" name="Grafik 4">
            <a:extLst>
              <a:ext uri="{FF2B5EF4-FFF2-40B4-BE49-F238E27FC236}">
                <a16:creationId xmlns:a16="http://schemas.microsoft.com/office/drawing/2014/main" id="{1657C97A-A1E7-48C0-A6D2-267AE6CFD703}"/>
              </a:ext>
            </a:extLst>
          </p:cNvPr>
          <p:cNvPicPr>
            <a:picLocks noChangeAspect="1"/>
          </p:cNvPicPr>
          <p:nvPr/>
        </p:nvPicPr>
        <p:blipFill>
          <a:blip r:embed="rId4"/>
          <a:stretch>
            <a:fillRect/>
          </a:stretch>
        </p:blipFill>
        <p:spPr>
          <a:xfrm>
            <a:off x="6621117" y="2569369"/>
            <a:ext cx="3124200" cy="495300"/>
          </a:xfrm>
          <a:prstGeom prst="rect">
            <a:avLst/>
          </a:prstGeom>
        </p:spPr>
      </p:pic>
      <p:pic>
        <p:nvPicPr>
          <p:cNvPr id="6" name="Grafik 5">
            <a:extLst>
              <a:ext uri="{FF2B5EF4-FFF2-40B4-BE49-F238E27FC236}">
                <a16:creationId xmlns:a16="http://schemas.microsoft.com/office/drawing/2014/main" id="{21A8693F-A2FB-44E5-A296-03D89211B8FA}"/>
              </a:ext>
            </a:extLst>
          </p:cNvPr>
          <p:cNvPicPr>
            <a:picLocks noChangeAspect="1"/>
          </p:cNvPicPr>
          <p:nvPr/>
        </p:nvPicPr>
        <p:blipFill>
          <a:blip r:embed="rId5"/>
          <a:stretch>
            <a:fillRect/>
          </a:stretch>
        </p:blipFill>
        <p:spPr>
          <a:xfrm>
            <a:off x="6712847" y="3428431"/>
            <a:ext cx="4829175" cy="495300"/>
          </a:xfrm>
          <a:prstGeom prst="rect">
            <a:avLst/>
          </a:prstGeom>
        </p:spPr>
      </p:pic>
      <p:pic>
        <p:nvPicPr>
          <p:cNvPr id="9" name="Grafik 8">
            <a:extLst>
              <a:ext uri="{FF2B5EF4-FFF2-40B4-BE49-F238E27FC236}">
                <a16:creationId xmlns:a16="http://schemas.microsoft.com/office/drawing/2014/main" id="{0267D26C-31F6-4EE3-A909-54178F9616EE}"/>
              </a:ext>
            </a:extLst>
          </p:cNvPr>
          <p:cNvPicPr>
            <a:picLocks noChangeAspect="1"/>
          </p:cNvPicPr>
          <p:nvPr/>
        </p:nvPicPr>
        <p:blipFill>
          <a:blip r:embed="rId6"/>
          <a:stretch>
            <a:fillRect/>
          </a:stretch>
        </p:blipFill>
        <p:spPr>
          <a:xfrm>
            <a:off x="3720846" y="5485261"/>
            <a:ext cx="5772150" cy="352425"/>
          </a:xfrm>
          <a:prstGeom prst="rect">
            <a:avLst/>
          </a:prstGeom>
        </p:spPr>
      </p:pic>
      <p:pic>
        <p:nvPicPr>
          <p:cNvPr id="10" name="Grafik 9">
            <a:extLst>
              <a:ext uri="{FF2B5EF4-FFF2-40B4-BE49-F238E27FC236}">
                <a16:creationId xmlns:a16="http://schemas.microsoft.com/office/drawing/2014/main" id="{09ADDE6C-6FED-4C73-A609-C895E798EA7C}"/>
              </a:ext>
            </a:extLst>
          </p:cNvPr>
          <p:cNvPicPr>
            <a:picLocks noChangeAspect="1"/>
          </p:cNvPicPr>
          <p:nvPr/>
        </p:nvPicPr>
        <p:blipFill>
          <a:blip r:embed="rId7"/>
          <a:stretch>
            <a:fillRect/>
          </a:stretch>
        </p:blipFill>
        <p:spPr>
          <a:xfrm>
            <a:off x="4388747" y="5786741"/>
            <a:ext cx="4648200" cy="1095375"/>
          </a:xfrm>
          <a:prstGeom prst="rect">
            <a:avLst/>
          </a:prstGeom>
        </p:spPr>
      </p:pic>
      <p:sp>
        <p:nvSpPr>
          <p:cNvPr id="12" name="Geschweifte Klammer links 11">
            <a:extLst>
              <a:ext uri="{FF2B5EF4-FFF2-40B4-BE49-F238E27FC236}">
                <a16:creationId xmlns:a16="http://schemas.microsoft.com/office/drawing/2014/main" id="{68F8D7C1-CCE9-4218-B448-CED7FB99957D}"/>
              </a:ext>
            </a:extLst>
          </p:cNvPr>
          <p:cNvSpPr/>
          <p:nvPr/>
        </p:nvSpPr>
        <p:spPr>
          <a:xfrm>
            <a:off x="740161" y="4278037"/>
            <a:ext cx="397565" cy="1898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3" name="Textfeld 12">
            <a:extLst>
              <a:ext uri="{FF2B5EF4-FFF2-40B4-BE49-F238E27FC236}">
                <a16:creationId xmlns:a16="http://schemas.microsoft.com/office/drawing/2014/main" id="{96C42D8C-18D8-4EB9-A54E-EB64F92634FB}"/>
              </a:ext>
            </a:extLst>
          </p:cNvPr>
          <p:cNvSpPr txBox="1"/>
          <p:nvPr/>
        </p:nvSpPr>
        <p:spPr>
          <a:xfrm>
            <a:off x="1242397" y="4117460"/>
            <a:ext cx="1401418" cy="646331"/>
          </a:xfrm>
          <a:prstGeom prst="rect">
            <a:avLst/>
          </a:prstGeom>
          <a:noFill/>
        </p:spPr>
        <p:txBody>
          <a:bodyPr wrap="square" rtlCol="0">
            <a:spAutoFit/>
          </a:bodyPr>
          <a:lstStyle/>
          <a:p>
            <a:r>
              <a:rPr lang="de-DE" dirty="0"/>
              <a:t>Absolute Encoding </a:t>
            </a:r>
          </a:p>
        </p:txBody>
      </p:sp>
      <p:sp>
        <p:nvSpPr>
          <p:cNvPr id="14" name="Textfeld 13">
            <a:extLst>
              <a:ext uri="{FF2B5EF4-FFF2-40B4-BE49-F238E27FC236}">
                <a16:creationId xmlns:a16="http://schemas.microsoft.com/office/drawing/2014/main" id="{0AB53A97-25F7-48DE-A691-7AE689470CF4}"/>
              </a:ext>
            </a:extLst>
          </p:cNvPr>
          <p:cNvSpPr txBox="1"/>
          <p:nvPr/>
        </p:nvSpPr>
        <p:spPr>
          <a:xfrm>
            <a:off x="1242397" y="5975906"/>
            <a:ext cx="1421296" cy="646331"/>
          </a:xfrm>
          <a:prstGeom prst="rect">
            <a:avLst/>
          </a:prstGeom>
          <a:noFill/>
        </p:spPr>
        <p:txBody>
          <a:bodyPr wrap="square" rtlCol="0">
            <a:spAutoFit/>
          </a:bodyPr>
          <a:lstStyle/>
          <a:p>
            <a:r>
              <a:rPr lang="de-DE" dirty="0"/>
              <a:t>Relative Encoding </a:t>
            </a:r>
          </a:p>
        </p:txBody>
      </p:sp>
      <p:pic>
        <p:nvPicPr>
          <p:cNvPr id="7" name="Grafik 6">
            <a:extLst>
              <a:ext uri="{FF2B5EF4-FFF2-40B4-BE49-F238E27FC236}">
                <a16:creationId xmlns:a16="http://schemas.microsoft.com/office/drawing/2014/main" id="{3C0DEFAF-9F35-4936-AAEE-C902B97DFF62}"/>
              </a:ext>
            </a:extLst>
          </p:cNvPr>
          <p:cNvPicPr>
            <a:picLocks noChangeAspect="1"/>
          </p:cNvPicPr>
          <p:nvPr/>
        </p:nvPicPr>
        <p:blipFill>
          <a:blip r:embed="rId8"/>
          <a:stretch>
            <a:fillRect/>
          </a:stretch>
        </p:blipFill>
        <p:spPr>
          <a:xfrm>
            <a:off x="3826772" y="3889126"/>
            <a:ext cx="5560298" cy="1445395"/>
          </a:xfrm>
          <a:prstGeom prst="rect">
            <a:avLst/>
          </a:prstGeom>
        </p:spPr>
      </p:pic>
    </p:spTree>
    <p:extLst>
      <p:ext uri="{BB962C8B-B14F-4D97-AF65-F5344CB8AC3E}">
        <p14:creationId xmlns:p14="http://schemas.microsoft.com/office/powerpoint/2010/main" val="2403814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3C948-9F52-4F97-9A8F-0062D0514F4C}"/>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B0060A32-494D-44B5-9D36-508797ED4F5B}"/>
              </a:ext>
            </a:extLst>
          </p:cNvPr>
          <p:cNvSpPr>
            <a:spLocks noGrp="1"/>
          </p:cNvSpPr>
          <p:nvPr>
            <p:ph idx="1"/>
          </p:nvPr>
        </p:nvSpPr>
        <p:spPr/>
        <p:txBody>
          <a:bodyPr/>
          <a:lstStyle/>
          <a:p>
            <a:r>
              <a:rPr lang="de-DE" dirty="0"/>
              <a:t>Backbone</a:t>
            </a:r>
          </a:p>
          <a:p>
            <a:r>
              <a:rPr lang="de-DE" dirty="0"/>
              <a:t>Transformer Encoder</a:t>
            </a:r>
          </a:p>
          <a:p>
            <a:r>
              <a:rPr lang="de-DE" dirty="0"/>
              <a:t>Transformer Decoder </a:t>
            </a:r>
          </a:p>
          <a:p>
            <a:pPr marL="0" indent="0">
              <a:buNone/>
            </a:pPr>
            <a:endParaRPr lang="de-DE" dirty="0"/>
          </a:p>
        </p:txBody>
      </p:sp>
      <p:sp>
        <p:nvSpPr>
          <p:cNvPr id="15" name="Rechteck 14">
            <a:extLst>
              <a:ext uri="{FF2B5EF4-FFF2-40B4-BE49-F238E27FC236}">
                <a16:creationId xmlns:a16="http://schemas.microsoft.com/office/drawing/2014/main" id="{CF9DB826-B9C6-458A-ABD6-0E5E5BEFD0E8}"/>
              </a:ext>
            </a:extLst>
          </p:cNvPr>
          <p:cNvSpPr/>
          <p:nvPr/>
        </p:nvSpPr>
        <p:spPr>
          <a:xfrm>
            <a:off x="10668830" y="3215814"/>
            <a:ext cx="1051891" cy="923330"/>
          </a:xfrm>
          <a:prstGeom prst="rect">
            <a:avLst/>
          </a:prstGeom>
          <a:noFill/>
        </p:spPr>
        <p:txBody>
          <a:bodyPr wrap="none" lIns="91440" tIns="45720" rIns="91440" bIns="45720">
            <a:spAutoFit/>
          </a:bodyPr>
          <a:lstStyle/>
          <a:p>
            <a:pPr algn="ctr"/>
            <a:r>
              <a:rPr lang="de-DE" sz="5400" b="0" cap="none" spc="0" dirty="0">
                <a:ln w="0"/>
                <a:solidFill>
                  <a:srgbClr val="FF0000"/>
                </a:solidFill>
                <a:effectLst>
                  <a:outerShdw blurRad="38100" dist="25400" dir="5400000" algn="ctr" rotWithShape="0">
                    <a:srgbClr val="6E747A">
                      <a:alpha val="43000"/>
                    </a:srgbClr>
                  </a:outerShdw>
                </a:effectLst>
              </a:rPr>
              <a:t>X 6</a:t>
            </a:r>
          </a:p>
        </p:txBody>
      </p:sp>
      <p:pic>
        <p:nvPicPr>
          <p:cNvPr id="11" name="Grafik 10">
            <a:extLst>
              <a:ext uri="{FF2B5EF4-FFF2-40B4-BE49-F238E27FC236}">
                <a16:creationId xmlns:a16="http://schemas.microsoft.com/office/drawing/2014/main" id="{185EA45D-5E4C-487B-8042-ED4D6C8C3C6C}"/>
              </a:ext>
            </a:extLst>
          </p:cNvPr>
          <p:cNvPicPr>
            <a:picLocks noChangeAspect="1"/>
          </p:cNvPicPr>
          <p:nvPr/>
        </p:nvPicPr>
        <p:blipFill>
          <a:blip r:embed="rId3"/>
          <a:stretch>
            <a:fillRect/>
          </a:stretch>
        </p:blipFill>
        <p:spPr>
          <a:xfrm>
            <a:off x="5891834" y="247650"/>
            <a:ext cx="4410075" cy="6610350"/>
          </a:xfrm>
          <a:prstGeom prst="rect">
            <a:avLst/>
          </a:prstGeom>
        </p:spPr>
      </p:pic>
      <p:sp>
        <p:nvSpPr>
          <p:cNvPr id="16" name="Rechteck 15">
            <a:extLst>
              <a:ext uri="{FF2B5EF4-FFF2-40B4-BE49-F238E27FC236}">
                <a16:creationId xmlns:a16="http://schemas.microsoft.com/office/drawing/2014/main" id="{0F65C328-C28B-4AAB-95B2-C4230391588C}"/>
              </a:ext>
            </a:extLst>
          </p:cNvPr>
          <p:cNvSpPr/>
          <p:nvPr/>
        </p:nvSpPr>
        <p:spPr>
          <a:xfrm>
            <a:off x="10535781" y="2846482"/>
            <a:ext cx="1184940" cy="369332"/>
          </a:xfrm>
          <a:prstGeom prst="rect">
            <a:avLst/>
          </a:prstGeom>
        </p:spPr>
        <p:txBody>
          <a:bodyPr wrap="none">
            <a:spAutoFit/>
          </a:bodyPr>
          <a:lstStyle/>
          <a:p>
            <a:r>
              <a:rPr lang="de-DE" dirty="0" err="1"/>
              <a:t>width</a:t>
            </a:r>
            <a:r>
              <a:rPr lang="de-DE" dirty="0"/>
              <a:t> 256.</a:t>
            </a:r>
          </a:p>
        </p:txBody>
      </p:sp>
    </p:spTree>
    <p:extLst>
      <p:ext uri="{BB962C8B-B14F-4D97-AF65-F5344CB8AC3E}">
        <p14:creationId xmlns:p14="http://schemas.microsoft.com/office/powerpoint/2010/main" val="33938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3C948-9F52-4F97-9A8F-0062D0514F4C}"/>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B0060A32-494D-44B5-9D36-508797ED4F5B}"/>
              </a:ext>
            </a:extLst>
          </p:cNvPr>
          <p:cNvSpPr>
            <a:spLocks noGrp="1"/>
          </p:cNvSpPr>
          <p:nvPr>
            <p:ph idx="1"/>
          </p:nvPr>
        </p:nvSpPr>
        <p:spPr/>
        <p:txBody>
          <a:bodyPr/>
          <a:lstStyle/>
          <a:p>
            <a:r>
              <a:rPr lang="de-DE" dirty="0"/>
              <a:t>Backbone</a:t>
            </a:r>
          </a:p>
          <a:p>
            <a:r>
              <a:rPr lang="de-DE" dirty="0"/>
              <a:t>Transformer Encoder</a:t>
            </a:r>
          </a:p>
          <a:p>
            <a:r>
              <a:rPr lang="de-DE" dirty="0"/>
              <a:t>Transformer Decoder </a:t>
            </a:r>
          </a:p>
          <a:p>
            <a:pPr marL="0" indent="0">
              <a:buNone/>
            </a:pPr>
            <a:endParaRPr lang="de-DE" dirty="0"/>
          </a:p>
        </p:txBody>
      </p:sp>
      <p:pic>
        <p:nvPicPr>
          <p:cNvPr id="7" name="Grafik 6">
            <a:extLst>
              <a:ext uri="{FF2B5EF4-FFF2-40B4-BE49-F238E27FC236}">
                <a16:creationId xmlns:a16="http://schemas.microsoft.com/office/drawing/2014/main" id="{A9C5B9B6-EF47-41A7-BA46-6C0E73694280}"/>
              </a:ext>
            </a:extLst>
          </p:cNvPr>
          <p:cNvPicPr>
            <a:picLocks noChangeAspect="1"/>
          </p:cNvPicPr>
          <p:nvPr/>
        </p:nvPicPr>
        <p:blipFill>
          <a:blip r:embed="rId3"/>
          <a:stretch>
            <a:fillRect/>
          </a:stretch>
        </p:blipFill>
        <p:spPr>
          <a:xfrm>
            <a:off x="7102544" y="6029325"/>
            <a:ext cx="2638425" cy="828675"/>
          </a:xfrm>
          <a:prstGeom prst="rect">
            <a:avLst/>
          </a:prstGeom>
        </p:spPr>
      </p:pic>
      <p:sp>
        <p:nvSpPr>
          <p:cNvPr id="4" name="Rechteck 3">
            <a:extLst>
              <a:ext uri="{FF2B5EF4-FFF2-40B4-BE49-F238E27FC236}">
                <a16:creationId xmlns:a16="http://schemas.microsoft.com/office/drawing/2014/main" id="{DB15DC6D-04A9-47AB-AA29-19CA6E488ACA}"/>
              </a:ext>
            </a:extLst>
          </p:cNvPr>
          <p:cNvSpPr/>
          <p:nvPr/>
        </p:nvSpPr>
        <p:spPr>
          <a:xfrm>
            <a:off x="4820437" y="5256216"/>
            <a:ext cx="2141933" cy="369332"/>
          </a:xfrm>
          <a:prstGeom prst="rect">
            <a:avLst/>
          </a:prstGeom>
        </p:spPr>
        <p:txBody>
          <a:bodyPr wrap="none">
            <a:spAutoFit/>
          </a:bodyPr>
          <a:lstStyle/>
          <a:p>
            <a:r>
              <a:rPr lang="de-DE" dirty="0"/>
              <a:t>N </a:t>
            </a:r>
            <a:r>
              <a:rPr lang="de-DE" dirty="0" err="1"/>
              <a:t>input</a:t>
            </a:r>
            <a:r>
              <a:rPr lang="de-DE" dirty="0"/>
              <a:t> </a:t>
            </a:r>
            <a:r>
              <a:rPr lang="de-DE" dirty="0" err="1"/>
              <a:t>embeddings</a:t>
            </a:r>
            <a:endParaRPr lang="de-DE" dirty="0"/>
          </a:p>
        </p:txBody>
      </p:sp>
      <p:sp>
        <p:nvSpPr>
          <p:cNvPr id="9" name="Rechteck 8">
            <a:extLst>
              <a:ext uri="{FF2B5EF4-FFF2-40B4-BE49-F238E27FC236}">
                <a16:creationId xmlns:a16="http://schemas.microsoft.com/office/drawing/2014/main" id="{7B3CC87F-F9FC-4CB5-8E3C-39C8161BA834}"/>
              </a:ext>
            </a:extLst>
          </p:cNvPr>
          <p:cNvSpPr/>
          <p:nvPr/>
        </p:nvSpPr>
        <p:spPr>
          <a:xfrm>
            <a:off x="7585958" y="5256216"/>
            <a:ext cx="997068" cy="369332"/>
          </a:xfrm>
          <a:prstGeom prst="rect">
            <a:avLst/>
          </a:prstGeom>
        </p:spPr>
        <p:txBody>
          <a:bodyPr wrap="none">
            <a:spAutoFit/>
          </a:bodyPr>
          <a:lstStyle/>
          <a:p>
            <a:r>
              <a:rPr lang="de-DE" dirty="0"/>
              <a:t>different</a:t>
            </a:r>
          </a:p>
        </p:txBody>
      </p:sp>
      <p:sp>
        <p:nvSpPr>
          <p:cNvPr id="10" name="Rechteck 9">
            <a:extLst>
              <a:ext uri="{FF2B5EF4-FFF2-40B4-BE49-F238E27FC236}">
                <a16:creationId xmlns:a16="http://schemas.microsoft.com/office/drawing/2014/main" id="{4A98810A-0FBD-4450-B1F3-CB5281415216}"/>
              </a:ext>
            </a:extLst>
          </p:cNvPr>
          <p:cNvSpPr/>
          <p:nvPr/>
        </p:nvSpPr>
        <p:spPr>
          <a:xfrm>
            <a:off x="9463672" y="5253561"/>
            <a:ext cx="2719784" cy="369332"/>
          </a:xfrm>
          <a:prstGeom prst="rect">
            <a:avLst/>
          </a:prstGeom>
        </p:spPr>
        <p:txBody>
          <a:bodyPr wrap="none">
            <a:spAutoFit/>
          </a:bodyPr>
          <a:lstStyle/>
          <a:p>
            <a:r>
              <a:rPr lang="de-DE" dirty="0" err="1"/>
              <a:t>learnt</a:t>
            </a:r>
            <a:r>
              <a:rPr lang="de-DE" dirty="0"/>
              <a:t> </a:t>
            </a:r>
            <a:r>
              <a:rPr lang="de-DE" dirty="0" err="1"/>
              <a:t>positional</a:t>
            </a:r>
            <a:r>
              <a:rPr lang="de-DE" dirty="0"/>
              <a:t> </a:t>
            </a:r>
            <a:r>
              <a:rPr lang="de-DE" dirty="0" err="1"/>
              <a:t>encodings</a:t>
            </a:r>
            <a:endParaRPr lang="de-DE" dirty="0"/>
          </a:p>
        </p:txBody>
      </p:sp>
    </p:spTree>
    <p:extLst>
      <p:ext uri="{BB962C8B-B14F-4D97-AF65-F5344CB8AC3E}">
        <p14:creationId xmlns:p14="http://schemas.microsoft.com/office/powerpoint/2010/main" val="292241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3C948-9F52-4F97-9A8F-0062D0514F4C}"/>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B0060A32-494D-44B5-9D36-508797ED4F5B}"/>
              </a:ext>
            </a:extLst>
          </p:cNvPr>
          <p:cNvSpPr>
            <a:spLocks noGrp="1"/>
          </p:cNvSpPr>
          <p:nvPr>
            <p:ph idx="1"/>
          </p:nvPr>
        </p:nvSpPr>
        <p:spPr/>
        <p:txBody>
          <a:bodyPr/>
          <a:lstStyle/>
          <a:p>
            <a:r>
              <a:rPr lang="de-DE" dirty="0"/>
              <a:t>Backbone</a:t>
            </a:r>
          </a:p>
          <a:p>
            <a:r>
              <a:rPr lang="de-DE" dirty="0"/>
              <a:t>Transformer Encoder</a:t>
            </a:r>
          </a:p>
          <a:p>
            <a:r>
              <a:rPr lang="de-DE" dirty="0"/>
              <a:t>Transformer Decoder </a:t>
            </a:r>
          </a:p>
          <a:p>
            <a:r>
              <a:rPr lang="de-DE" dirty="0" err="1"/>
              <a:t>Prediction</a:t>
            </a:r>
            <a:r>
              <a:rPr lang="de-DE" dirty="0"/>
              <a:t> </a:t>
            </a:r>
            <a:r>
              <a:rPr lang="de-DE" dirty="0" err="1"/>
              <a:t>feed</a:t>
            </a:r>
            <a:r>
              <a:rPr lang="de-DE" dirty="0"/>
              <a:t>-forward network</a:t>
            </a:r>
          </a:p>
          <a:p>
            <a:pPr marL="0" indent="0">
              <a:buNone/>
            </a:pPr>
            <a:endParaRPr lang="de-DE" dirty="0"/>
          </a:p>
        </p:txBody>
      </p:sp>
      <p:pic>
        <p:nvPicPr>
          <p:cNvPr id="5" name="Grafik 4">
            <a:extLst>
              <a:ext uri="{FF2B5EF4-FFF2-40B4-BE49-F238E27FC236}">
                <a16:creationId xmlns:a16="http://schemas.microsoft.com/office/drawing/2014/main" id="{A6BE87C3-B5AB-403F-9696-D2EF263001D1}"/>
              </a:ext>
            </a:extLst>
          </p:cNvPr>
          <p:cNvPicPr>
            <a:picLocks noChangeAspect="1"/>
          </p:cNvPicPr>
          <p:nvPr/>
        </p:nvPicPr>
        <p:blipFill>
          <a:blip r:embed="rId3"/>
          <a:stretch>
            <a:fillRect/>
          </a:stretch>
        </p:blipFill>
        <p:spPr>
          <a:xfrm>
            <a:off x="7467186" y="2143331"/>
            <a:ext cx="2266950" cy="1438275"/>
          </a:xfrm>
          <a:prstGeom prst="rect">
            <a:avLst/>
          </a:prstGeom>
        </p:spPr>
      </p:pic>
      <p:sp>
        <p:nvSpPr>
          <p:cNvPr id="8" name="Gleich 7">
            <a:extLst>
              <a:ext uri="{FF2B5EF4-FFF2-40B4-BE49-F238E27FC236}">
                <a16:creationId xmlns:a16="http://schemas.microsoft.com/office/drawing/2014/main" id="{A9AE2FD1-B28F-4485-9961-82863EDD51F8}"/>
              </a:ext>
            </a:extLst>
          </p:cNvPr>
          <p:cNvSpPr/>
          <p:nvPr/>
        </p:nvSpPr>
        <p:spPr>
          <a:xfrm>
            <a:off x="2606537" y="4793145"/>
            <a:ext cx="914400" cy="914400"/>
          </a:xfrm>
          <a:prstGeom prst="mathEqua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026" name="Picture 2" descr="Multi Layer Perceptron">
            <a:extLst>
              <a:ext uri="{FF2B5EF4-FFF2-40B4-BE49-F238E27FC236}">
                <a16:creationId xmlns:a16="http://schemas.microsoft.com/office/drawing/2014/main" id="{6AA2A5F7-C3C5-41F8-84FC-3161A82096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1974" y="4001294"/>
            <a:ext cx="3668782" cy="2533689"/>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BFBF7935-50F5-421D-A904-44B105A0FD90}"/>
              </a:ext>
            </a:extLst>
          </p:cNvPr>
          <p:cNvSpPr/>
          <p:nvPr/>
        </p:nvSpPr>
        <p:spPr>
          <a:xfrm>
            <a:off x="4859154" y="3815832"/>
            <a:ext cx="2473691" cy="369332"/>
          </a:xfrm>
          <a:prstGeom prst="rect">
            <a:avLst/>
          </a:prstGeom>
        </p:spPr>
        <p:txBody>
          <a:bodyPr wrap="none">
            <a:spAutoFit/>
          </a:bodyPr>
          <a:lstStyle/>
          <a:p>
            <a:r>
              <a:rPr lang="de-DE" dirty="0" err="1"/>
              <a:t>ReLU</a:t>
            </a:r>
            <a:r>
              <a:rPr lang="de-DE" dirty="0"/>
              <a:t> </a:t>
            </a:r>
            <a:r>
              <a:rPr lang="de-DE" dirty="0" err="1"/>
              <a:t>activation</a:t>
            </a:r>
            <a:r>
              <a:rPr lang="de-DE" dirty="0"/>
              <a:t> </a:t>
            </a:r>
            <a:r>
              <a:rPr lang="de-DE" dirty="0" err="1"/>
              <a:t>function</a:t>
            </a:r>
            <a:endParaRPr lang="de-DE" dirty="0"/>
          </a:p>
        </p:txBody>
      </p:sp>
      <p:sp>
        <p:nvSpPr>
          <p:cNvPr id="13" name="Rechteck 12">
            <a:extLst>
              <a:ext uri="{FF2B5EF4-FFF2-40B4-BE49-F238E27FC236}">
                <a16:creationId xmlns:a16="http://schemas.microsoft.com/office/drawing/2014/main" id="{408FB790-4611-4199-9CB8-3514933AAB85}"/>
              </a:ext>
            </a:extLst>
          </p:cNvPr>
          <p:cNvSpPr/>
          <p:nvPr/>
        </p:nvSpPr>
        <p:spPr>
          <a:xfrm>
            <a:off x="4993495" y="6350317"/>
            <a:ext cx="2073003" cy="369332"/>
          </a:xfrm>
          <a:prstGeom prst="rect">
            <a:avLst/>
          </a:prstGeom>
        </p:spPr>
        <p:txBody>
          <a:bodyPr wrap="none">
            <a:spAutoFit/>
          </a:bodyPr>
          <a:lstStyle/>
          <a:p>
            <a:r>
              <a:rPr lang="de-DE" dirty="0"/>
              <a:t>Hidden </a:t>
            </a:r>
            <a:r>
              <a:rPr lang="de-DE" dirty="0" err="1"/>
              <a:t>dimension</a:t>
            </a:r>
            <a:r>
              <a:rPr lang="de-DE" dirty="0"/>
              <a:t> d</a:t>
            </a:r>
          </a:p>
        </p:txBody>
      </p:sp>
      <p:sp>
        <p:nvSpPr>
          <p:cNvPr id="15" name="Additionszeichen 14">
            <a:extLst>
              <a:ext uri="{FF2B5EF4-FFF2-40B4-BE49-F238E27FC236}">
                <a16:creationId xmlns:a16="http://schemas.microsoft.com/office/drawing/2014/main" id="{309525FF-9DAC-402A-A24C-694BEE8D7494}"/>
              </a:ext>
            </a:extLst>
          </p:cNvPr>
          <p:cNvSpPr/>
          <p:nvPr/>
        </p:nvSpPr>
        <p:spPr>
          <a:xfrm>
            <a:off x="8415855" y="4740965"/>
            <a:ext cx="986562" cy="1004680"/>
          </a:xfrm>
          <a:prstGeom prst="mathPl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5CAFE5A0-487D-433C-A874-33D8ECB5545A}"/>
              </a:ext>
            </a:extLst>
          </p:cNvPr>
          <p:cNvSpPr/>
          <p:nvPr/>
        </p:nvSpPr>
        <p:spPr>
          <a:xfrm>
            <a:off x="9612311" y="5065679"/>
            <a:ext cx="2286588" cy="369332"/>
          </a:xfrm>
          <a:prstGeom prst="rect">
            <a:avLst/>
          </a:prstGeom>
        </p:spPr>
        <p:txBody>
          <a:bodyPr wrap="none">
            <a:spAutoFit/>
          </a:bodyPr>
          <a:lstStyle/>
          <a:p>
            <a:r>
              <a:rPr lang="de-DE" dirty="0"/>
              <a:t>Linear </a:t>
            </a:r>
            <a:r>
              <a:rPr lang="de-DE" dirty="0" err="1"/>
              <a:t>projection</a:t>
            </a:r>
            <a:r>
              <a:rPr lang="de-DE" dirty="0"/>
              <a:t> </a:t>
            </a:r>
            <a:r>
              <a:rPr lang="de-DE" dirty="0" err="1"/>
              <a:t>layer</a:t>
            </a:r>
            <a:endParaRPr lang="de-DE" dirty="0"/>
          </a:p>
        </p:txBody>
      </p:sp>
      <p:sp>
        <p:nvSpPr>
          <p:cNvPr id="18" name="Rechteck 17">
            <a:extLst>
              <a:ext uri="{FF2B5EF4-FFF2-40B4-BE49-F238E27FC236}">
                <a16:creationId xmlns:a16="http://schemas.microsoft.com/office/drawing/2014/main" id="{2CCAF784-A574-476A-AB03-5B8BD5FA0D85}"/>
              </a:ext>
            </a:extLst>
          </p:cNvPr>
          <p:cNvSpPr/>
          <p:nvPr/>
        </p:nvSpPr>
        <p:spPr>
          <a:xfrm>
            <a:off x="293101" y="5058639"/>
            <a:ext cx="1141851" cy="369332"/>
          </a:xfrm>
          <a:prstGeom prst="rect">
            <a:avLst/>
          </a:prstGeom>
        </p:spPr>
        <p:txBody>
          <a:bodyPr wrap="none">
            <a:spAutoFit/>
          </a:bodyPr>
          <a:lstStyle/>
          <a:p>
            <a:r>
              <a:rPr lang="de-DE" dirty="0" err="1"/>
              <a:t>Prediction</a:t>
            </a:r>
            <a:endParaRPr lang="de-DE" dirty="0"/>
          </a:p>
        </p:txBody>
      </p:sp>
    </p:spTree>
    <p:extLst>
      <p:ext uri="{BB962C8B-B14F-4D97-AF65-F5344CB8AC3E}">
        <p14:creationId xmlns:p14="http://schemas.microsoft.com/office/powerpoint/2010/main" val="2233758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3C948-9F52-4F97-9A8F-0062D0514F4C}"/>
              </a:ext>
            </a:extLst>
          </p:cNvPr>
          <p:cNvSpPr>
            <a:spLocks noGrp="1"/>
          </p:cNvSpPr>
          <p:nvPr>
            <p:ph type="title"/>
          </p:nvPr>
        </p:nvSpPr>
        <p:spPr/>
        <p:txBody>
          <a:bodyPr/>
          <a:lstStyle/>
          <a:p>
            <a:r>
              <a:rPr lang="de-DE" dirty="0"/>
              <a:t>Overall Architecture </a:t>
            </a:r>
          </a:p>
        </p:txBody>
      </p:sp>
      <p:pic>
        <p:nvPicPr>
          <p:cNvPr id="7" name="Grafik 6">
            <a:extLst>
              <a:ext uri="{FF2B5EF4-FFF2-40B4-BE49-F238E27FC236}">
                <a16:creationId xmlns:a16="http://schemas.microsoft.com/office/drawing/2014/main" id="{E44D65CD-3804-47BB-B0A9-21133722F69B}"/>
              </a:ext>
            </a:extLst>
          </p:cNvPr>
          <p:cNvPicPr>
            <a:picLocks noChangeAspect="1"/>
          </p:cNvPicPr>
          <p:nvPr/>
        </p:nvPicPr>
        <p:blipFill>
          <a:blip r:embed="rId3"/>
          <a:stretch>
            <a:fillRect/>
          </a:stretch>
        </p:blipFill>
        <p:spPr>
          <a:xfrm>
            <a:off x="3998842" y="1825625"/>
            <a:ext cx="4297418" cy="4351338"/>
          </a:xfrm>
          <a:prstGeom prst="rect">
            <a:avLst/>
          </a:prstGeom>
        </p:spPr>
      </p:pic>
    </p:spTree>
    <p:extLst>
      <p:ext uri="{BB962C8B-B14F-4D97-AF65-F5344CB8AC3E}">
        <p14:creationId xmlns:p14="http://schemas.microsoft.com/office/powerpoint/2010/main" val="50680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9A9D5-B5F8-4977-ADF7-A9C656419A8C}"/>
              </a:ext>
            </a:extLst>
          </p:cNvPr>
          <p:cNvSpPr>
            <a:spLocks noGrp="1"/>
          </p:cNvSpPr>
          <p:nvPr>
            <p:ph type="title"/>
          </p:nvPr>
        </p:nvSpPr>
        <p:spPr/>
        <p:txBody>
          <a:bodyPr/>
          <a:lstStyle/>
          <a:p>
            <a:r>
              <a:rPr lang="de-DE" dirty="0" err="1"/>
              <a:t>Prediction</a:t>
            </a:r>
            <a:r>
              <a:rPr lang="de-DE" dirty="0"/>
              <a:t> Loss</a:t>
            </a:r>
          </a:p>
        </p:txBody>
      </p:sp>
      <p:sp>
        <p:nvSpPr>
          <p:cNvPr id="3" name="Inhaltsplatzhalter 2">
            <a:extLst>
              <a:ext uri="{FF2B5EF4-FFF2-40B4-BE49-F238E27FC236}">
                <a16:creationId xmlns:a16="http://schemas.microsoft.com/office/drawing/2014/main" id="{42ECB736-4AEC-4463-81A0-3580C2231601}"/>
              </a:ext>
            </a:extLst>
          </p:cNvPr>
          <p:cNvSpPr>
            <a:spLocks noGrp="1"/>
          </p:cNvSpPr>
          <p:nvPr>
            <p:ph idx="1"/>
          </p:nvPr>
        </p:nvSpPr>
        <p:spPr/>
        <p:txBody>
          <a:bodyPr/>
          <a:lstStyle/>
          <a:p>
            <a:r>
              <a:rPr lang="de-DE" dirty="0"/>
              <a:t>Bipartite </a:t>
            </a:r>
            <a:r>
              <a:rPr lang="de-DE" dirty="0" err="1"/>
              <a:t>matching</a:t>
            </a:r>
            <a:endParaRPr lang="de-DE" dirty="0"/>
          </a:p>
        </p:txBody>
      </p:sp>
      <p:pic>
        <p:nvPicPr>
          <p:cNvPr id="4" name="Grafik 3">
            <a:extLst>
              <a:ext uri="{FF2B5EF4-FFF2-40B4-BE49-F238E27FC236}">
                <a16:creationId xmlns:a16="http://schemas.microsoft.com/office/drawing/2014/main" id="{03FC4576-83C9-447E-A8C1-B40BEB13E02C}"/>
              </a:ext>
            </a:extLst>
          </p:cNvPr>
          <p:cNvPicPr>
            <a:picLocks noChangeAspect="1"/>
          </p:cNvPicPr>
          <p:nvPr/>
        </p:nvPicPr>
        <p:blipFill>
          <a:blip r:embed="rId2"/>
          <a:stretch>
            <a:fillRect/>
          </a:stretch>
        </p:blipFill>
        <p:spPr>
          <a:xfrm>
            <a:off x="5127969" y="1437861"/>
            <a:ext cx="3705225" cy="2133600"/>
          </a:xfrm>
          <a:prstGeom prst="rect">
            <a:avLst/>
          </a:prstGeom>
        </p:spPr>
      </p:pic>
      <p:pic>
        <p:nvPicPr>
          <p:cNvPr id="5" name="Grafik 4">
            <a:extLst>
              <a:ext uri="{FF2B5EF4-FFF2-40B4-BE49-F238E27FC236}">
                <a16:creationId xmlns:a16="http://schemas.microsoft.com/office/drawing/2014/main" id="{690CA021-DD59-471F-81FE-AE7804B72E18}"/>
              </a:ext>
            </a:extLst>
          </p:cNvPr>
          <p:cNvPicPr>
            <a:picLocks noChangeAspect="1"/>
          </p:cNvPicPr>
          <p:nvPr/>
        </p:nvPicPr>
        <p:blipFill>
          <a:blip r:embed="rId3"/>
          <a:stretch>
            <a:fillRect/>
          </a:stretch>
        </p:blipFill>
        <p:spPr>
          <a:xfrm>
            <a:off x="4912208" y="4227857"/>
            <a:ext cx="4752975" cy="1085850"/>
          </a:xfrm>
          <a:prstGeom prst="rect">
            <a:avLst/>
          </a:prstGeom>
        </p:spPr>
      </p:pic>
    </p:spTree>
    <p:extLst>
      <p:ext uri="{BB962C8B-B14F-4D97-AF65-F5344CB8AC3E}">
        <p14:creationId xmlns:p14="http://schemas.microsoft.com/office/powerpoint/2010/main" val="194675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9A9D5-B5F8-4977-ADF7-A9C656419A8C}"/>
              </a:ext>
            </a:extLst>
          </p:cNvPr>
          <p:cNvSpPr>
            <a:spLocks noGrp="1"/>
          </p:cNvSpPr>
          <p:nvPr>
            <p:ph type="title"/>
          </p:nvPr>
        </p:nvSpPr>
        <p:spPr/>
        <p:txBody>
          <a:bodyPr/>
          <a:lstStyle/>
          <a:p>
            <a:r>
              <a:rPr lang="de-DE" dirty="0" err="1"/>
              <a:t>Prediction</a:t>
            </a:r>
            <a:r>
              <a:rPr lang="de-DE" dirty="0"/>
              <a:t> Loss</a:t>
            </a:r>
          </a:p>
        </p:txBody>
      </p:sp>
      <p:sp>
        <p:nvSpPr>
          <p:cNvPr id="3" name="Inhaltsplatzhalter 2">
            <a:extLst>
              <a:ext uri="{FF2B5EF4-FFF2-40B4-BE49-F238E27FC236}">
                <a16:creationId xmlns:a16="http://schemas.microsoft.com/office/drawing/2014/main" id="{42ECB736-4AEC-4463-81A0-3580C2231601}"/>
              </a:ext>
            </a:extLst>
          </p:cNvPr>
          <p:cNvSpPr>
            <a:spLocks noGrp="1"/>
          </p:cNvSpPr>
          <p:nvPr>
            <p:ph idx="1"/>
          </p:nvPr>
        </p:nvSpPr>
        <p:spPr/>
        <p:txBody>
          <a:bodyPr/>
          <a:lstStyle/>
          <a:p>
            <a:r>
              <a:rPr lang="de-DE" dirty="0"/>
              <a:t>Bipartite </a:t>
            </a:r>
            <a:r>
              <a:rPr lang="de-DE" dirty="0" err="1"/>
              <a:t>matching</a:t>
            </a:r>
            <a:endParaRPr lang="de-DE" dirty="0"/>
          </a:p>
          <a:p>
            <a:pPr lvl="1"/>
            <a:r>
              <a:rPr lang="de-DE" dirty="0" err="1"/>
              <a:t>Hungarian</a:t>
            </a:r>
            <a:r>
              <a:rPr lang="de-DE" dirty="0"/>
              <a:t> </a:t>
            </a:r>
            <a:r>
              <a:rPr lang="de-DE" dirty="0" err="1"/>
              <a:t>Algorithm</a:t>
            </a:r>
            <a:endParaRPr lang="de-DE" dirty="0"/>
          </a:p>
        </p:txBody>
      </p:sp>
      <p:pic>
        <p:nvPicPr>
          <p:cNvPr id="5" name="Grafik 4">
            <a:extLst>
              <a:ext uri="{FF2B5EF4-FFF2-40B4-BE49-F238E27FC236}">
                <a16:creationId xmlns:a16="http://schemas.microsoft.com/office/drawing/2014/main" id="{690CA021-DD59-471F-81FE-AE7804B72E18}"/>
              </a:ext>
            </a:extLst>
          </p:cNvPr>
          <p:cNvPicPr>
            <a:picLocks noChangeAspect="1"/>
          </p:cNvPicPr>
          <p:nvPr/>
        </p:nvPicPr>
        <p:blipFill>
          <a:blip r:embed="rId3"/>
          <a:stretch>
            <a:fillRect/>
          </a:stretch>
        </p:blipFill>
        <p:spPr>
          <a:xfrm>
            <a:off x="4991721" y="1405144"/>
            <a:ext cx="4752975" cy="1085850"/>
          </a:xfrm>
          <a:prstGeom prst="rect">
            <a:avLst/>
          </a:prstGeom>
        </p:spPr>
      </p:pic>
      <p:pic>
        <p:nvPicPr>
          <p:cNvPr id="6" name="Grafik 5">
            <a:extLst>
              <a:ext uri="{FF2B5EF4-FFF2-40B4-BE49-F238E27FC236}">
                <a16:creationId xmlns:a16="http://schemas.microsoft.com/office/drawing/2014/main" id="{C9A4C412-22D6-46C6-A1CD-EA45A45CE8E1}"/>
              </a:ext>
            </a:extLst>
          </p:cNvPr>
          <p:cNvPicPr>
            <a:picLocks noChangeAspect="1"/>
          </p:cNvPicPr>
          <p:nvPr/>
        </p:nvPicPr>
        <p:blipFill>
          <a:blip r:embed="rId4"/>
          <a:stretch>
            <a:fillRect/>
          </a:stretch>
        </p:blipFill>
        <p:spPr>
          <a:xfrm>
            <a:off x="2637183" y="2730707"/>
            <a:ext cx="9144000" cy="1162050"/>
          </a:xfrm>
          <a:prstGeom prst="rect">
            <a:avLst/>
          </a:prstGeom>
        </p:spPr>
      </p:pic>
      <p:sp>
        <p:nvSpPr>
          <p:cNvPr id="7" name="Rechteck 6">
            <a:extLst>
              <a:ext uri="{FF2B5EF4-FFF2-40B4-BE49-F238E27FC236}">
                <a16:creationId xmlns:a16="http://schemas.microsoft.com/office/drawing/2014/main" id="{0C30B8C0-B1F6-455E-A853-17514013FEA1}"/>
              </a:ext>
            </a:extLst>
          </p:cNvPr>
          <p:cNvSpPr/>
          <p:nvPr/>
        </p:nvSpPr>
        <p:spPr>
          <a:xfrm>
            <a:off x="4767469" y="4001294"/>
            <a:ext cx="6096000" cy="646331"/>
          </a:xfrm>
          <a:prstGeom prst="rect">
            <a:avLst/>
          </a:prstGeom>
        </p:spPr>
        <p:txBody>
          <a:bodyPr>
            <a:spAutoFit/>
          </a:bodyPr>
          <a:lstStyle/>
          <a:p>
            <a:r>
              <a:rPr lang="en-US" dirty="0"/>
              <a:t>Trick : we down-weight the log-probability term when ci = ∅ by a factor 10 to account for class imbalance</a:t>
            </a:r>
            <a:endParaRPr lang="de-DE" dirty="0"/>
          </a:p>
        </p:txBody>
      </p:sp>
      <p:pic>
        <p:nvPicPr>
          <p:cNvPr id="8" name="Grafik 7">
            <a:extLst>
              <a:ext uri="{FF2B5EF4-FFF2-40B4-BE49-F238E27FC236}">
                <a16:creationId xmlns:a16="http://schemas.microsoft.com/office/drawing/2014/main" id="{61E4AD66-9454-4EA9-9777-3D14EFEEF012}"/>
              </a:ext>
            </a:extLst>
          </p:cNvPr>
          <p:cNvPicPr>
            <a:picLocks noChangeAspect="1"/>
          </p:cNvPicPr>
          <p:nvPr/>
        </p:nvPicPr>
        <p:blipFill>
          <a:blip r:embed="rId5"/>
          <a:stretch>
            <a:fillRect/>
          </a:stretch>
        </p:blipFill>
        <p:spPr>
          <a:xfrm>
            <a:off x="6443458" y="4983494"/>
            <a:ext cx="5295900" cy="523875"/>
          </a:xfrm>
          <a:prstGeom prst="rect">
            <a:avLst/>
          </a:prstGeom>
        </p:spPr>
      </p:pic>
      <p:pic>
        <p:nvPicPr>
          <p:cNvPr id="9" name="Grafik 8">
            <a:extLst>
              <a:ext uri="{FF2B5EF4-FFF2-40B4-BE49-F238E27FC236}">
                <a16:creationId xmlns:a16="http://schemas.microsoft.com/office/drawing/2014/main" id="{9B700714-66BF-4153-B420-B0E0621C2447}"/>
              </a:ext>
            </a:extLst>
          </p:cNvPr>
          <p:cNvPicPr>
            <a:picLocks noChangeAspect="1"/>
          </p:cNvPicPr>
          <p:nvPr/>
        </p:nvPicPr>
        <p:blipFill>
          <a:blip r:embed="rId6"/>
          <a:stretch>
            <a:fillRect/>
          </a:stretch>
        </p:blipFill>
        <p:spPr>
          <a:xfrm>
            <a:off x="3786394" y="4996728"/>
            <a:ext cx="1962150" cy="504825"/>
          </a:xfrm>
          <a:prstGeom prst="rect">
            <a:avLst/>
          </a:prstGeom>
        </p:spPr>
      </p:pic>
      <p:sp>
        <p:nvSpPr>
          <p:cNvPr id="10" name="Rechteck 9">
            <a:extLst>
              <a:ext uri="{FF2B5EF4-FFF2-40B4-BE49-F238E27FC236}">
                <a16:creationId xmlns:a16="http://schemas.microsoft.com/office/drawing/2014/main" id="{B7C74AD0-4AB9-4884-8D5C-D7E5AE9869CC}"/>
              </a:ext>
            </a:extLst>
          </p:cNvPr>
          <p:cNvSpPr/>
          <p:nvPr/>
        </p:nvSpPr>
        <p:spPr>
          <a:xfrm>
            <a:off x="5217215" y="5751596"/>
            <a:ext cx="6242601" cy="923330"/>
          </a:xfrm>
          <a:prstGeom prst="rect">
            <a:avLst/>
          </a:prstGeom>
        </p:spPr>
        <p:txBody>
          <a:bodyPr wrap="square">
            <a:spAutoFit/>
          </a:bodyPr>
          <a:lstStyle/>
          <a:p>
            <a:r>
              <a:rPr lang="en-US" dirty="0"/>
              <a:t>Classification loss</a:t>
            </a:r>
          </a:p>
          <a:p>
            <a:r>
              <a:rPr lang="en-US" dirty="0"/>
              <a:t>l1 bounding box distance loss</a:t>
            </a:r>
          </a:p>
          <a:p>
            <a:r>
              <a:rPr lang="en-US" dirty="0" err="1"/>
              <a:t>GIoU</a:t>
            </a:r>
            <a:r>
              <a:rPr lang="en-US" dirty="0"/>
              <a:t> loss</a:t>
            </a:r>
          </a:p>
        </p:txBody>
      </p:sp>
    </p:spTree>
    <p:extLst>
      <p:ext uri="{BB962C8B-B14F-4D97-AF65-F5344CB8AC3E}">
        <p14:creationId xmlns:p14="http://schemas.microsoft.com/office/powerpoint/2010/main" val="9901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9A9D5-B5F8-4977-ADF7-A9C656419A8C}"/>
              </a:ext>
            </a:extLst>
          </p:cNvPr>
          <p:cNvSpPr>
            <a:spLocks noGrp="1"/>
          </p:cNvSpPr>
          <p:nvPr>
            <p:ph type="title"/>
          </p:nvPr>
        </p:nvSpPr>
        <p:spPr/>
        <p:txBody>
          <a:bodyPr/>
          <a:lstStyle/>
          <a:p>
            <a:r>
              <a:rPr lang="de-DE" dirty="0"/>
              <a:t>Experiments</a:t>
            </a:r>
          </a:p>
        </p:txBody>
      </p:sp>
      <p:sp>
        <p:nvSpPr>
          <p:cNvPr id="3" name="Inhaltsplatzhalter 2">
            <a:extLst>
              <a:ext uri="{FF2B5EF4-FFF2-40B4-BE49-F238E27FC236}">
                <a16:creationId xmlns:a16="http://schemas.microsoft.com/office/drawing/2014/main" id="{42ECB736-4AEC-4463-81A0-3580C2231601}"/>
              </a:ext>
            </a:extLst>
          </p:cNvPr>
          <p:cNvSpPr>
            <a:spLocks noGrp="1"/>
          </p:cNvSpPr>
          <p:nvPr>
            <p:ph idx="1"/>
          </p:nvPr>
        </p:nvSpPr>
        <p:spPr/>
        <p:txBody>
          <a:bodyPr/>
          <a:lstStyle/>
          <a:p>
            <a:r>
              <a:rPr lang="de-DE" dirty="0"/>
              <a:t>Dataset</a:t>
            </a:r>
          </a:p>
          <a:p>
            <a:r>
              <a:rPr lang="de-DE" dirty="0"/>
              <a:t>Training</a:t>
            </a:r>
          </a:p>
        </p:txBody>
      </p:sp>
    </p:spTree>
    <p:extLst>
      <p:ext uri="{BB962C8B-B14F-4D97-AF65-F5344CB8AC3E}">
        <p14:creationId xmlns:p14="http://schemas.microsoft.com/office/powerpoint/2010/main" val="424829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ACD9BD-68A5-4C1E-97B8-AE393054656D}"/>
              </a:ext>
            </a:extLst>
          </p:cNvPr>
          <p:cNvSpPr>
            <a:spLocks noGrp="1"/>
          </p:cNvSpPr>
          <p:nvPr>
            <p:ph type="title"/>
          </p:nvPr>
        </p:nvSpPr>
        <p:spPr/>
        <p:txBody>
          <a:bodyPr/>
          <a:lstStyle/>
          <a:p>
            <a:r>
              <a:rPr lang="de-DE" dirty="0"/>
              <a:t>Paper Details</a:t>
            </a:r>
          </a:p>
        </p:txBody>
      </p:sp>
      <p:sp>
        <p:nvSpPr>
          <p:cNvPr id="3" name="Inhaltsplatzhalter 2">
            <a:extLst>
              <a:ext uri="{FF2B5EF4-FFF2-40B4-BE49-F238E27FC236}">
                <a16:creationId xmlns:a16="http://schemas.microsoft.com/office/drawing/2014/main" id="{2B0C818C-3568-4374-A5D5-DD98E4FCC785}"/>
              </a:ext>
            </a:extLst>
          </p:cNvPr>
          <p:cNvSpPr>
            <a:spLocks noGrp="1"/>
          </p:cNvSpPr>
          <p:nvPr>
            <p:ph idx="1"/>
          </p:nvPr>
        </p:nvSpPr>
        <p:spPr/>
        <p:txBody>
          <a:bodyPr/>
          <a:lstStyle/>
          <a:p>
            <a:r>
              <a:rPr lang="de-DE" dirty="0"/>
              <a:t>Paper Title: End-</a:t>
            </a:r>
            <a:r>
              <a:rPr lang="de-DE" dirty="0" err="1"/>
              <a:t>to</a:t>
            </a:r>
            <a:r>
              <a:rPr lang="de-DE" dirty="0"/>
              <a:t>-End </a:t>
            </a:r>
            <a:r>
              <a:rPr lang="de-DE" dirty="0" err="1"/>
              <a:t>Object</a:t>
            </a:r>
            <a:r>
              <a:rPr lang="de-DE" dirty="0"/>
              <a:t> </a:t>
            </a:r>
            <a:r>
              <a:rPr lang="de-DE" dirty="0" err="1"/>
              <a:t>Detection</a:t>
            </a:r>
            <a:r>
              <a:rPr lang="de-DE" dirty="0"/>
              <a:t> </a:t>
            </a:r>
            <a:r>
              <a:rPr lang="de-DE" dirty="0" err="1"/>
              <a:t>with</a:t>
            </a:r>
            <a:r>
              <a:rPr lang="de-DE" dirty="0"/>
              <a:t> Transformers</a:t>
            </a:r>
          </a:p>
          <a:p>
            <a:r>
              <a:rPr lang="de-DE" dirty="0" err="1"/>
              <a:t>Publication</a:t>
            </a:r>
            <a:r>
              <a:rPr lang="de-DE" dirty="0"/>
              <a:t> Date: 28 May 2020</a:t>
            </a:r>
          </a:p>
          <a:p>
            <a:r>
              <a:rPr lang="de-DE" dirty="0"/>
              <a:t>Publisher: Nicolas </a:t>
            </a:r>
            <a:r>
              <a:rPr lang="de-DE" dirty="0" err="1"/>
              <a:t>Carion</a:t>
            </a:r>
            <a:r>
              <a:rPr lang="de-DE" dirty="0"/>
              <a:t> , Francisco Massa , …</a:t>
            </a:r>
          </a:p>
          <a:p>
            <a:r>
              <a:rPr lang="de-DE" dirty="0"/>
              <a:t>Affiliation: </a:t>
            </a:r>
            <a:r>
              <a:rPr lang="de-DE" dirty="0" err="1"/>
              <a:t>Fackbook</a:t>
            </a:r>
            <a:r>
              <a:rPr lang="de-DE" dirty="0"/>
              <a:t> AI</a:t>
            </a:r>
          </a:p>
        </p:txBody>
      </p:sp>
    </p:spTree>
    <p:extLst>
      <p:ext uri="{BB962C8B-B14F-4D97-AF65-F5344CB8AC3E}">
        <p14:creationId xmlns:p14="http://schemas.microsoft.com/office/powerpoint/2010/main" val="206719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9A9D5-B5F8-4977-ADF7-A9C656419A8C}"/>
              </a:ext>
            </a:extLst>
          </p:cNvPr>
          <p:cNvSpPr>
            <a:spLocks noGrp="1"/>
          </p:cNvSpPr>
          <p:nvPr>
            <p:ph type="title"/>
          </p:nvPr>
        </p:nvSpPr>
        <p:spPr/>
        <p:txBody>
          <a:bodyPr/>
          <a:lstStyle/>
          <a:p>
            <a:r>
              <a:rPr lang="de-DE" dirty="0"/>
              <a:t>Experiments</a:t>
            </a:r>
          </a:p>
        </p:txBody>
      </p:sp>
      <p:sp>
        <p:nvSpPr>
          <p:cNvPr id="3" name="Inhaltsplatzhalter 2">
            <a:extLst>
              <a:ext uri="{FF2B5EF4-FFF2-40B4-BE49-F238E27FC236}">
                <a16:creationId xmlns:a16="http://schemas.microsoft.com/office/drawing/2014/main" id="{42ECB736-4AEC-4463-81A0-3580C2231601}"/>
              </a:ext>
            </a:extLst>
          </p:cNvPr>
          <p:cNvSpPr>
            <a:spLocks noGrp="1"/>
          </p:cNvSpPr>
          <p:nvPr>
            <p:ph idx="1"/>
          </p:nvPr>
        </p:nvSpPr>
        <p:spPr/>
        <p:txBody>
          <a:bodyPr/>
          <a:lstStyle/>
          <a:p>
            <a:r>
              <a:rPr lang="de-DE" dirty="0"/>
              <a:t>Dataset</a:t>
            </a:r>
          </a:p>
          <a:p>
            <a:pPr lvl="1"/>
            <a:r>
              <a:rPr lang="de-DE" dirty="0"/>
              <a:t>COCO 2017</a:t>
            </a:r>
          </a:p>
          <a:p>
            <a:pPr lvl="2"/>
            <a:r>
              <a:rPr lang="de-DE" dirty="0"/>
              <a:t>Average 7 </a:t>
            </a:r>
            <a:r>
              <a:rPr lang="en-US" altLang="zh-CN" dirty="0"/>
              <a:t>instance in an image (maximal 63 instances)</a:t>
            </a:r>
          </a:p>
          <a:p>
            <a:pPr lvl="2"/>
            <a:r>
              <a:rPr lang="en-US" dirty="0"/>
              <a:t>AP refers to </a:t>
            </a:r>
            <a:r>
              <a:rPr lang="en-US" dirty="0" err="1"/>
              <a:t>bbox</a:t>
            </a:r>
            <a:r>
              <a:rPr lang="en-US" dirty="0"/>
              <a:t> AP</a:t>
            </a:r>
          </a:p>
        </p:txBody>
      </p:sp>
    </p:spTree>
    <p:extLst>
      <p:ext uri="{BB962C8B-B14F-4D97-AF65-F5344CB8AC3E}">
        <p14:creationId xmlns:p14="http://schemas.microsoft.com/office/powerpoint/2010/main" val="2123326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9A9D5-B5F8-4977-ADF7-A9C656419A8C}"/>
              </a:ext>
            </a:extLst>
          </p:cNvPr>
          <p:cNvSpPr>
            <a:spLocks noGrp="1"/>
          </p:cNvSpPr>
          <p:nvPr>
            <p:ph type="title"/>
          </p:nvPr>
        </p:nvSpPr>
        <p:spPr/>
        <p:txBody>
          <a:bodyPr/>
          <a:lstStyle/>
          <a:p>
            <a:r>
              <a:rPr lang="de-DE" dirty="0"/>
              <a:t>Experiments</a:t>
            </a:r>
          </a:p>
        </p:txBody>
      </p:sp>
      <p:sp>
        <p:nvSpPr>
          <p:cNvPr id="3" name="Inhaltsplatzhalter 2">
            <a:extLst>
              <a:ext uri="{FF2B5EF4-FFF2-40B4-BE49-F238E27FC236}">
                <a16:creationId xmlns:a16="http://schemas.microsoft.com/office/drawing/2014/main" id="{42ECB736-4AEC-4463-81A0-3580C2231601}"/>
              </a:ext>
            </a:extLst>
          </p:cNvPr>
          <p:cNvSpPr>
            <a:spLocks noGrp="1"/>
          </p:cNvSpPr>
          <p:nvPr>
            <p:ph idx="1"/>
          </p:nvPr>
        </p:nvSpPr>
        <p:spPr/>
        <p:txBody>
          <a:bodyPr>
            <a:normAutofit/>
          </a:bodyPr>
          <a:lstStyle/>
          <a:p>
            <a:r>
              <a:rPr lang="de-DE" dirty="0"/>
              <a:t>Dataset</a:t>
            </a:r>
          </a:p>
          <a:p>
            <a:r>
              <a:rPr lang="de-DE" dirty="0"/>
              <a:t>Training</a:t>
            </a:r>
          </a:p>
          <a:p>
            <a:pPr lvl="1"/>
            <a:r>
              <a:rPr lang="de-DE" dirty="0"/>
              <a:t>Whole Architecture</a:t>
            </a:r>
          </a:p>
          <a:p>
            <a:pPr lvl="1"/>
            <a:r>
              <a:rPr lang="de-DE" dirty="0"/>
              <a:t>Data </a:t>
            </a:r>
            <a:r>
              <a:rPr lang="de-DE" dirty="0" err="1"/>
              <a:t>Process</a:t>
            </a:r>
            <a:endParaRPr lang="de-DE" dirty="0"/>
          </a:p>
          <a:p>
            <a:pPr lvl="1"/>
            <a:r>
              <a:rPr lang="de-DE" dirty="0"/>
              <a:t>Backbone </a:t>
            </a:r>
          </a:p>
          <a:p>
            <a:pPr lvl="1"/>
            <a:r>
              <a:rPr lang="de-DE" dirty="0"/>
              <a:t>Transformer </a:t>
            </a:r>
          </a:p>
          <a:p>
            <a:pPr lvl="1"/>
            <a:r>
              <a:rPr lang="de-DE" dirty="0" err="1"/>
              <a:t>Losses</a:t>
            </a:r>
            <a:endParaRPr lang="de-DE" dirty="0"/>
          </a:p>
          <a:p>
            <a:pPr lvl="1"/>
            <a:endParaRPr lang="de-DE" dirty="0"/>
          </a:p>
          <a:p>
            <a:endParaRPr lang="de-DE" dirty="0"/>
          </a:p>
        </p:txBody>
      </p:sp>
    </p:spTree>
    <p:extLst>
      <p:ext uri="{BB962C8B-B14F-4D97-AF65-F5344CB8AC3E}">
        <p14:creationId xmlns:p14="http://schemas.microsoft.com/office/powerpoint/2010/main" val="2103491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9A9D5-B5F8-4977-ADF7-A9C656419A8C}"/>
              </a:ext>
            </a:extLst>
          </p:cNvPr>
          <p:cNvSpPr>
            <a:spLocks noGrp="1"/>
          </p:cNvSpPr>
          <p:nvPr>
            <p:ph type="title"/>
          </p:nvPr>
        </p:nvSpPr>
        <p:spPr/>
        <p:txBody>
          <a:bodyPr/>
          <a:lstStyle/>
          <a:p>
            <a:r>
              <a:rPr lang="de-DE" dirty="0"/>
              <a:t>Experiments</a:t>
            </a:r>
          </a:p>
        </p:txBody>
      </p:sp>
      <p:sp>
        <p:nvSpPr>
          <p:cNvPr id="3" name="Inhaltsplatzhalter 2">
            <a:extLst>
              <a:ext uri="{FF2B5EF4-FFF2-40B4-BE49-F238E27FC236}">
                <a16:creationId xmlns:a16="http://schemas.microsoft.com/office/drawing/2014/main" id="{42ECB736-4AEC-4463-81A0-3580C2231601}"/>
              </a:ext>
            </a:extLst>
          </p:cNvPr>
          <p:cNvSpPr>
            <a:spLocks noGrp="1"/>
          </p:cNvSpPr>
          <p:nvPr>
            <p:ph idx="1"/>
          </p:nvPr>
        </p:nvSpPr>
        <p:spPr/>
        <p:txBody>
          <a:bodyPr>
            <a:normAutofit/>
          </a:bodyPr>
          <a:lstStyle/>
          <a:p>
            <a:r>
              <a:rPr lang="de-DE" dirty="0"/>
              <a:t>Dataset</a:t>
            </a:r>
          </a:p>
          <a:p>
            <a:r>
              <a:rPr lang="de-DE" dirty="0"/>
              <a:t>Training</a:t>
            </a:r>
          </a:p>
          <a:p>
            <a:pPr lvl="1"/>
            <a:r>
              <a:rPr lang="de-DE" dirty="0"/>
              <a:t>Whole Architecture</a:t>
            </a:r>
          </a:p>
          <a:p>
            <a:pPr lvl="2"/>
            <a:r>
              <a:rPr lang="de-DE" dirty="0" err="1"/>
              <a:t>AdamW</a:t>
            </a:r>
            <a:r>
              <a:rPr lang="de-DE" dirty="0"/>
              <a:t> </a:t>
            </a:r>
            <a:r>
              <a:rPr lang="de-DE" dirty="0" err="1"/>
              <a:t>with</a:t>
            </a:r>
            <a:r>
              <a:rPr lang="de-DE" dirty="0"/>
              <a:t> </a:t>
            </a:r>
            <a:r>
              <a:rPr lang="de-DE" dirty="0" err="1"/>
              <a:t>improved</a:t>
            </a:r>
            <a:r>
              <a:rPr lang="de-DE" altLang="zh-CN" dirty="0"/>
              <a:t> </a:t>
            </a:r>
            <a:r>
              <a:rPr lang="de-DE" altLang="zh-CN" dirty="0" err="1"/>
              <a:t>weight</a:t>
            </a:r>
            <a:r>
              <a:rPr lang="de-DE" altLang="zh-CN" dirty="0"/>
              <a:t> </a:t>
            </a:r>
            <a:r>
              <a:rPr lang="de-DE" altLang="zh-CN" dirty="0" err="1"/>
              <a:t>decay</a:t>
            </a:r>
            <a:r>
              <a:rPr lang="de-DE" altLang="zh-CN" dirty="0"/>
              <a:t> 10^(-4), maximum </a:t>
            </a:r>
            <a:r>
              <a:rPr lang="de-DE" altLang="zh-CN" dirty="0" err="1"/>
              <a:t>gradient</a:t>
            </a:r>
            <a:r>
              <a:rPr lang="de-DE" altLang="zh-CN" dirty="0"/>
              <a:t> norm</a:t>
            </a:r>
          </a:p>
          <a:p>
            <a:pPr lvl="1"/>
            <a:endParaRPr lang="de-DE" dirty="0"/>
          </a:p>
          <a:p>
            <a:pPr lvl="1"/>
            <a:endParaRPr lang="de-DE" dirty="0"/>
          </a:p>
          <a:p>
            <a:endParaRPr lang="de-DE" dirty="0"/>
          </a:p>
        </p:txBody>
      </p:sp>
    </p:spTree>
    <p:extLst>
      <p:ext uri="{BB962C8B-B14F-4D97-AF65-F5344CB8AC3E}">
        <p14:creationId xmlns:p14="http://schemas.microsoft.com/office/powerpoint/2010/main" val="259103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9A9D5-B5F8-4977-ADF7-A9C656419A8C}"/>
              </a:ext>
            </a:extLst>
          </p:cNvPr>
          <p:cNvSpPr>
            <a:spLocks noGrp="1"/>
          </p:cNvSpPr>
          <p:nvPr>
            <p:ph type="title"/>
          </p:nvPr>
        </p:nvSpPr>
        <p:spPr/>
        <p:txBody>
          <a:bodyPr/>
          <a:lstStyle/>
          <a:p>
            <a:r>
              <a:rPr lang="de-DE" dirty="0"/>
              <a:t>Experiments</a:t>
            </a:r>
          </a:p>
        </p:txBody>
      </p:sp>
      <p:sp>
        <p:nvSpPr>
          <p:cNvPr id="3" name="Inhaltsplatzhalter 2">
            <a:extLst>
              <a:ext uri="{FF2B5EF4-FFF2-40B4-BE49-F238E27FC236}">
                <a16:creationId xmlns:a16="http://schemas.microsoft.com/office/drawing/2014/main" id="{42ECB736-4AEC-4463-81A0-3580C2231601}"/>
              </a:ext>
            </a:extLst>
          </p:cNvPr>
          <p:cNvSpPr>
            <a:spLocks noGrp="1"/>
          </p:cNvSpPr>
          <p:nvPr>
            <p:ph idx="1"/>
          </p:nvPr>
        </p:nvSpPr>
        <p:spPr/>
        <p:txBody>
          <a:bodyPr>
            <a:normAutofit/>
          </a:bodyPr>
          <a:lstStyle/>
          <a:p>
            <a:r>
              <a:rPr lang="de-DE" dirty="0"/>
              <a:t>Dataset</a:t>
            </a:r>
          </a:p>
          <a:p>
            <a:r>
              <a:rPr lang="de-DE" dirty="0"/>
              <a:t>Training</a:t>
            </a:r>
          </a:p>
          <a:p>
            <a:pPr lvl="1"/>
            <a:r>
              <a:rPr lang="de-DE" dirty="0"/>
              <a:t>Whole Architecture</a:t>
            </a:r>
          </a:p>
          <a:p>
            <a:pPr lvl="1"/>
            <a:r>
              <a:rPr lang="de-DE" dirty="0"/>
              <a:t>Data </a:t>
            </a:r>
            <a:r>
              <a:rPr lang="de-DE" dirty="0" err="1"/>
              <a:t>Process</a:t>
            </a:r>
            <a:endParaRPr lang="de-DE" dirty="0"/>
          </a:p>
          <a:p>
            <a:pPr lvl="2"/>
            <a:r>
              <a:rPr lang="de-DE" dirty="0" err="1"/>
              <a:t>Scale</a:t>
            </a:r>
            <a:r>
              <a:rPr lang="de-DE" dirty="0"/>
              <a:t> </a:t>
            </a:r>
            <a:r>
              <a:rPr lang="de-DE" dirty="0" err="1"/>
              <a:t>augementation</a:t>
            </a:r>
            <a:r>
              <a:rPr lang="de-DE" dirty="0"/>
              <a:t> </a:t>
            </a:r>
            <a:r>
              <a:rPr lang="de-DE" dirty="0" err="1"/>
              <a:t>resize</a:t>
            </a:r>
            <a:r>
              <a:rPr lang="de-DE" dirty="0"/>
              <a:t> </a:t>
            </a:r>
            <a:r>
              <a:rPr lang="de-DE" dirty="0" err="1"/>
              <a:t>images</a:t>
            </a:r>
            <a:endParaRPr lang="de-DE" dirty="0"/>
          </a:p>
          <a:p>
            <a:pPr lvl="1"/>
            <a:endParaRPr lang="de-DE" dirty="0"/>
          </a:p>
          <a:p>
            <a:pPr lvl="1"/>
            <a:endParaRPr lang="de-DE" dirty="0"/>
          </a:p>
          <a:p>
            <a:endParaRPr lang="de-DE" dirty="0"/>
          </a:p>
        </p:txBody>
      </p:sp>
    </p:spTree>
    <p:extLst>
      <p:ext uri="{BB962C8B-B14F-4D97-AF65-F5344CB8AC3E}">
        <p14:creationId xmlns:p14="http://schemas.microsoft.com/office/powerpoint/2010/main" val="2429995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9A9D5-B5F8-4977-ADF7-A9C656419A8C}"/>
              </a:ext>
            </a:extLst>
          </p:cNvPr>
          <p:cNvSpPr>
            <a:spLocks noGrp="1"/>
          </p:cNvSpPr>
          <p:nvPr>
            <p:ph type="title"/>
          </p:nvPr>
        </p:nvSpPr>
        <p:spPr/>
        <p:txBody>
          <a:bodyPr/>
          <a:lstStyle/>
          <a:p>
            <a:r>
              <a:rPr lang="de-DE" dirty="0"/>
              <a:t>Experiments</a:t>
            </a:r>
          </a:p>
        </p:txBody>
      </p:sp>
      <p:sp>
        <p:nvSpPr>
          <p:cNvPr id="3" name="Inhaltsplatzhalter 2">
            <a:extLst>
              <a:ext uri="{FF2B5EF4-FFF2-40B4-BE49-F238E27FC236}">
                <a16:creationId xmlns:a16="http://schemas.microsoft.com/office/drawing/2014/main" id="{42ECB736-4AEC-4463-81A0-3580C2231601}"/>
              </a:ext>
            </a:extLst>
          </p:cNvPr>
          <p:cNvSpPr>
            <a:spLocks noGrp="1"/>
          </p:cNvSpPr>
          <p:nvPr>
            <p:ph idx="1"/>
          </p:nvPr>
        </p:nvSpPr>
        <p:spPr/>
        <p:txBody>
          <a:bodyPr>
            <a:normAutofit/>
          </a:bodyPr>
          <a:lstStyle/>
          <a:p>
            <a:r>
              <a:rPr lang="de-DE" dirty="0"/>
              <a:t>Dataset</a:t>
            </a:r>
          </a:p>
          <a:p>
            <a:r>
              <a:rPr lang="de-DE" dirty="0"/>
              <a:t>Training</a:t>
            </a:r>
          </a:p>
          <a:p>
            <a:pPr lvl="1"/>
            <a:r>
              <a:rPr lang="de-DE" dirty="0"/>
              <a:t>Whole Architecture</a:t>
            </a:r>
          </a:p>
          <a:p>
            <a:pPr lvl="1"/>
            <a:r>
              <a:rPr lang="de-DE" dirty="0"/>
              <a:t>Data </a:t>
            </a:r>
            <a:r>
              <a:rPr lang="de-DE" dirty="0" err="1"/>
              <a:t>Process</a:t>
            </a:r>
            <a:endParaRPr lang="de-DE" dirty="0"/>
          </a:p>
          <a:p>
            <a:pPr lvl="1"/>
            <a:r>
              <a:rPr lang="de-DE" dirty="0"/>
              <a:t>Backbone </a:t>
            </a:r>
          </a:p>
          <a:p>
            <a:pPr lvl="2"/>
            <a:r>
              <a:rPr lang="de-DE" dirty="0"/>
              <a:t>Backbone </a:t>
            </a:r>
            <a:r>
              <a:rPr lang="de-DE" dirty="0" err="1"/>
              <a:t>batch</a:t>
            </a:r>
            <a:r>
              <a:rPr lang="de-DE" dirty="0"/>
              <a:t> </a:t>
            </a:r>
            <a:r>
              <a:rPr lang="de-DE" dirty="0" err="1"/>
              <a:t>normalization</a:t>
            </a:r>
            <a:r>
              <a:rPr lang="de-DE" dirty="0"/>
              <a:t> </a:t>
            </a:r>
            <a:r>
              <a:rPr lang="de-DE" dirty="0" err="1"/>
              <a:t>weights</a:t>
            </a:r>
            <a:r>
              <a:rPr lang="de-DE" dirty="0"/>
              <a:t> and </a:t>
            </a:r>
            <a:r>
              <a:rPr lang="de-DE" dirty="0" err="1"/>
              <a:t>statistics</a:t>
            </a:r>
            <a:r>
              <a:rPr lang="de-DE" dirty="0"/>
              <a:t> </a:t>
            </a:r>
            <a:r>
              <a:rPr lang="de-DE" dirty="0" err="1"/>
              <a:t>are</a:t>
            </a:r>
            <a:r>
              <a:rPr lang="de-DE" dirty="0"/>
              <a:t> </a:t>
            </a:r>
            <a:r>
              <a:rPr lang="de-DE" dirty="0" err="1"/>
              <a:t>frozen</a:t>
            </a:r>
            <a:r>
              <a:rPr lang="de-DE" dirty="0"/>
              <a:t> </a:t>
            </a:r>
            <a:r>
              <a:rPr lang="de-DE" dirty="0" err="1"/>
              <a:t>during</a:t>
            </a:r>
            <a:r>
              <a:rPr lang="de-DE" dirty="0"/>
              <a:t> </a:t>
            </a:r>
            <a:r>
              <a:rPr lang="de-DE" dirty="0" err="1"/>
              <a:t>training</a:t>
            </a:r>
            <a:endParaRPr lang="de-DE" dirty="0"/>
          </a:p>
          <a:p>
            <a:pPr lvl="2"/>
            <a:r>
              <a:rPr lang="de-DE" dirty="0"/>
              <a:t>Learning rate 10^(-5)</a:t>
            </a:r>
          </a:p>
          <a:p>
            <a:pPr lvl="1"/>
            <a:endParaRPr lang="de-DE" dirty="0"/>
          </a:p>
          <a:p>
            <a:pPr lvl="1"/>
            <a:endParaRPr lang="de-DE" dirty="0"/>
          </a:p>
          <a:p>
            <a:endParaRPr lang="de-DE" dirty="0"/>
          </a:p>
        </p:txBody>
      </p:sp>
    </p:spTree>
    <p:extLst>
      <p:ext uri="{BB962C8B-B14F-4D97-AF65-F5344CB8AC3E}">
        <p14:creationId xmlns:p14="http://schemas.microsoft.com/office/powerpoint/2010/main" val="2245199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9A9D5-B5F8-4977-ADF7-A9C656419A8C}"/>
              </a:ext>
            </a:extLst>
          </p:cNvPr>
          <p:cNvSpPr>
            <a:spLocks noGrp="1"/>
          </p:cNvSpPr>
          <p:nvPr>
            <p:ph type="title"/>
          </p:nvPr>
        </p:nvSpPr>
        <p:spPr/>
        <p:txBody>
          <a:bodyPr/>
          <a:lstStyle/>
          <a:p>
            <a:r>
              <a:rPr lang="de-DE" dirty="0"/>
              <a:t>Experiments</a:t>
            </a:r>
          </a:p>
        </p:txBody>
      </p:sp>
      <p:sp>
        <p:nvSpPr>
          <p:cNvPr id="3" name="Inhaltsplatzhalter 2">
            <a:extLst>
              <a:ext uri="{FF2B5EF4-FFF2-40B4-BE49-F238E27FC236}">
                <a16:creationId xmlns:a16="http://schemas.microsoft.com/office/drawing/2014/main" id="{42ECB736-4AEC-4463-81A0-3580C2231601}"/>
              </a:ext>
            </a:extLst>
          </p:cNvPr>
          <p:cNvSpPr>
            <a:spLocks noGrp="1"/>
          </p:cNvSpPr>
          <p:nvPr>
            <p:ph idx="1"/>
          </p:nvPr>
        </p:nvSpPr>
        <p:spPr/>
        <p:txBody>
          <a:bodyPr>
            <a:normAutofit/>
          </a:bodyPr>
          <a:lstStyle/>
          <a:p>
            <a:r>
              <a:rPr lang="de-DE" dirty="0"/>
              <a:t>Dataset</a:t>
            </a:r>
          </a:p>
          <a:p>
            <a:r>
              <a:rPr lang="de-DE" dirty="0"/>
              <a:t>Training</a:t>
            </a:r>
          </a:p>
          <a:p>
            <a:pPr lvl="1"/>
            <a:r>
              <a:rPr lang="de-DE" dirty="0"/>
              <a:t>Whole Architecture</a:t>
            </a:r>
          </a:p>
          <a:p>
            <a:pPr lvl="1"/>
            <a:r>
              <a:rPr lang="de-DE" dirty="0"/>
              <a:t>Data </a:t>
            </a:r>
            <a:r>
              <a:rPr lang="de-DE" dirty="0" err="1"/>
              <a:t>Process</a:t>
            </a:r>
            <a:endParaRPr lang="de-DE" dirty="0"/>
          </a:p>
          <a:p>
            <a:pPr lvl="1"/>
            <a:r>
              <a:rPr lang="de-DE" dirty="0"/>
              <a:t>Backbone </a:t>
            </a:r>
          </a:p>
          <a:p>
            <a:pPr lvl="1"/>
            <a:r>
              <a:rPr lang="de-DE" dirty="0"/>
              <a:t>Transformer </a:t>
            </a:r>
          </a:p>
          <a:p>
            <a:pPr lvl="2"/>
            <a:r>
              <a:rPr lang="de-DE" dirty="0"/>
              <a:t>Learning rate 10^(-4)</a:t>
            </a:r>
          </a:p>
          <a:p>
            <a:pPr lvl="2"/>
            <a:r>
              <a:rPr lang="de-DE" dirty="0"/>
              <a:t>Dropout 0.1</a:t>
            </a:r>
          </a:p>
          <a:p>
            <a:pPr lvl="1"/>
            <a:endParaRPr lang="de-DE" dirty="0"/>
          </a:p>
          <a:p>
            <a:pPr lvl="1"/>
            <a:endParaRPr lang="de-DE" dirty="0"/>
          </a:p>
          <a:p>
            <a:endParaRPr lang="de-DE" dirty="0"/>
          </a:p>
        </p:txBody>
      </p:sp>
    </p:spTree>
    <p:extLst>
      <p:ext uri="{BB962C8B-B14F-4D97-AF65-F5344CB8AC3E}">
        <p14:creationId xmlns:p14="http://schemas.microsoft.com/office/powerpoint/2010/main" val="177372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9A9D5-B5F8-4977-ADF7-A9C656419A8C}"/>
              </a:ext>
            </a:extLst>
          </p:cNvPr>
          <p:cNvSpPr>
            <a:spLocks noGrp="1"/>
          </p:cNvSpPr>
          <p:nvPr>
            <p:ph type="title"/>
          </p:nvPr>
        </p:nvSpPr>
        <p:spPr/>
        <p:txBody>
          <a:bodyPr/>
          <a:lstStyle/>
          <a:p>
            <a:r>
              <a:rPr lang="de-DE" dirty="0"/>
              <a:t>Experiments</a:t>
            </a:r>
          </a:p>
        </p:txBody>
      </p:sp>
      <p:sp>
        <p:nvSpPr>
          <p:cNvPr id="3" name="Inhaltsplatzhalter 2">
            <a:extLst>
              <a:ext uri="{FF2B5EF4-FFF2-40B4-BE49-F238E27FC236}">
                <a16:creationId xmlns:a16="http://schemas.microsoft.com/office/drawing/2014/main" id="{42ECB736-4AEC-4463-81A0-3580C2231601}"/>
              </a:ext>
            </a:extLst>
          </p:cNvPr>
          <p:cNvSpPr>
            <a:spLocks noGrp="1"/>
          </p:cNvSpPr>
          <p:nvPr>
            <p:ph idx="1"/>
          </p:nvPr>
        </p:nvSpPr>
        <p:spPr/>
        <p:txBody>
          <a:bodyPr>
            <a:normAutofit/>
          </a:bodyPr>
          <a:lstStyle/>
          <a:p>
            <a:r>
              <a:rPr lang="de-DE" dirty="0"/>
              <a:t>Dataset</a:t>
            </a:r>
          </a:p>
          <a:p>
            <a:r>
              <a:rPr lang="de-DE" dirty="0"/>
              <a:t>Training</a:t>
            </a:r>
          </a:p>
          <a:p>
            <a:pPr lvl="1"/>
            <a:r>
              <a:rPr lang="de-DE" dirty="0"/>
              <a:t>Whole Architecture</a:t>
            </a:r>
          </a:p>
          <a:p>
            <a:pPr lvl="1"/>
            <a:r>
              <a:rPr lang="de-DE" dirty="0"/>
              <a:t>Data </a:t>
            </a:r>
            <a:r>
              <a:rPr lang="de-DE" dirty="0" err="1"/>
              <a:t>Process</a:t>
            </a:r>
            <a:endParaRPr lang="de-DE" dirty="0"/>
          </a:p>
          <a:p>
            <a:pPr lvl="1"/>
            <a:r>
              <a:rPr lang="de-DE" dirty="0"/>
              <a:t>Backbone </a:t>
            </a:r>
          </a:p>
          <a:p>
            <a:pPr lvl="1"/>
            <a:r>
              <a:rPr lang="de-DE" dirty="0"/>
              <a:t>Transformer </a:t>
            </a:r>
          </a:p>
          <a:p>
            <a:pPr lvl="1"/>
            <a:r>
              <a:rPr lang="de-DE" dirty="0" err="1"/>
              <a:t>Losses</a:t>
            </a:r>
            <a:endParaRPr lang="de-DE" dirty="0"/>
          </a:p>
          <a:p>
            <a:pPr lvl="1"/>
            <a:endParaRPr lang="de-DE" dirty="0"/>
          </a:p>
          <a:p>
            <a:pPr lvl="1"/>
            <a:endParaRPr lang="de-DE" dirty="0"/>
          </a:p>
          <a:p>
            <a:endParaRPr lang="de-DE" dirty="0"/>
          </a:p>
        </p:txBody>
      </p:sp>
      <p:pic>
        <p:nvPicPr>
          <p:cNvPr id="5" name="Grafik 4">
            <a:extLst>
              <a:ext uri="{FF2B5EF4-FFF2-40B4-BE49-F238E27FC236}">
                <a16:creationId xmlns:a16="http://schemas.microsoft.com/office/drawing/2014/main" id="{34E36681-5F76-4192-80AC-A9F0962F05D4}"/>
              </a:ext>
            </a:extLst>
          </p:cNvPr>
          <p:cNvPicPr>
            <a:picLocks noChangeAspect="1"/>
          </p:cNvPicPr>
          <p:nvPr/>
        </p:nvPicPr>
        <p:blipFill>
          <a:blip r:embed="rId3"/>
          <a:stretch>
            <a:fillRect/>
          </a:stretch>
        </p:blipFill>
        <p:spPr>
          <a:xfrm>
            <a:off x="2068195" y="4841997"/>
            <a:ext cx="2476846" cy="314369"/>
          </a:xfrm>
          <a:prstGeom prst="rect">
            <a:avLst/>
          </a:prstGeom>
        </p:spPr>
      </p:pic>
    </p:spTree>
    <p:extLst>
      <p:ext uri="{BB962C8B-B14F-4D97-AF65-F5344CB8AC3E}">
        <p14:creationId xmlns:p14="http://schemas.microsoft.com/office/powerpoint/2010/main" val="629671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FDE51B-3FAD-42B3-8E40-FF3604C30687}"/>
              </a:ext>
            </a:extLst>
          </p:cNvPr>
          <p:cNvSpPr>
            <a:spLocks noGrp="1"/>
          </p:cNvSpPr>
          <p:nvPr>
            <p:ph type="title"/>
          </p:nvPr>
        </p:nvSpPr>
        <p:spPr/>
        <p:txBody>
          <a:bodyPr/>
          <a:lstStyle/>
          <a:p>
            <a:r>
              <a:rPr lang="en-US" dirty="0"/>
              <a:t>Panoptic segmentations</a:t>
            </a:r>
          </a:p>
        </p:txBody>
      </p:sp>
      <p:sp>
        <p:nvSpPr>
          <p:cNvPr id="3" name="Inhaltsplatzhalter 2">
            <a:extLst>
              <a:ext uri="{FF2B5EF4-FFF2-40B4-BE49-F238E27FC236}">
                <a16:creationId xmlns:a16="http://schemas.microsoft.com/office/drawing/2014/main" id="{28DC3302-A9C3-4699-85B9-1E2C482D5BEE}"/>
              </a:ext>
            </a:extLst>
          </p:cNvPr>
          <p:cNvSpPr>
            <a:spLocks noGrp="1"/>
          </p:cNvSpPr>
          <p:nvPr>
            <p:ph idx="1"/>
          </p:nvPr>
        </p:nvSpPr>
        <p:spPr/>
        <p:txBody>
          <a:bodyPr/>
          <a:lstStyle/>
          <a:p>
            <a:r>
              <a:rPr lang="en-US" dirty="0"/>
              <a:t>Predicting Box</a:t>
            </a:r>
          </a:p>
          <a:p>
            <a:r>
              <a:rPr lang="en-US" dirty="0"/>
              <a:t>Mask Head</a:t>
            </a:r>
          </a:p>
        </p:txBody>
      </p:sp>
    </p:spTree>
    <p:extLst>
      <p:ext uri="{BB962C8B-B14F-4D97-AF65-F5344CB8AC3E}">
        <p14:creationId xmlns:p14="http://schemas.microsoft.com/office/powerpoint/2010/main" val="3966845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FDE51B-3FAD-42B3-8E40-FF3604C30687}"/>
              </a:ext>
            </a:extLst>
          </p:cNvPr>
          <p:cNvSpPr>
            <a:spLocks noGrp="1"/>
          </p:cNvSpPr>
          <p:nvPr>
            <p:ph type="title"/>
          </p:nvPr>
        </p:nvSpPr>
        <p:spPr/>
        <p:txBody>
          <a:bodyPr/>
          <a:lstStyle/>
          <a:p>
            <a:r>
              <a:rPr lang="en-US" dirty="0"/>
              <a:t>Panoptic segmentations</a:t>
            </a:r>
          </a:p>
        </p:txBody>
      </p:sp>
      <p:sp>
        <p:nvSpPr>
          <p:cNvPr id="3" name="Inhaltsplatzhalter 2">
            <a:extLst>
              <a:ext uri="{FF2B5EF4-FFF2-40B4-BE49-F238E27FC236}">
                <a16:creationId xmlns:a16="http://schemas.microsoft.com/office/drawing/2014/main" id="{28DC3302-A9C3-4699-85B9-1E2C482D5BEE}"/>
              </a:ext>
            </a:extLst>
          </p:cNvPr>
          <p:cNvSpPr>
            <a:spLocks noGrp="1"/>
          </p:cNvSpPr>
          <p:nvPr>
            <p:ph idx="1"/>
          </p:nvPr>
        </p:nvSpPr>
        <p:spPr/>
        <p:txBody>
          <a:bodyPr/>
          <a:lstStyle/>
          <a:p>
            <a:r>
              <a:rPr lang="en-US" dirty="0"/>
              <a:t>Predicting Box</a:t>
            </a:r>
          </a:p>
          <a:p>
            <a:r>
              <a:rPr lang="en-US" dirty="0"/>
              <a:t>Mask Head</a:t>
            </a:r>
          </a:p>
        </p:txBody>
      </p:sp>
      <p:pic>
        <p:nvPicPr>
          <p:cNvPr id="5" name="Grafik 4">
            <a:extLst>
              <a:ext uri="{FF2B5EF4-FFF2-40B4-BE49-F238E27FC236}">
                <a16:creationId xmlns:a16="http://schemas.microsoft.com/office/drawing/2014/main" id="{CEA777F3-E5B3-4631-86C2-FE2D20E57FB1}"/>
              </a:ext>
            </a:extLst>
          </p:cNvPr>
          <p:cNvPicPr>
            <a:picLocks noChangeAspect="1"/>
          </p:cNvPicPr>
          <p:nvPr/>
        </p:nvPicPr>
        <p:blipFill>
          <a:blip r:embed="rId3"/>
          <a:stretch>
            <a:fillRect/>
          </a:stretch>
        </p:blipFill>
        <p:spPr>
          <a:xfrm>
            <a:off x="1361414" y="2977945"/>
            <a:ext cx="9469171" cy="2934109"/>
          </a:xfrm>
          <a:prstGeom prst="rect">
            <a:avLst/>
          </a:prstGeom>
        </p:spPr>
      </p:pic>
    </p:spTree>
    <p:extLst>
      <p:ext uri="{BB962C8B-B14F-4D97-AF65-F5344CB8AC3E}">
        <p14:creationId xmlns:p14="http://schemas.microsoft.com/office/powerpoint/2010/main" val="2694535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74720-B618-4C48-B103-3E674C9641F2}"/>
              </a:ext>
            </a:extLst>
          </p:cNvPr>
          <p:cNvSpPr>
            <a:spLocks noGrp="1"/>
          </p:cNvSpPr>
          <p:nvPr>
            <p:ph type="title"/>
          </p:nvPr>
        </p:nvSpPr>
        <p:spPr/>
        <p:txBody>
          <a:bodyPr/>
          <a:lstStyle/>
          <a:p>
            <a:r>
              <a:rPr lang="de-DE" dirty="0" err="1"/>
              <a:t>Compensation</a:t>
            </a:r>
            <a:endParaRPr lang="de-DE" dirty="0"/>
          </a:p>
        </p:txBody>
      </p:sp>
      <p:sp>
        <p:nvSpPr>
          <p:cNvPr id="3" name="Inhaltsplatzhalter 2">
            <a:extLst>
              <a:ext uri="{FF2B5EF4-FFF2-40B4-BE49-F238E27FC236}">
                <a16:creationId xmlns:a16="http://schemas.microsoft.com/office/drawing/2014/main" id="{3CFAE8DB-1C99-4DFF-9DDE-6B1AB5646705}"/>
              </a:ext>
            </a:extLst>
          </p:cNvPr>
          <p:cNvSpPr>
            <a:spLocks noGrp="1"/>
          </p:cNvSpPr>
          <p:nvPr>
            <p:ph idx="1"/>
          </p:nvPr>
        </p:nvSpPr>
        <p:spPr/>
        <p:txBody>
          <a:bodyPr/>
          <a:lstStyle/>
          <a:p>
            <a:r>
              <a:rPr lang="de-DE" dirty="0"/>
              <a:t>1</a:t>
            </a:r>
          </a:p>
          <a:p>
            <a:r>
              <a:rPr lang="de-DE" dirty="0"/>
              <a:t>2</a:t>
            </a:r>
          </a:p>
        </p:txBody>
      </p:sp>
      <p:pic>
        <p:nvPicPr>
          <p:cNvPr id="4" name="Grafik 3">
            <a:extLst>
              <a:ext uri="{FF2B5EF4-FFF2-40B4-BE49-F238E27FC236}">
                <a16:creationId xmlns:a16="http://schemas.microsoft.com/office/drawing/2014/main" id="{4A182CEB-5BEC-4426-97F0-C212FD38DF8D}"/>
              </a:ext>
            </a:extLst>
          </p:cNvPr>
          <p:cNvPicPr>
            <a:picLocks noChangeAspect="1"/>
          </p:cNvPicPr>
          <p:nvPr/>
        </p:nvPicPr>
        <p:blipFill>
          <a:blip r:embed="rId2"/>
          <a:stretch>
            <a:fillRect/>
          </a:stretch>
        </p:blipFill>
        <p:spPr>
          <a:xfrm>
            <a:off x="1424402" y="1825625"/>
            <a:ext cx="5705475" cy="466725"/>
          </a:xfrm>
          <a:prstGeom prst="rect">
            <a:avLst/>
          </a:prstGeom>
        </p:spPr>
      </p:pic>
    </p:spTree>
    <p:extLst>
      <p:ext uri="{BB962C8B-B14F-4D97-AF65-F5344CB8AC3E}">
        <p14:creationId xmlns:p14="http://schemas.microsoft.com/office/powerpoint/2010/main" val="198814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0002D3-D4A4-4B25-83BD-AF065CBA4F86}"/>
              </a:ext>
            </a:extLst>
          </p:cNvPr>
          <p:cNvSpPr>
            <a:spLocks noGrp="1"/>
          </p:cNvSpPr>
          <p:nvPr>
            <p:ph type="title"/>
          </p:nvPr>
        </p:nvSpPr>
        <p:spPr/>
        <p:txBody>
          <a:bodyPr/>
          <a:lstStyle/>
          <a:p>
            <a:r>
              <a:rPr lang="de-DE" dirty="0" err="1"/>
              <a:t>Objectives</a:t>
            </a:r>
            <a:endParaRPr lang="de-DE" dirty="0"/>
          </a:p>
        </p:txBody>
      </p:sp>
      <p:sp>
        <p:nvSpPr>
          <p:cNvPr id="3" name="Inhaltsplatzhalter 2">
            <a:extLst>
              <a:ext uri="{FF2B5EF4-FFF2-40B4-BE49-F238E27FC236}">
                <a16:creationId xmlns:a16="http://schemas.microsoft.com/office/drawing/2014/main" id="{202C7510-1362-4A91-A1BF-FD16DAD4B7E0}"/>
              </a:ext>
            </a:extLst>
          </p:cNvPr>
          <p:cNvSpPr>
            <a:spLocks noGrp="1"/>
          </p:cNvSpPr>
          <p:nvPr>
            <p:ph idx="1"/>
          </p:nvPr>
        </p:nvSpPr>
        <p:spPr/>
        <p:txBody>
          <a:bodyPr/>
          <a:lstStyle/>
          <a:p>
            <a:r>
              <a:rPr lang="de-DE" dirty="0"/>
              <a:t>end-</a:t>
            </a:r>
            <a:r>
              <a:rPr lang="de-DE" dirty="0" err="1"/>
              <a:t>to</a:t>
            </a:r>
            <a:r>
              <a:rPr lang="de-DE" dirty="0"/>
              <a:t>-end </a:t>
            </a:r>
            <a:r>
              <a:rPr lang="de-DE" dirty="0" err="1"/>
              <a:t>object</a:t>
            </a:r>
            <a:r>
              <a:rPr lang="de-DE" dirty="0"/>
              <a:t> </a:t>
            </a:r>
            <a:r>
              <a:rPr lang="de-DE" dirty="0" err="1"/>
              <a:t>detection</a:t>
            </a:r>
            <a:endParaRPr lang="de-DE" dirty="0"/>
          </a:p>
        </p:txBody>
      </p:sp>
      <p:pic>
        <p:nvPicPr>
          <p:cNvPr id="4" name="Grafik 3">
            <a:extLst>
              <a:ext uri="{FF2B5EF4-FFF2-40B4-BE49-F238E27FC236}">
                <a16:creationId xmlns:a16="http://schemas.microsoft.com/office/drawing/2014/main" id="{A4B9F42A-00FB-411F-B442-A7AAAA7FC9F5}"/>
              </a:ext>
            </a:extLst>
          </p:cNvPr>
          <p:cNvPicPr>
            <a:picLocks noChangeAspect="1"/>
          </p:cNvPicPr>
          <p:nvPr/>
        </p:nvPicPr>
        <p:blipFill>
          <a:blip r:embed="rId3"/>
          <a:stretch>
            <a:fillRect/>
          </a:stretch>
        </p:blipFill>
        <p:spPr>
          <a:xfrm>
            <a:off x="1402534" y="2996906"/>
            <a:ext cx="9191625" cy="2657475"/>
          </a:xfrm>
          <a:prstGeom prst="rect">
            <a:avLst/>
          </a:prstGeom>
        </p:spPr>
      </p:pic>
    </p:spTree>
    <p:extLst>
      <p:ext uri="{BB962C8B-B14F-4D97-AF65-F5344CB8AC3E}">
        <p14:creationId xmlns:p14="http://schemas.microsoft.com/office/powerpoint/2010/main" val="77762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D33A65-75E7-4C6A-9616-DE9F70B0C63D}"/>
              </a:ext>
            </a:extLst>
          </p:cNvPr>
          <p:cNvSpPr>
            <a:spLocks noGrp="1"/>
          </p:cNvSpPr>
          <p:nvPr>
            <p:ph type="title"/>
          </p:nvPr>
        </p:nvSpPr>
        <p:spPr/>
        <p:txBody>
          <a:bodyPr/>
          <a:lstStyle/>
          <a:p>
            <a:r>
              <a:rPr lang="de-DE" altLang="zh-CN" dirty="0"/>
              <a:t>Motivation</a:t>
            </a:r>
            <a:endParaRPr lang="de-DE" dirty="0"/>
          </a:p>
        </p:txBody>
      </p:sp>
      <p:sp>
        <p:nvSpPr>
          <p:cNvPr id="3" name="Inhaltsplatzhalter 2">
            <a:extLst>
              <a:ext uri="{FF2B5EF4-FFF2-40B4-BE49-F238E27FC236}">
                <a16:creationId xmlns:a16="http://schemas.microsoft.com/office/drawing/2014/main" id="{DC8CB253-5D73-49BF-9AC3-2C17BFE2C0C7}"/>
              </a:ext>
            </a:extLst>
          </p:cNvPr>
          <p:cNvSpPr>
            <a:spLocks noGrp="1"/>
          </p:cNvSpPr>
          <p:nvPr>
            <p:ph idx="1"/>
          </p:nvPr>
        </p:nvSpPr>
        <p:spPr/>
        <p:txBody>
          <a:bodyPr/>
          <a:lstStyle/>
          <a:p>
            <a:r>
              <a:rPr lang="en-US" dirty="0"/>
              <a:t>detectors </a:t>
            </a:r>
            <a:r>
              <a:rPr lang="de-DE" altLang="zh-CN" dirty="0"/>
              <a:t>do </a:t>
            </a:r>
            <a:r>
              <a:rPr lang="en-US" dirty="0"/>
              <a:t>set prediction task in an indirect way </a:t>
            </a:r>
          </a:p>
          <a:p>
            <a:pPr lvl="1"/>
            <a:r>
              <a:rPr lang="en-US" dirty="0"/>
              <a:t>simplify the pipeline</a:t>
            </a:r>
          </a:p>
          <a:p>
            <a:r>
              <a:rPr lang="en-US" dirty="0"/>
              <a:t>Transformer in other fields</a:t>
            </a:r>
          </a:p>
          <a:p>
            <a:pPr lvl="1"/>
            <a:r>
              <a:rPr lang="en-US" dirty="0"/>
              <a:t>Bridge the gap</a:t>
            </a:r>
          </a:p>
        </p:txBody>
      </p:sp>
    </p:spTree>
    <p:extLst>
      <p:ext uri="{BB962C8B-B14F-4D97-AF65-F5344CB8AC3E}">
        <p14:creationId xmlns:p14="http://schemas.microsoft.com/office/powerpoint/2010/main" val="72045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1A9208-0472-4703-9C6F-E3E35167EB58}"/>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6C816866-D16F-4705-8BC4-ACC736658989}"/>
              </a:ext>
            </a:extLst>
          </p:cNvPr>
          <p:cNvSpPr>
            <a:spLocks noGrp="1"/>
          </p:cNvSpPr>
          <p:nvPr>
            <p:ph idx="1"/>
          </p:nvPr>
        </p:nvSpPr>
        <p:spPr/>
        <p:txBody>
          <a:bodyPr/>
          <a:lstStyle/>
          <a:p>
            <a:r>
              <a:rPr lang="de-DE" dirty="0"/>
              <a:t>Backbone</a:t>
            </a:r>
          </a:p>
          <a:p>
            <a:r>
              <a:rPr lang="de-DE" dirty="0"/>
              <a:t>Transformer Encoder</a:t>
            </a:r>
          </a:p>
          <a:p>
            <a:r>
              <a:rPr lang="de-DE" dirty="0"/>
              <a:t>Transformer Decoder</a:t>
            </a:r>
          </a:p>
          <a:p>
            <a:r>
              <a:rPr lang="de-DE" dirty="0" err="1"/>
              <a:t>Prediction</a:t>
            </a:r>
            <a:r>
              <a:rPr lang="de-DE" dirty="0"/>
              <a:t> </a:t>
            </a:r>
            <a:r>
              <a:rPr lang="de-DE" dirty="0" err="1"/>
              <a:t>feed</a:t>
            </a:r>
            <a:r>
              <a:rPr lang="de-DE" dirty="0"/>
              <a:t>-forward network</a:t>
            </a:r>
          </a:p>
          <a:p>
            <a:endParaRPr lang="de-DE" dirty="0"/>
          </a:p>
        </p:txBody>
      </p:sp>
      <p:pic>
        <p:nvPicPr>
          <p:cNvPr id="4" name="Grafik 3">
            <a:extLst>
              <a:ext uri="{FF2B5EF4-FFF2-40B4-BE49-F238E27FC236}">
                <a16:creationId xmlns:a16="http://schemas.microsoft.com/office/drawing/2014/main" id="{D773F57B-6E2B-4E0C-ACC4-65C92B0D2CA9}"/>
              </a:ext>
            </a:extLst>
          </p:cNvPr>
          <p:cNvPicPr>
            <a:picLocks noChangeAspect="1"/>
          </p:cNvPicPr>
          <p:nvPr/>
        </p:nvPicPr>
        <p:blipFill>
          <a:blip r:embed="rId3"/>
          <a:stretch>
            <a:fillRect/>
          </a:stretch>
        </p:blipFill>
        <p:spPr>
          <a:xfrm>
            <a:off x="1509712" y="3956146"/>
            <a:ext cx="9172575" cy="2343150"/>
          </a:xfrm>
          <a:prstGeom prst="rect">
            <a:avLst/>
          </a:prstGeom>
        </p:spPr>
      </p:pic>
    </p:spTree>
    <p:extLst>
      <p:ext uri="{BB962C8B-B14F-4D97-AF65-F5344CB8AC3E}">
        <p14:creationId xmlns:p14="http://schemas.microsoft.com/office/powerpoint/2010/main" val="404456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1A9208-0472-4703-9C6F-E3E35167EB58}"/>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6C816866-D16F-4705-8BC4-ACC736658989}"/>
              </a:ext>
            </a:extLst>
          </p:cNvPr>
          <p:cNvSpPr>
            <a:spLocks noGrp="1"/>
          </p:cNvSpPr>
          <p:nvPr>
            <p:ph idx="1"/>
          </p:nvPr>
        </p:nvSpPr>
        <p:spPr/>
        <p:txBody>
          <a:bodyPr/>
          <a:lstStyle/>
          <a:p>
            <a:r>
              <a:rPr lang="de-DE" dirty="0"/>
              <a:t>Backbone</a:t>
            </a:r>
          </a:p>
          <a:p>
            <a:endParaRPr lang="de-DE" dirty="0"/>
          </a:p>
        </p:txBody>
      </p:sp>
      <p:pic>
        <p:nvPicPr>
          <p:cNvPr id="6" name="Grafik 5">
            <a:extLst>
              <a:ext uri="{FF2B5EF4-FFF2-40B4-BE49-F238E27FC236}">
                <a16:creationId xmlns:a16="http://schemas.microsoft.com/office/drawing/2014/main" id="{A3A27412-D8CF-4599-81AC-50B22B21251D}"/>
              </a:ext>
            </a:extLst>
          </p:cNvPr>
          <p:cNvPicPr>
            <a:picLocks noChangeAspect="1"/>
          </p:cNvPicPr>
          <p:nvPr/>
        </p:nvPicPr>
        <p:blipFill>
          <a:blip r:embed="rId3"/>
          <a:stretch>
            <a:fillRect/>
          </a:stretch>
        </p:blipFill>
        <p:spPr>
          <a:xfrm>
            <a:off x="3397744" y="3340288"/>
            <a:ext cx="2343150" cy="476250"/>
          </a:xfrm>
          <a:prstGeom prst="rect">
            <a:avLst/>
          </a:prstGeom>
        </p:spPr>
      </p:pic>
      <p:pic>
        <p:nvPicPr>
          <p:cNvPr id="8" name="Grafik 7">
            <a:extLst>
              <a:ext uri="{FF2B5EF4-FFF2-40B4-BE49-F238E27FC236}">
                <a16:creationId xmlns:a16="http://schemas.microsoft.com/office/drawing/2014/main" id="{A13B5261-BBA3-4045-85AD-DD3D06FA64DB}"/>
              </a:ext>
            </a:extLst>
          </p:cNvPr>
          <p:cNvPicPr>
            <a:picLocks noChangeAspect="1"/>
          </p:cNvPicPr>
          <p:nvPr/>
        </p:nvPicPr>
        <p:blipFill>
          <a:blip r:embed="rId4"/>
          <a:stretch>
            <a:fillRect/>
          </a:stretch>
        </p:blipFill>
        <p:spPr>
          <a:xfrm>
            <a:off x="9216689" y="3430775"/>
            <a:ext cx="1162050" cy="295275"/>
          </a:xfrm>
          <a:prstGeom prst="rect">
            <a:avLst/>
          </a:prstGeom>
        </p:spPr>
      </p:pic>
      <p:pic>
        <p:nvPicPr>
          <p:cNvPr id="9" name="Grafik 8">
            <a:extLst>
              <a:ext uri="{FF2B5EF4-FFF2-40B4-BE49-F238E27FC236}">
                <a16:creationId xmlns:a16="http://schemas.microsoft.com/office/drawing/2014/main" id="{06ED0616-B073-4C33-980A-84261649C77C}"/>
              </a:ext>
            </a:extLst>
          </p:cNvPr>
          <p:cNvPicPr>
            <a:picLocks noChangeAspect="1"/>
          </p:cNvPicPr>
          <p:nvPr/>
        </p:nvPicPr>
        <p:blipFill>
          <a:blip r:embed="rId5"/>
          <a:stretch>
            <a:fillRect/>
          </a:stretch>
        </p:blipFill>
        <p:spPr>
          <a:xfrm>
            <a:off x="8247446" y="4246755"/>
            <a:ext cx="3571875" cy="381000"/>
          </a:xfrm>
          <a:prstGeom prst="rect">
            <a:avLst/>
          </a:prstGeom>
        </p:spPr>
      </p:pic>
      <p:pic>
        <p:nvPicPr>
          <p:cNvPr id="5" name="Grafik 4">
            <a:extLst>
              <a:ext uri="{FF2B5EF4-FFF2-40B4-BE49-F238E27FC236}">
                <a16:creationId xmlns:a16="http://schemas.microsoft.com/office/drawing/2014/main" id="{954637A5-F748-4D62-9972-871E61C33117}"/>
              </a:ext>
            </a:extLst>
          </p:cNvPr>
          <p:cNvPicPr>
            <a:picLocks noChangeAspect="1"/>
          </p:cNvPicPr>
          <p:nvPr/>
        </p:nvPicPr>
        <p:blipFill>
          <a:blip r:embed="rId6"/>
          <a:stretch>
            <a:fillRect/>
          </a:stretch>
        </p:blipFill>
        <p:spPr>
          <a:xfrm>
            <a:off x="3387841" y="1378077"/>
            <a:ext cx="5416318" cy="1905159"/>
          </a:xfrm>
          <a:prstGeom prst="rect">
            <a:avLst/>
          </a:prstGeom>
        </p:spPr>
      </p:pic>
    </p:spTree>
    <p:extLst>
      <p:ext uri="{BB962C8B-B14F-4D97-AF65-F5344CB8AC3E}">
        <p14:creationId xmlns:p14="http://schemas.microsoft.com/office/powerpoint/2010/main" val="368653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1A9208-0472-4703-9C6F-E3E35167EB58}"/>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6C816866-D16F-4705-8BC4-ACC736658989}"/>
              </a:ext>
            </a:extLst>
          </p:cNvPr>
          <p:cNvSpPr>
            <a:spLocks noGrp="1"/>
          </p:cNvSpPr>
          <p:nvPr>
            <p:ph idx="1"/>
          </p:nvPr>
        </p:nvSpPr>
        <p:spPr/>
        <p:txBody>
          <a:bodyPr/>
          <a:lstStyle/>
          <a:p>
            <a:r>
              <a:rPr lang="de-DE" dirty="0"/>
              <a:t>Backbone</a:t>
            </a:r>
          </a:p>
          <a:p>
            <a:endParaRPr lang="de-DE" dirty="0"/>
          </a:p>
        </p:txBody>
      </p:sp>
      <p:pic>
        <p:nvPicPr>
          <p:cNvPr id="6" name="Grafik 5">
            <a:extLst>
              <a:ext uri="{FF2B5EF4-FFF2-40B4-BE49-F238E27FC236}">
                <a16:creationId xmlns:a16="http://schemas.microsoft.com/office/drawing/2014/main" id="{A3A27412-D8CF-4599-81AC-50B22B21251D}"/>
              </a:ext>
            </a:extLst>
          </p:cNvPr>
          <p:cNvPicPr>
            <a:picLocks noChangeAspect="1"/>
          </p:cNvPicPr>
          <p:nvPr/>
        </p:nvPicPr>
        <p:blipFill>
          <a:blip r:embed="rId3"/>
          <a:stretch>
            <a:fillRect/>
          </a:stretch>
        </p:blipFill>
        <p:spPr>
          <a:xfrm>
            <a:off x="3397744" y="3340288"/>
            <a:ext cx="2343150" cy="476250"/>
          </a:xfrm>
          <a:prstGeom prst="rect">
            <a:avLst/>
          </a:prstGeom>
        </p:spPr>
      </p:pic>
      <p:pic>
        <p:nvPicPr>
          <p:cNvPr id="8" name="Grafik 7">
            <a:extLst>
              <a:ext uri="{FF2B5EF4-FFF2-40B4-BE49-F238E27FC236}">
                <a16:creationId xmlns:a16="http://schemas.microsoft.com/office/drawing/2014/main" id="{A13B5261-BBA3-4045-85AD-DD3D06FA64DB}"/>
              </a:ext>
            </a:extLst>
          </p:cNvPr>
          <p:cNvPicPr>
            <a:picLocks noChangeAspect="1"/>
          </p:cNvPicPr>
          <p:nvPr/>
        </p:nvPicPr>
        <p:blipFill>
          <a:blip r:embed="rId4"/>
          <a:stretch>
            <a:fillRect/>
          </a:stretch>
        </p:blipFill>
        <p:spPr>
          <a:xfrm>
            <a:off x="9216689" y="3430775"/>
            <a:ext cx="1162050" cy="295275"/>
          </a:xfrm>
          <a:prstGeom prst="rect">
            <a:avLst/>
          </a:prstGeom>
        </p:spPr>
      </p:pic>
      <p:pic>
        <p:nvPicPr>
          <p:cNvPr id="5" name="Grafik 4">
            <a:extLst>
              <a:ext uri="{FF2B5EF4-FFF2-40B4-BE49-F238E27FC236}">
                <a16:creationId xmlns:a16="http://schemas.microsoft.com/office/drawing/2014/main" id="{954637A5-F748-4D62-9972-871E61C33117}"/>
              </a:ext>
            </a:extLst>
          </p:cNvPr>
          <p:cNvPicPr>
            <a:picLocks noChangeAspect="1"/>
          </p:cNvPicPr>
          <p:nvPr/>
        </p:nvPicPr>
        <p:blipFill>
          <a:blip r:embed="rId5"/>
          <a:stretch>
            <a:fillRect/>
          </a:stretch>
        </p:blipFill>
        <p:spPr>
          <a:xfrm>
            <a:off x="3387841" y="1378077"/>
            <a:ext cx="5416318" cy="1905159"/>
          </a:xfrm>
          <a:prstGeom prst="rect">
            <a:avLst/>
          </a:prstGeom>
        </p:spPr>
      </p:pic>
      <p:sp>
        <p:nvSpPr>
          <p:cNvPr id="4" name="Rechteck 3">
            <a:extLst>
              <a:ext uri="{FF2B5EF4-FFF2-40B4-BE49-F238E27FC236}">
                <a16:creationId xmlns:a16="http://schemas.microsoft.com/office/drawing/2014/main" id="{2CE2EF97-61D5-4DF2-8D45-0BA1E3CEC2EF}"/>
              </a:ext>
            </a:extLst>
          </p:cNvPr>
          <p:cNvSpPr/>
          <p:nvPr/>
        </p:nvSpPr>
        <p:spPr>
          <a:xfrm>
            <a:off x="5740894" y="3860987"/>
            <a:ext cx="3527184" cy="369332"/>
          </a:xfrm>
          <a:prstGeom prst="rect">
            <a:avLst/>
          </a:prstGeom>
        </p:spPr>
        <p:txBody>
          <a:bodyPr wrap="none">
            <a:spAutoFit/>
          </a:bodyPr>
          <a:lstStyle/>
          <a:p>
            <a:r>
              <a:rPr lang="de-DE" dirty="0" err="1"/>
              <a:t>ImageNet-pretrained</a:t>
            </a:r>
            <a:r>
              <a:rPr lang="de-DE" dirty="0"/>
              <a:t> </a:t>
            </a:r>
            <a:r>
              <a:rPr lang="de-DE" dirty="0" err="1"/>
              <a:t>ResNet</a:t>
            </a:r>
            <a:r>
              <a:rPr lang="de-DE" dirty="0"/>
              <a:t> </a:t>
            </a:r>
            <a:r>
              <a:rPr lang="de-DE" dirty="0" err="1"/>
              <a:t>model</a:t>
            </a:r>
            <a:endParaRPr lang="de-DE" dirty="0"/>
          </a:p>
        </p:txBody>
      </p:sp>
      <p:sp>
        <p:nvSpPr>
          <p:cNvPr id="7" name="Rechteck 6">
            <a:extLst>
              <a:ext uri="{FF2B5EF4-FFF2-40B4-BE49-F238E27FC236}">
                <a16:creationId xmlns:a16="http://schemas.microsoft.com/office/drawing/2014/main" id="{ECB607BE-883A-46D7-9624-A6B2E1F7ACF6}"/>
              </a:ext>
            </a:extLst>
          </p:cNvPr>
          <p:cNvSpPr/>
          <p:nvPr/>
        </p:nvSpPr>
        <p:spPr>
          <a:xfrm>
            <a:off x="2162886" y="5274204"/>
            <a:ext cx="2469715" cy="369332"/>
          </a:xfrm>
          <a:prstGeom prst="rect">
            <a:avLst/>
          </a:prstGeom>
        </p:spPr>
        <p:txBody>
          <a:bodyPr wrap="none">
            <a:spAutoFit/>
          </a:bodyPr>
          <a:lstStyle/>
          <a:p>
            <a:r>
              <a:rPr lang="de-DE" dirty="0" err="1"/>
              <a:t>two</a:t>
            </a:r>
            <a:r>
              <a:rPr lang="de-DE" dirty="0"/>
              <a:t> different </a:t>
            </a:r>
            <a:r>
              <a:rPr lang="de-DE" dirty="0" err="1"/>
              <a:t>backbones</a:t>
            </a:r>
            <a:endParaRPr lang="de-DE" dirty="0"/>
          </a:p>
        </p:txBody>
      </p:sp>
      <p:sp>
        <p:nvSpPr>
          <p:cNvPr id="10" name="Geschweifte Klammer links 9">
            <a:extLst>
              <a:ext uri="{FF2B5EF4-FFF2-40B4-BE49-F238E27FC236}">
                <a16:creationId xmlns:a16="http://schemas.microsoft.com/office/drawing/2014/main" id="{56DF6C51-FF0E-4E16-9AAE-A74F2C4D5C79}"/>
              </a:ext>
            </a:extLst>
          </p:cNvPr>
          <p:cNvSpPr/>
          <p:nvPr/>
        </p:nvSpPr>
        <p:spPr>
          <a:xfrm>
            <a:off x="4632601" y="4509718"/>
            <a:ext cx="397565" cy="1898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1" name="Rechteck 10">
            <a:extLst>
              <a:ext uri="{FF2B5EF4-FFF2-40B4-BE49-F238E27FC236}">
                <a16:creationId xmlns:a16="http://schemas.microsoft.com/office/drawing/2014/main" id="{DED527F6-53AD-4E40-B91E-0BBAD635717D}"/>
              </a:ext>
            </a:extLst>
          </p:cNvPr>
          <p:cNvSpPr/>
          <p:nvPr/>
        </p:nvSpPr>
        <p:spPr>
          <a:xfrm>
            <a:off x="5256851" y="4274768"/>
            <a:ext cx="3900427" cy="369332"/>
          </a:xfrm>
          <a:prstGeom prst="rect">
            <a:avLst/>
          </a:prstGeom>
        </p:spPr>
        <p:txBody>
          <a:bodyPr wrap="none">
            <a:spAutoFit/>
          </a:bodyPr>
          <a:lstStyle/>
          <a:p>
            <a:r>
              <a:rPr lang="de-DE" dirty="0"/>
              <a:t>ResNet-50	</a:t>
            </a:r>
            <a:r>
              <a:rPr lang="de-DE" dirty="0">
                <a:sym typeface="Wingdings" panose="05000000000000000000" pitchFamily="2" charset="2"/>
              </a:rPr>
              <a:t>	DETR-DC5</a:t>
            </a:r>
            <a:endParaRPr lang="de-DE" dirty="0"/>
          </a:p>
        </p:txBody>
      </p:sp>
      <p:sp>
        <p:nvSpPr>
          <p:cNvPr id="12" name="Rechteck 11">
            <a:extLst>
              <a:ext uri="{FF2B5EF4-FFF2-40B4-BE49-F238E27FC236}">
                <a16:creationId xmlns:a16="http://schemas.microsoft.com/office/drawing/2014/main" id="{F9224683-517C-4157-93F5-BFD4761EB235}"/>
              </a:ext>
            </a:extLst>
          </p:cNvPr>
          <p:cNvSpPr/>
          <p:nvPr/>
        </p:nvSpPr>
        <p:spPr>
          <a:xfrm>
            <a:off x="5256850" y="6154221"/>
            <a:ext cx="4447051" cy="369332"/>
          </a:xfrm>
          <a:prstGeom prst="rect">
            <a:avLst/>
          </a:prstGeom>
        </p:spPr>
        <p:txBody>
          <a:bodyPr wrap="none">
            <a:spAutoFit/>
          </a:bodyPr>
          <a:lstStyle/>
          <a:p>
            <a:r>
              <a:rPr lang="de-DE" dirty="0"/>
              <a:t>ResNet-101	</a:t>
            </a:r>
            <a:r>
              <a:rPr lang="de-DE" dirty="0">
                <a:sym typeface="Wingdings" panose="05000000000000000000" pitchFamily="2" charset="2"/>
              </a:rPr>
              <a:t>	DETR-DC5-R101</a:t>
            </a:r>
            <a:endParaRPr lang="de-DE" dirty="0"/>
          </a:p>
        </p:txBody>
      </p:sp>
      <p:grpSp>
        <p:nvGrpSpPr>
          <p:cNvPr id="15" name="Gruppieren 14">
            <a:extLst>
              <a:ext uri="{FF2B5EF4-FFF2-40B4-BE49-F238E27FC236}">
                <a16:creationId xmlns:a16="http://schemas.microsoft.com/office/drawing/2014/main" id="{3EE000F2-3160-44FB-B066-C10453A2B087}"/>
              </a:ext>
            </a:extLst>
          </p:cNvPr>
          <p:cNvGrpSpPr/>
          <p:nvPr/>
        </p:nvGrpSpPr>
        <p:grpSpPr>
          <a:xfrm>
            <a:off x="9592758" y="4509718"/>
            <a:ext cx="2109506" cy="1898305"/>
            <a:chOff x="9592758" y="4509718"/>
            <a:chExt cx="2109506" cy="1898305"/>
          </a:xfrm>
        </p:grpSpPr>
        <p:sp>
          <p:nvSpPr>
            <p:cNvPr id="13" name="Geschweifte Klammer links 12">
              <a:extLst>
                <a:ext uri="{FF2B5EF4-FFF2-40B4-BE49-F238E27FC236}">
                  <a16:creationId xmlns:a16="http://schemas.microsoft.com/office/drawing/2014/main" id="{478E51D0-723A-4D18-BDAC-70991ECC0E0E}"/>
                </a:ext>
              </a:extLst>
            </p:cNvPr>
            <p:cNvSpPr/>
            <p:nvPr/>
          </p:nvSpPr>
          <p:spPr>
            <a:xfrm rot="10800000">
              <a:off x="9592758" y="4509718"/>
              <a:ext cx="397565" cy="1898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4" name="Rechteck 13">
              <a:extLst>
                <a:ext uri="{FF2B5EF4-FFF2-40B4-BE49-F238E27FC236}">
                  <a16:creationId xmlns:a16="http://schemas.microsoft.com/office/drawing/2014/main" id="{6B32E4B4-EB5C-4AC2-BE03-51D060AA0408}"/>
                </a:ext>
              </a:extLst>
            </p:cNvPr>
            <p:cNvSpPr/>
            <p:nvPr/>
          </p:nvSpPr>
          <p:spPr>
            <a:xfrm>
              <a:off x="10029114" y="5274204"/>
              <a:ext cx="1673150" cy="369332"/>
            </a:xfrm>
            <a:prstGeom prst="rect">
              <a:avLst/>
            </a:prstGeom>
          </p:spPr>
          <p:txBody>
            <a:bodyPr wrap="none">
              <a:spAutoFit/>
            </a:bodyPr>
            <a:lstStyle/>
            <a:p>
              <a:r>
                <a:rPr lang="de-DE" dirty="0" err="1"/>
                <a:t>dilated</a:t>
              </a:r>
              <a:r>
                <a:rPr lang="de-DE" dirty="0"/>
                <a:t> C5 </a:t>
              </a:r>
              <a:r>
                <a:rPr lang="de-DE" dirty="0" err="1"/>
                <a:t>stage</a:t>
              </a:r>
              <a:endParaRPr lang="de-DE" dirty="0"/>
            </a:p>
          </p:txBody>
        </p:sp>
      </p:grpSp>
    </p:spTree>
    <p:extLst>
      <p:ext uri="{BB962C8B-B14F-4D97-AF65-F5344CB8AC3E}">
        <p14:creationId xmlns:p14="http://schemas.microsoft.com/office/powerpoint/2010/main" val="335855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3C948-9F52-4F97-9A8F-0062D0514F4C}"/>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B0060A32-494D-44B5-9D36-508797ED4F5B}"/>
              </a:ext>
            </a:extLst>
          </p:cNvPr>
          <p:cNvSpPr>
            <a:spLocks noGrp="1"/>
          </p:cNvSpPr>
          <p:nvPr>
            <p:ph idx="1"/>
          </p:nvPr>
        </p:nvSpPr>
        <p:spPr/>
        <p:txBody>
          <a:bodyPr/>
          <a:lstStyle/>
          <a:p>
            <a:r>
              <a:rPr lang="de-DE" dirty="0"/>
              <a:t>Backbone</a:t>
            </a:r>
          </a:p>
          <a:p>
            <a:r>
              <a:rPr lang="de-DE" dirty="0"/>
              <a:t>Transformer Encoder</a:t>
            </a:r>
          </a:p>
          <a:p>
            <a:pPr marL="0" indent="0">
              <a:buNone/>
            </a:pPr>
            <a:endParaRPr lang="de-DE" dirty="0"/>
          </a:p>
        </p:txBody>
      </p:sp>
      <p:sp>
        <p:nvSpPr>
          <p:cNvPr id="5" name="Rechteck: abgerundete Ecken 4">
            <a:extLst>
              <a:ext uri="{FF2B5EF4-FFF2-40B4-BE49-F238E27FC236}">
                <a16:creationId xmlns:a16="http://schemas.microsoft.com/office/drawing/2014/main" id="{CDDBBF95-7F32-4EA8-8FAD-660492A11E38}"/>
              </a:ext>
            </a:extLst>
          </p:cNvPr>
          <p:cNvSpPr/>
          <p:nvPr/>
        </p:nvSpPr>
        <p:spPr>
          <a:xfrm>
            <a:off x="1385740" y="3417216"/>
            <a:ext cx="2177591" cy="9426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a:t>1x1 </a:t>
            </a:r>
            <a:r>
              <a:rPr lang="de-DE" dirty="0" err="1"/>
              <a:t>convolution</a:t>
            </a:r>
            <a:endParaRPr lang="en-US" dirty="0"/>
          </a:p>
        </p:txBody>
      </p:sp>
      <p:sp>
        <p:nvSpPr>
          <p:cNvPr id="6" name="Pfeil: nach rechts 5">
            <a:extLst>
              <a:ext uri="{FF2B5EF4-FFF2-40B4-BE49-F238E27FC236}">
                <a16:creationId xmlns:a16="http://schemas.microsoft.com/office/drawing/2014/main" id="{B2EA4C85-6A69-44A8-8296-1BBADDC8EBEF}"/>
              </a:ext>
            </a:extLst>
          </p:cNvPr>
          <p:cNvSpPr/>
          <p:nvPr/>
        </p:nvSpPr>
        <p:spPr>
          <a:xfrm>
            <a:off x="593889" y="3723587"/>
            <a:ext cx="791851" cy="32993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Pfeil: nach rechts 6">
            <a:extLst>
              <a:ext uri="{FF2B5EF4-FFF2-40B4-BE49-F238E27FC236}">
                <a16:creationId xmlns:a16="http://schemas.microsoft.com/office/drawing/2014/main" id="{2F6F3750-7D18-4083-ACB8-9ADC15FE2D87}"/>
              </a:ext>
            </a:extLst>
          </p:cNvPr>
          <p:cNvSpPr/>
          <p:nvPr/>
        </p:nvSpPr>
        <p:spPr>
          <a:xfrm>
            <a:off x="3576792" y="3723587"/>
            <a:ext cx="791851" cy="32993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Grafik 7">
            <a:extLst>
              <a:ext uri="{FF2B5EF4-FFF2-40B4-BE49-F238E27FC236}">
                <a16:creationId xmlns:a16="http://schemas.microsoft.com/office/drawing/2014/main" id="{377B8C0B-C004-4DC6-A0E7-65834F6FA3F3}"/>
              </a:ext>
            </a:extLst>
          </p:cNvPr>
          <p:cNvPicPr>
            <a:picLocks noChangeAspect="1"/>
          </p:cNvPicPr>
          <p:nvPr/>
        </p:nvPicPr>
        <p:blipFill>
          <a:blip r:embed="rId3"/>
          <a:stretch>
            <a:fillRect/>
          </a:stretch>
        </p:blipFill>
        <p:spPr>
          <a:xfrm>
            <a:off x="408789" y="4584872"/>
            <a:ext cx="1162050" cy="295275"/>
          </a:xfrm>
          <a:prstGeom prst="rect">
            <a:avLst/>
          </a:prstGeom>
        </p:spPr>
      </p:pic>
      <p:pic>
        <p:nvPicPr>
          <p:cNvPr id="4" name="Grafik 3">
            <a:extLst>
              <a:ext uri="{FF2B5EF4-FFF2-40B4-BE49-F238E27FC236}">
                <a16:creationId xmlns:a16="http://schemas.microsoft.com/office/drawing/2014/main" id="{D81174B3-891E-46B0-A354-A4C4D5495C25}"/>
              </a:ext>
            </a:extLst>
          </p:cNvPr>
          <p:cNvPicPr>
            <a:picLocks noChangeAspect="1"/>
          </p:cNvPicPr>
          <p:nvPr/>
        </p:nvPicPr>
        <p:blipFill>
          <a:blip r:embed="rId4"/>
          <a:stretch>
            <a:fillRect/>
          </a:stretch>
        </p:blipFill>
        <p:spPr>
          <a:xfrm>
            <a:off x="3391692" y="4540482"/>
            <a:ext cx="1162050" cy="306652"/>
          </a:xfrm>
          <a:prstGeom prst="rect">
            <a:avLst/>
          </a:prstGeom>
        </p:spPr>
      </p:pic>
      <p:sp>
        <p:nvSpPr>
          <p:cNvPr id="9" name="Rechteck: abgerundete Ecken 8">
            <a:extLst>
              <a:ext uri="{FF2B5EF4-FFF2-40B4-BE49-F238E27FC236}">
                <a16:creationId xmlns:a16="http://schemas.microsoft.com/office/drawing/2014/main" id="{E083618C-F62A-470E-B747-C7B4D557BA88}"/>
              </a:ext>
            </a:extLst>
          </p:cNvPr>
          <p:cNvSpPr/>
          <p:nvPr/>
        </p:nvSpPr>
        <p:spPr>
          <a:xfrm>
            <a:off x="4379002" y="3409818"/>
            <a:ext cx="2177591" cy="9426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err="1"/>
              <a:t>collapse</a:t>
            </a:r>
            <a:r>
              <a:rPr lang="de-DE" dirty="0"/>
              <a:t> </a:t>
            </a:r>
            <a:r>
              <a:rPr lang="de-DE" dirty="0" err="1"/>
              <a:t>the</a:t>
            </a:r>
            <a:r>
              <a:rPr lang="de-DE" dirty="0"/>
              <a:t> </a:t>
            </a:r>
            <a:r>
              <a:rPr lang="de-DE" dirty="0" err="1"/>
              <a:t>spatial</a:t>
            </a:r>
            <a:r>
              <a:rPr lang="de-DE" dirty="0"/>
              <a:t> </a:t>
            </a:r>
            <a:r>
              <a:rPr lang="de-DE" dirty="0" err="1"/>
              <a:t>dimensions</a:t>
            </a:r>
            <a:endParaRPr lang="en-US" dirty="0"/>
          </a:p>
        </p:txBody>
      </p:sp>
      <p:pic>
        <p:nvPicPr>
          <p:cNvPr id="10" name="Grafik 9">
            <a:extLst>
              <a:ext uri="{FF2B5EF4-FFF2-40B4-BE49-F238E27FC236}">
                <a16:creationId xmlns:a16="http://schemas.microsoft.com/office/drawing/2014/main" id="{6B66B994-F2EE-4419-B9CF-1F2078AA8185}"/>
              </a:ext>
            </a:extLst>
          </p:cNvPr>
          <p:cNvPicPr>
            <a:picLocks noChangeAspect="1"/>
          </p:cNvPicPr>
          <p:nvPr/>
        </p:nvPicPr>
        <p:blipFill>
          <a:blip r:embed="rId5"/>
          <a:stretch>
            <a:fillRect/>
          </a:stretch>
        </p:blipFill>
        <p:spPr>
          <a:xfrm>
            <a:off x="6417189" y="4487436"/>
            <a:ext cx="1118378" cy="306652"/>
          </a:xfrm>
          <a:prstGeom prst="rect">
            <a:avLst/>
          </a:prstGeom>
        </p:spPr>
      </p:pic>
      <p:sp>
        <p:nvSpPr>
          <p:cNvPr id="11" name="Pfeil: nach rechts 10">
            <a:extLst>
              <a:ext uri="{FF2B5EF4-FFF2-40B4-BE49-F238E27FC236}">
                <a16:creationId xmlns:a16="http://schemas.microsoft.com/office/drawing/2014/main" id="{35B4A2A0-DCAC-48F5-87FD-D5DF250FC9F3}"/>
              </a:ext>
            </a:extLst>
          </p:cNvPr>
          <p:cNvSpPr/>
          <p:nvPr/>
        </p:nvSpPr>
        <p:spPr>
          <a:xfrm>
            <a:off x="6580453" y="3723587"/>
            <a:ext cx="791851" cy="32993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hteck: abgerundete Ecken 11">
            <a:extLst>
              <a:ext uri="{FF2B5EF4-FFF2-40B4-BE49-F238E27FC236}">
                <a16:creationId xmlns:a16="http://schemas.microsoft.com/office/drawing/2014/main" id="{21A9A65A-049F-4021-91DC-90C5C1415738}"/>
              </a:ext>
            </a:extLst>
          </p:cNvPr>
          <p:cNvSpPr/>
          <p:nvPr/>
        </p:nvSpPr>
        <p:spPr>
          <a:xfrm>
            <a:off x="7513601" y="2235544"/>
            <a:ext cx="2012714" cy="29760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a:t>Transformer Encoder</a:t>
            </a:r>
            <a:endParaRPr lang="en-US" dirty="0"/>
          </a:p>
        </p:txBody>
      </p:sp>
    </p:spTree>
    <p:extLst>
      <p:ext uri="{BB962C8B-B14F-4D97-AF65-F5344CB8AC3E}">
        <p14:creationId xmlns:p14="http://schemas.microsoft.com/office/powerpoint/2010/main" val="147849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3C948-9F52-4F97-9A8F-0062D0514F4C}"/>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B0060A32-494D-44B5-9D36-508797ED4F5B}"/>
              </a:ext>
            </a:extLst>
          </p:cNvPr>
          <p:cNvSpPr>
            <a:spLocks noGrp="1"/>
          </p:cNvSpPr>
          <p:nvPr>
            <p:ph idx="1"/>
          </p:nvPr>
        </p:nvSpPr>
        <p:spPr/>
        <p:txBody>
          <a:bodyPr/>
          <a:lstStyle/>
          <a:p>
            <a:r>
              <a:rPr lang="de-DE" dirty="0"/>
              <a:t>Backbone</a:t>
            </a:r>
          </a:p>
          <a:p>
            <a:r>
              <a:rPr lang="de-DE" dirty="0"/>
              <a:t>Transformer Encoder</a:t>
            </a:r>
          </a:p>
          <a:p>
            <a:pPr marL="0" indent="0">
              <a:buNone/>
            </a:pPr>
            <a:endParaRPr lang="de-DE" dirty="0"/>
          </a:p>
        </p:txBody>
      </p:sp>
      <p:sp>
        <p:nvSpPr>
          <p:cNvPr id="13" name="Rechteck 12">
            <a:extLst>
              <a:ext uri="{FF2B5EF4-FFF2-40B4-BE49-F238E27FC236}">
                <a16:creationId xmlns:a16="http://schemas.microsoft.com/office/drawing/2014/main" id="{20BE80D4-BAD0-4A4A-A3DF-7F9CBF677A9A}"/>
              </a:ext>
            </a:extLst>
          </p:cNvPr>
          <p:cNvSpPr/>
          <p:nvPr/>
        </p:nvSpPr>
        <p:spPr>
          <a:xfrm>
            <a:off x="10132116" y="3077964"/>
            <a:ext cx="1051891" cy="923330"/>
          </a:xfrm>
          <a:prstGeom prst="rect">
            <a:avLst/>
          </a:prstGeom>
          <a:noFill/>
        </p:spPr>
        <p:txBody>
          <a:bodyPr wrap="none" lIns="91440" tIns="45720" rIns="91440" bIns="45720">
            <a:spAutoFit/>
          </a:bodyPr>
          <a:lstStyle/>
          <a:p>
            <a:pPr algn="ctr"/>
            <a:r>
              <a:rPr lang="de-DE" sz="5400" b="0" cap="none" spc="0" dirty="0">
                <a:ln w="0"/>
                <a:solidFill>
                  <a:schemeClr val="accent1"/>
                </a:solidFill>
                <a:effectLst>
                  <a:outerShdw blurRad="38100" dist="25400" dir="5400000" algn="ctr" rotWithShape="0">
                    <a:srgbClr val="6E747A">
                      <a:alpha val="43000"/>
                    </a:srgbClr>
                  </a:outerShdw>
                </a:effectLst>
              </a:rPr>
              <a:t>X 6</a:t>
            </a:r>
          </a:p>
        </p:txBody>
      </p:sp>
      <p:pic>
        <p:nvPicPr>
          <p:cNvPr id="14" name="Grafik 13">
            <a:extLst>
              <a:ext uri="{FF2B5EF4-FFF2-40B4-BE49-F238E27FC236}">
                <a16:creationId xmlns:a16="http://schemas.microsoft.com/office/drawing/2014/main" id="{1A1843BD-6DAA-4288-8882-ED13DED47F68}"/>
              </a:ext>
            </a:extLst>
          </p:cNvPr>
          <p:cNvPicPr>
            <a:picLocks noChangeAspect="1"/>
          </p:cNvPicPr>
          <p:nvPr/>
        </p:nvPicPr>
        <p:blipFill>
          <a:blip r:embed="rId3"/>
          <a:stretch>
            <a:fillRect/>
          </a:stretch>
        </p:blipFill>
        <p:spPr>
          <a:xfrm>
            <a:off x="5493027" y="1248983"/>
            <a:ext cx="4171950" cy="5067300"/>
          </a:xfrm>
          <a:prstGeom prst="rect">
            <a:avLst/>
          </a:prstGeom>
        </p:spPr>
      </p:pic>
    </p:spTree>
    <p:extLst>
      <p:ext uri="{BB962C8B-B14F-4D97-AF65-F5344CB8AC3E}">
        <p14:creationId xmlns:p14="http://schemas.microsoft.com/office/powerpoint/2010/main" val="107278487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1108</Words>
  <Application>Microsoft Office PowerPoint</Application>
  <PresentationFormat>Breitbild</PresentationFormat>
  <Paragraphs>206</Paragraphs>
  <Slides>29</Slides>
  <Notes>23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29</vt:i4>
      </vt:variant>
    </vt:vector>
  </HeadingPairs>
  <TitlesOfParts>
    <vt:vector size="33" baseType="lpstr">
      <vt:lpstr>Arial</vt:lpstr>
      <vt:lpstr>Calibri</vt:lpstr>
      <vt:lpstr>Calibri Light</vt:lpstr>
      <vt:lpstr>Office</vt:lpstr>
      <vt:lpstr>DERT</vt:lpstr>
      <vt:lpstr>Paper Details</vt:lpstr>
      <vt:lpstr>Objectives</vt:lpstr>
      <vt:lpstr>Motivation</vt:lpstr>
      <vt:lpstr>Overall Architecture </vt:lpstr>
      <vt:lpstr>Overall Architecture </vt:lpstr>
      <vt:lpstr>Overall Architecture </vt:lpstr>
      <vt:lpstr>Overall Architecture </vt:lpstr>
      <vt:lpstr>Overall Architecture </vt:lpstr>
      <vt:lpstr>Overall Architecture </vt:lpstr>
      <vt:lpstr>Overall Architecture </vt:lpstr>
      <vt:lpstr>Overall Architecture </vt:lpstr>
      <vt:lpstr>Overall Architecture </vt:lpstr>
      <vt:lpstr>Overall Architecture </vt:lpstr>
      <vt:lpstr>Overall Architecture </vt:lpstr>
      <vt:lpstr>Overall Architecture </vt:lpstr>
      <vt:lpstr>Prediction Loss</vt:lpstr>
      <vt:lpstr>Prediction Loss</vt:lpstr>
      <vt:lpstr>Experiments</vt:lpstr>
      <vt:lpstr>Experiments</vt:lpstr>
      <vt:lpstr>Experiments</vt:lpstr>
      <vt:lpstr>Experiments</vt:lpstr>
      <vt:lpstr>Experiments</vt:lpstr>
      <vt:lpstr>Experiments</vt:lpstr>
      <vt:lpstr>Experiments</vt:lpstr>
      <vt:lpstr>Experiments</vt:lpstr>
      <vt:lpstr>Panoptic segmentations</vt:lpstr>
      <vt:lpstr>Panoptic segmentations</vt:lpstr>
      <vt:lpstr>Compensation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DERT</dc:title>
  <dc:creator>Li Xirui, EA-361</dc:creator>
  <cp:lastModifiedBy>Li Xirui, EA-361</cp:lastModifiedBy>
  <cp:revision>39</cp:revision>
  <dcterms:created xsi:type="dcterms:W3CDTF">2021-05-20T07:54:10Z</dcterms:created>
  <dcterms:modified xsi:type="dcterms:W3CDTF">2021-05-25T07:37:34Z</dcterms:modified>
</cp:coreProperties>
</file>