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56" r:id="rId2"/>
    <p:sldId id="257" r:id="rId3"/>
    <p:sldId id="258" r:id="rId4"/>
    <p:sldId id="259" r:id="rId5"/>
    <p:sldId id="260" r:id="rId6"/>
    <p:sldId id="265" r:id="rId7"/>
    <p:sldId id="267" r:id="rId8"/>
    <p:sldId id="268" r:id="rId9"/>
    <p:sldId id="269" r:id="rId10"/>
    <p:sldId id="280" r:id="rId11"/>
    <p:sldId id="281" r:id="rId12"/>
    <p:sldId id="282" r:id="rId13"/>
    <p:sldId id="283" r:id="rId14"/>
    <p:sldId id="266" r:id="rId15"/>
    <p:sldId id="270" r:id="rId16"/>
    <p:sldId id="279" r:id="rId17"/>
    <p:sldId id="261" r:id="rId18"/>
    <p:sldId id="273" r:id="rId19"/>
    <p:sldId id="274" r:id="rId20"/>
    <p:sldId id="275" r:id="rId21"/>
    <p:sldId id="276" r:id="rId22"/>
    <p:sldId id="277" r:id="rId23"/>
    <p:sldId id="278" r:id="rId24"/>
    <p:sldId id="272" r:id="rId25"/>
    <p:sldId id="271" r:id="rId26"/>
    <p:sldId id="285" r:id="rId27"/>
    <p:sldId id="284" r:id="rId28"/>
    <p:sldId id="262" r:id="rId29"/>
    <p:sldId id="263" r:id="rId30"/>
    <p:sldId id="264" r:id="rId31"/>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778" autoAdjust="0"/>
    <p:restoredTop sz="94660"/>
  </p:normalViewPr>
  <p:slideViewPr>
    <p:cSldViewPr snapToGrid="0">
      <p:cViewPr varScale="1">
        <p:scale>
          <a:sx n="17" d="100"/>
          <a:sy n="17" d="100"/>
        </p:scale>
        <p:origin x="908" y="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65AE9EF-D6C8-45E8-84E4-8999C83147A3}" type="datetimeFigureOut">
              <a:rPr lang="de-DE" smtClean="0"/>
              <a:t>02.06.2021</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00CFFBA-64E4-4DDB-BA23-0C9E764BE3CA}" type="slidenum">
              <a:rPr lang="de-DE" smtClean="0"/>
              <a:t>‹Nr.›</a:t>
            </a:fld>
            <a:endParaRPr lang="de-DE"/>
          </a:p>
        </p:txBody>
      </p:sp>
    </p:spTree>
    <p:extLst>
      <p:ext uri="{BB962C8B-B14F-4D97-AF65-F5344CB8AC3E}">
        <p14:creationId xmlns:p14="http://schemas.microsoft.com/office/powerpoint/2010/main" val="38198933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sz="1200" b="0" i="0" kern="1200" dirty="0">
                <a:solidFill>
                  <a:schemeClr val="tx1"/>
                </a:solidFill>
                <a:effectLst/>
                <a:latin typeface="+mn-lt"/>
                <a:ea typeface="+mn-ea"/>
                <a:cs typeface="+mn-cs"/>
              </a:rPr>
              <a:t> The goal is to classify the image by assigning it to a specific label. Typically, Image Classification refers to images in which only one object appears and is analyzed. In contrast, object detection involves both classification and localization tasks, and is used to analyze more realistic cases in which multiple objects may exist in an image.</a:t>
            </a:r>
            <a:endParaRPr lang="de-DE" dirty="0"/>
          </a:p>
        </p:txBody>
      </p:sp>
      <p:sp>
        <p:nvSpPr>
          <p:cNvPr id="4" name="Foliennummernplatzhalter 3"/>
          <p:cNvSpPr>
            <a:spLocks noGrp="1"/>
          </p:cNvSpPr>
          <p:nvPr>
            <p:ph type="sldNum" sz="quarter" idx="5"/>
          </p:nvPr>
        </p:nvSpPr>
        <p:spPr/>
        <p:txBody>
          <a:bodyPr/>
          <a:lstStyle/>
          <a:p>
            <a:fld id="{400CFFBA-64E4-4DDB-BA23-0C9E764BE3CA}" type="slidenum">
              <a:rPr lang="de-DE" smtClean="0"/>
              <a:t>3</a:t>
            </a:fld>
            <a:endParaRPr lang="de-DE"/>
          </a:p>
        </p:txBody>
      </p:sp>
    </p:spTree>
    <p:extLst>
      <p:ext uri="{BB962C8B-B14F-4D97-AF65-F5344CB8AC3E}">
        <p14:creationId xmlns:p14="http://schemas.microsoft.com/office/powerpoint/2010/main" val="21917580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The output of head h now is computed as: </a:t>
            </a:r>
          </a:p>
          <a:p>
            <a:r>
              <a:rPr lang="en-US" dirty="0"/>
              <a:t>where S </a:t>
            </a:r>
            <a:r>
              <a:rPr lang="en-US" dirty="0" err="1"/>
              <a:t>rel</a:t>
            </a:r>
            <a:r>
              <a:rPr lang="en-US" dirty="0"/>
              <a:t> H , </a:t>
            </a:r>
            <a:r>
              <a:rPr lang="en-US" dirty="0" err="1"/>
              <a:t>Srel</a:t>
            </a:r>
            <a:r>
              <a:rPr lang="en-US" dirty="0"/>
              <a:t> W ∈ R HW×HW are matrices of relative position logits along height and width dimensions. The relative positional </a:t>
            </a:r>
            <a:r>
              <a:rPr lang="en-US" dirty="0" err="1"/>
              <a:t>embeeddings</a:t>
            </a:r>
            <a:r>
              <a:rPr lang="en-US" dirty="0"/>
              <a:t> r H and </a:t>
            </a:r>
            <a:r>
              <a:rPr lang="en-US" dirty="0" err="1"/>
              <a:t>rW</a:t>
            </a:r>
            <a:r>
              <a:rPr lang="en-US" dirty="0"/>
              <a:t> are learned and shared across heads but not layers.</a:t>
            </a:r>
          </a:p>
          <a:p>
            <a:endParaRPr lang="de-DE" dirty="0"/>
          </a:p>
        </p:txBody>
      </p:sp>
      <p:sp>
        <p:nvSpPr>
          <p:cNvPr id="4" name="Foliennummernplatzhalter 3"/>
          <p:cNvSpPr>
            <a:spLocks noGrp="1"/>
          </p:cNvSpPr>
          <p:nvPr>
            <p:ph type="sldNum" sz="quarter" idx="5"/>
          </p:nvPr>
        </p:nvSpPr>
        <p:spPr/>
        <p:txBody>
          <a:bodyPr/>
          <a:lstStyle/>
          <a:p>
            <a:fld id="{400CFFBA-64E4-4DDB-BA23-0C9E764BE3CA}" type="slidenum">
              <a:rPr lang="de-DE" smtClean="0"/>
              <a:t>12</a:t>
            </a:fld>
            <a:endParaRPr lang="de-DE"/>
          </a:p>
        </p:txBody>
      </p:sp>
    </p:spTree>
    <p:extLst>
      <p:ext uri="{BB962C8B-B14F-4D97-AF65-F5344CB8AC3E}">
        <p14:creationId xmlns:p14="http://schemas.microsoft.com/office/powerpoint/2010/main" val="31807034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Instead, we extend the memory efficient relative masked attention algorithm presented in [18] to unmasked relative self-attention over 2 dimensional inputs. The relative positional </a:t>
            </a:r>
            <a:r>
              <a:rPr lang="en-US" dirty="0" err="1"/>
              <a:t>embeeddings</a:t>
            </a:r>
            <a:r>
              <a:rPr lang="en-US" dirty="0"/>
              <a:t> r H and </a:t>
            </a:r>
            <a:r>
              <a:rPr lang="en-US" dirty="0" err="1"/>
              <a:t>rW</a:t>
            </a:r>
            <a:r>
              <a:rPr lang="en-US" dirty="0"/>
              <a:t> are learned and shared across heads but not layers. For each layer, we add (2(H + W) − 2)d h k parameters to model relative distances along height and width.</a:t>
            </a:r>
            <a:endParaRPr lang="de-DE" dirty="0"/>
          </a:p>
        </p:txBody>
      </p:sp>
      <p:sp>
        <p:nvSpPr>
          <p:cNvPr id="4" name="Foliennummernplatzhalt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00CFFBA-64E4-4DDB-BA23-0C9E764BE3CA}" type="slidenum">
              <a:rPr kumimoji="0" lang="de-D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de-D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829217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contrast to these approaches, we 1) use an attention mechanism that can attend jointly to spatial and feature subspaces (each head corresponding to a feature subspace) and 2) introduce additional feature maps rather than refining them</a:t>
            </a:r>
            <a:endParaRPr lang="de-DE" dirty="0"/>
          </a:p>
          <a:p>
            <a:endParaRPr lang="de-DE" dirty="0"/>
          </a:p>
        </p:txBody>
      </p:sp>
      <p:sp>
        <p:nvSpPr>
          <p:cNvPr id="4" name="Foliennummernplatzhalter 3"/>
          <p:cNvSpPr>
            <a:spLocks noGrp="1"/>
          </p:cNvSpPr>
          <p:nvPr>
            <p:ph type="sldNum" sz="quarter" idx="5"/>
          </p:nvPr>
        </p:nvSpPr>
        <p:spPr/>
        <p:txBody>
          <a:bodyPr/>
          <a:lstStyle/>
          <a:p>
            <a:fld id="{400CFFBA-64E4-4DDB-BA23-0C9E764BE3CA}" type="slidenum">
              <a:rPr lang="de-DE" smtClean="0"/>
              <a:t>14</a:t>
            </a:fld>
            <a:endParaRPr lang="de-DE"/>
          </a:p>
        </p:txBody>
      </p:sp>
    </p:spTree>
    <p:extLst>
      <p:ext uri="{BB962C8B-B14F-4D97-AF65-F5344CB8AC3E}">
        <p14:creationId xmlns:p14="http://schemas.microsoft.com/office/powerpoint/2010/main" val="25961822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Formally, consider an original convolution operator with kernel size k, Fin input filters and </a:t>
            </a:r>
            <a:r>
              <a:rPr lang="en-US" dirty="0" err="1"/>
              <a:t>Fout</a:t>
            </a:r>
            <a:r>
              <a:rPr lang="en-US" dirty="0"/>
              <a:t> output filters. The corresponding attention augmented convolution can be written as </a:t>
            </a:r>
            <a:r>
              <a:rPr lang="de-DE" dirty="0" err="1"/>
              <a:t>the</a:t>
            </a:r>
            <a:r>
              <a:rPr lang="zh-CN" altLang="de-DE" dirty="0"/>
              <a:t> </a:t>
            </a:r>
            <a:r>
              <a:rPr lang="de-DE" altLang="zh-CN" dirty="0" err="1"/>
              <a:t>formel</a:t>
            </a:r>
            <a:r>
              <a:rPr lang="de-DE" altLang="zh-CN" dirty="0"/>
              <a:t> in </a:t>
            </a:r>
            <a:r>
              <a:rPr lang="de-DE" altLang="zh-CN" dirty="0" err="1"/>
              <a:t>the</a:t>
            </a:r>
            <a:r>
              <a:rPr lang="de-DE" altLang="zh-CN" dirty="0"/>
              <a:t> </a:t>
            </a:r>
            <a:r>
              <a:rPr lang="de-DE" altLang="zh-CN" dirty="0" err="1"/>
              <a:t>middle</a:t>
            </a:r>
            <a:r>
              <a:rPr lang="de-DE" altLang="zh-CN" dirty="0"/>
              <a:t>. </a:t>
            </a:r>
            <a:r>
              <a:rPr lang="en-US" dirty="0"/>
              <a:t>Similarly to the convolution, the proposed attention augmented convolution 1) is equivariant to translation and 2) can readily operate on inputs of different spatial dimensions.</a:t>
            </a:r>
          </a:p>
          <a:p>
            <a:endParaRPr lang="en-US" dirty="0"/>
          </a:p>
          <a:p>
            <a:endParaRPr lang="de-DE" dirty="0"/>
          </a:p>
        </p:txBody>
      </p:sp>
      <p:sp>
        <p:nvSpPr>
          <p:cNvPr id="4" name="Foliennummernplatzhalter 3"/>
          <p:cNvSpPr>
            <a:spLocks noGrp="1"/>
          </p:cNvSpPr>
          <p:nvPr>
            <p:ph type="sldNum" sz="quarter" idx="5"/>
          </p:nvPr>
        </p:nvSpPr>
        <p:spPr/>
        <p:txBody>
          <a:bodyPr/>
          <a:lstStyle/>
          <a:p>
            <a:fld id="{400CFFBA-64E4-4DDB-BA23-0C9E764BE3CA}" type="slidenum">
              <a:rPr lang="de-DE" smtClean="0"/>
              <a:t>15</a:t>
            </a:fld>
            <a:endParaRPr lang="de-DE"/>
          </a:p>
        </p:txBody>
      </p:sp>
    </p:spTree>
    <p:extLst>
      <p:ext uri="{BB962C8B-B14F-4D97-AF65-F5344CB8AC3E}">
        <p14:creationId xmlns:p14="http://schemas.microsoft.com/office/powerpoint/2010/main" val="4461141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Formally, consider an original convolution operator with kernel size k, Fin input filters and </a:t>
            </a:r>
            <a:r>
              <a:rPr lang="en-US" dirty="0" err="1"/>
              <a:t>Fout</a:t>
            </a:r>
            <a:r>
              <a:rPr lang="en-US" dirty="0"/>
              <a:t> output filters. The corresponding attention augmented convolution can be written as </a:t>
            </a:r>
            <a:r>
              <a:rPr lang="de-DE" dirty="0" err="1"/>
              <a:t>the</a:t>
            </a:r>
            <a:r>
              <a:rPr lang="zh-CN" altLang="de-DE" dirty="0"/>
              <a:t> </a:t>
            </a:r>
            <a:r>
              <a:rPr lang="de-DE" altLang="zh-CN" dirty="0" err="1"/>
              <a:t>formel</a:t>
            </a:r>
            <a:r>
              <a:rPr lang="de-DE" altLang="zh-CN" dirty="0"/>
              <a:t> in </a:t>
            </a:r>
            <a:r>
              <a:rPr lang="de-DE" altLang="zh-CN" dirty="0" err="1"/>
              <a:t>the</a:t>
            </a:r>
            <a:r>
              <a:rPr lang="de-DE" altLang="zh-CN" dirty="0"/>
              <a:t> </a:t>
            </a:r>
            <a:r>
              <a:rPr lang="de-DE" altLang="zh-CN" dirty="0" err="1"/>
              <a:t>middle</a:t>
            </a:r>
            <a:r>
              <a:rPr lang="de-DE" altLang="zh-CN" dirty="0"/>
              <a:t>. </a:t>
            </a:r>
            <a:r>
              <a:rPr lang="en-US" dirty="0"/>
              <a:t>Similarly to the convolution, the proposed attention augmented convolution 1) is equivariant to translation and 2) can readily operate on inputs of different spatial dimensions.</a:t>
            </a:r>
          </a:p>
          <a:p>
            <a:endParaRPr lang="en-US" dirty="0"/>
          </a:p>
          <a:p>
            <a:endParaRPr lang="de-DE" dirty="0"/>
          </a:p>
        </p:txBody>
      </p:sp>
      <p:sp>
        <p:nvSpPr>
          <p:cNvPr id="4" name="Foliennummernplatzhalter 3"/>
          <p:cNvSpPr>
            <a:spLocks noGrp="1"/>
          </p:cNvSpPr>
          <p:nvPr>
            <p:ph type="sldNum" sz="quarter" idx="5"/>
          </p:nvPr>
        </p:nvSpPr>
        <p:spPr/>
        <p:txBody>
          <a:bodyPr/>
          <a:lstStyle/>
          <a:p>
            <a:fld id="{400CFFBA-64E4-4DDB-BA23-0C9E764BE3CA}" type="slidenum">
              <a:rPr lang="de-DE" smtClean="0"/>
              <a:t>16</a:t>
            </a:fld>
            <a:endParaRPr lang="de-DE"/>
          </a:p>
        </p:txBody>
      </p:sp>
    </p:spTree>
    <p:extLst>
      <p:ext uri="{BB962C8B-B14F-4D97-AF65-F5344CB8AC3E}">
        <p14:creationId xmlns:p14="http://schemas.microsoft.com/office/powerpoint/2010/main" val="36524180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Concatenate + reshape</a:t>
            </a:r>
          </a:p>
        </p:txBody>
      </p:sp>
      <p:sp>
        <p:nvSpPr>
          <p:cNvPr id="4" name="Foliennummernplatzhalter 3"/>
          <p:cNvSpPr>
            <a:spLocks noGrp="1"/>
          </p:cNvSpPr>
          <p:nvPr>
            <p:ph type="sldNum" sz="quarter" idx="5"/>
          </p:nvPr>
        </p:nvSpPr>
        <p:spPr/>
        <p:txBody>
          <a:bodyPr/>
          <a:lstStyle/>
          <a:p>
            <a:fld id="{400CFFBA-64E4-4DDB-BA23-0C9E764BE3CA}" type="slidenum">
              <a:rPr lang="de-DE" smtClean="0"/>
              <a:t>20</a:t>
            </a:fld>
            <a:endParaRPr lang="de-DE"/>
          </a:p>
        </p:txBody>
      </p:sp>
    </p:spTree>
    <p:extLst>
      <p:ext uri="{BB962C8B-B14F-4D97-AF65-F5344CB8AC3E}">
        <p14:creationId xmlns:p14="http://schemas.microsoft.com/office/powerpoint/2010/main" val="6664051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Concatenate + reshape</a:t>
            </a:r>
          </a:p>
        </p:txBody>
      </p:sp>
      <p:sp>
        <p:nvSpPr>
          <p:cNvPr id="4" name="Foliennummernplatzhalter 3"/>
          <p:cNvSpPr>
            <a:spLocks noGrp="1"/>
          </p:cNvSpPr>
          <p:nvPr>
            <p:ph type="sldNum" sz="quarter" idx="5"/>
          </p:nvPr>
        </p:nvSpPr>
        <p:spPr/>
        <p:txBody>
          <a:bodyPr/>
          <a:lstStyle/>
          <a:p>
            <a:fld id="{400CFFBA-64E4-4DDB-BA23-0C9E764BE3CA}" type="slidenum">
              <a:rPr lang="de-DE" smtClean="0"/>
              <a:t>21</a:t>
            </a:fld>
            <a:endParaRPr lang="de-DE"/>
          </a:p>
        </p:txBody>
      </p:sp>
    </p:spTree>
    <p:extLst>
      <p:ext uri="{BB962C8B-B14F-4D97-AF65-F5344CB8AC3E}">
        <p14:creationId xmlns:p14="http://schemas.microsoft.com/office/powerpoint/2010/main" val="314981372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Concatenate + reshape</a:t>
            </a:r>
          </a:p>
        </p:txBody>
      </p:sp>
      <p:sp>
        <p:nvSpPr>
          <p:cNvPr id="4" name="Foliennummernplatzhalter 3"/>
          <p:cNvSpPr>
            <a:spLocks noGrp="1"/>
          </p:cNvSpPr>
          <p:nvPr>
            <p:ph type="sldNum" sz="quarter" idx="5"/>
          </p:nvPr>
        </p:nvSpPr>
        <p:spPr/>
        <p:txBody>
          <a:bodyPr/>
          <a:lstStyle/>
          <a:p>
            <a:fld id="{400CFFBA-64E4-4DDB-BA23-0C9E764BE3CA}" type="slidenum">
              <a:rPr lang="de-DE" smtClean="0"/>
              <a:t>22</a:t>
            </a:fld>
            <a:endParaRPr lang="de-DE"/>
          </a:p>
        </p:txBody>
      </p:sp>
    </p:spTree>
    <p:extLst>
      <p:ext uri="{BB962C8B-B14F-4D97-AF65-F5344CB8AC3E}">
        <p14:creationId xmlns:p14="http://schemas.microsoft.com/office/powerpoint/2010/main" val="267219907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Concatenate + reshape</a:t>
            </a:r>
          </a:p>
        </p:txBody>
      </p:sp>
      <p:sp>
        <p:nvSpPr>
          <p:cNvPr id="4" name="Foliennummernplatzhalter 3"/>
          <p:cNvSpPr>
            <a:spLocks noGrp="1"/>
          </p:cNvSpPr>
          <p:nvPr>
            <p:ph type="sldNum" sz="quarter" idx="5"/>
          </p:nvPr>
        </p:nvSpPr>
        <p:spPr/>
        <p:txBody>
          <a:bodyPr/>
          <a:lstStyle/>
          <a:p>
            <a:fld id="{400CFFBA-64E4-4DDB-BA23-0C9E764BE3CA}" type="slidenum">
              <a:rPr lang="de-DE" smtClean="0"/>
              <a:t>23</a:t>
            </a:fld>
            <a:endParaRPr lang="de-DE"/>
          </a:p>
        </p:txBody>
      </p:sp>
    </p:spTree>
    <p:extLst>
      <p:ext uri="{BB962C8B-B14F-4D97-AF65-F5344CB8AC3E}">
        <p14:creationId xmlns:p14="http://schemas.microsoft.com/office/powerpoint/2010/main" val="217010992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the subsequent experiments, we test Attention Augmentation on standard computer vision architectures such as </a:t>
            </a:r>
            <a:r>
              <a:rPr lang="en-US" dirty="0" err="1"/>
              <a:t>ResNets</a:t>
            </a:r>
            <a:r>
              <a:rPr lang="en-US" dirty="0"/>
              <a:t> [14, 47, 13], and </a:t>
            </a:r>
            <a:r>
              <a:rPr lang="en-US" dirty="0" err="1"/>
              <a:t>MnasNet</a:t>
            </a:r>
            <a:r>
              <a:rPr lang="en-US" dirty="0"/>
              <a:t> [42] on the CIFAR100 [22], ImageNet [9] and COCO [25] datasets. Our experiments show that Attention Augmentation leads to systematic improvements on both image classification and object detection tasks across a broad array of architectures and computational demands. </a:t>
            </a:r>
            <a:r>
              <a:rPr lang="en-US"/>
              <a:t>W</a:t>
            </a:r>
            <a:endParaRPr lang="de-DE" dirty="0"/>
          </a:p>
        </p:txBody>
      </p:sp>
      <p:sp>
        <p:nvSpPr>
          <p:cNvPr id="4" name="Foliennummernplatzhalter 3"/>
          <p:cNvSpPr>
            <a:spLocks noGrp="1"/>
          </p:cNvSpPr>
          <p:nvPr>
            <p:ph type="sldNum" sz="quarter" idx="5"/>
          </p:nvPr>
        </p:nvSpPr>
        <p:spPr/>
        <p:txBody>
          <a:bodyPr/>
          <a:lstStyle/>
          <a:p>
            <a:fld id="{400CFFBA-64E4-4DDB-BA23-0C9E764BE3CA}" type="slidenum">
              <a:rPr lang="de-DE" smtClean="0"/>
              <a:t>25</a:t>
            </a:fld>
            <a:endParaRPr lang="de-DE"/>
          </a:p>
        </p:txBody>
      </p:sp>
    </p:spTree>
    <p:extLst>
      <p:ext uri="{BB962C8B-B14F-4D97-AF65-F5344CB8AC3E}">
        <p14:creationId xmlns:p14="http://schemas.microsoft.com/office/powerpoint/2010/main" val="28501481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Convolutional </a:t>
            </a:r>
            <a:r>
              <a:rPr lang="de-DE" dirty="0" err="1"/>
              <a:t>Neural</a:t>
            </a:r>
            <a:r>
              <a:rPr lang="de-DE" dirty="0"/>
              <a:t> Networks </a:t>
            </a:r>
            <a:r>
              <a:rPr lang="de-DE" dirty="0" err="1"/>
              <a:t>have</a:t>
            </a:r>
            <a:r>
              <a:rPr lang="de-DE" dirty="0"/>
              <a:t> </a:t>
            </a:r>
            <a:r>
              <a:rPr lang="de-DE" dirty="0" err="1"/>
              <a:t>enjoyed</a:t>
            </a:r>
            <a:r>
              <a:rPr lang="de-DE" dirty="0"/>
              <a:t> </a:t>
            </a:r>
            <a:r>
              <a:rPr lang="de-DE" dirty="0" err="1"/>
              <a:t>sucess</a:t>
            </a:r>
            <a:r>
              <a:rPr lang="de-DE" dirty="0"/>
              <a:t> in </a:t>
            </a:r>
            <a:r>
              <a:rPr lang="de-DE" dirty="0" err="1"/>
              <a:t>many</a:t>
            </a:r>
            <a:r>
              <a:rPr lang="de-DE" dirty="0"/>
              <a:t> </a:t>
            </a:r>
            <a:r>
              <a:rPr lang="de-DE" dirty="0" err="1"/>
              <a:t>computer</a:t>
            </a:r>
            <a:r>
              <a:rPr lang="de-DE" dirty="0"/>
              <a:t> </a:t>
            </a:r>
            <a:r>
              <a:rPr lang="de-DE" dirty="0" err="1"/>
              <a:t>vision</a:t>
            </a:r>
            <a:r>
              <a:rPr lang="de-DE" dirty="0"/>
              <a:t> </a:t>
            </a:r>
            <a:r>
              <a:rPr lang="de-DE" dirty="0" err="1"/>
              <a:t>applications</a:t>
            </a:r>
            <a:r>
              <a:rPr lang="de-DE" dirty="0"/>
              <a:t>. The design </a:t>
            </a:r>
            <a:r>
              <a:rPr lang="de-DE" dirty="0" err="1"/>
              <a:t>of</a:t>
            </a:r>
            <a:r>
              <a:rPr lang="de-DE" dirty="0"/>
              <a:t> </a:t>
            </a:r>
            <a:r>
              <a:rPr lang="de-DE" dirty="0" err="1"/>
              <a:t>the</a:t>
            </a:r>
            <a:r>
              <a:rPr lang="de-DE" dirty="0"/>
              <a:t> </a:t>
            </a:r>
            <a:r>
              <a:rPr lang="de-DE" dirty="0" err="1"/>
              <a:t>layer</a:t>
            </a:r>
            <a:r>
              <a:rPr lang="de-DE" dirty="0"/>
              <a:t> </a:t>
            </a:r>
            <a:r>
              <a:rPr lang="de-DE" dirty="0" err="1"/>
              <a:t>imposes</a:t>
            </a:r>
            <a:r>
              <a:rPr lang="de-DE" dirty="0"/>
              <a:t> </a:t>
            </a:r>
            <a:r>
              <a:rPr lang="de-DE" dirty="0" err="1"/>
              <a:t>two</a:t>
            </a:r>
            <a:r>
              <a:rPr lang="de-DE" dirty="0"/>
              <a:t> </a:t>
            </a:r>
            <a:r>
              <a:rPr lang="de-DE" dirty="0" err="1"/>
              <a:t>directions</a:t>
            </a:r>
            <a:r>
              <a:rPr lang="de-DE" dirty="0"/>
              <a:t>. …. But </a:t>
            </a:r>
            <a:r>
              <a:rPr lang="de-DE" dirty="0" err="1"/>
              <a:t>it</a:t>
            </a:r>
            <a:r>
              <a:rPr lang="de-DE" dirty="0"/>
              <a:t> </a:t>
            </a:r>
            <a:r>
              <a:rPr lang="de-DE" dirty="0" err="1"/>
              <a:t>can</a:t>
            </a:r>
            <a:r>
              <a:rPr lang="de-DE" dirty="0"/>
              <a:t> not </a:t>
            </a:r>
            <a:r>
              <a:rPr lang="de-DE" dirty="0" err="1"/>
              <a:t>capture</a:t>
            </a:r>
            <a:r>
              <a:rPr lang="de-DE" dirty="0"/>
              <a:t> </a:t>
            </a:r>
            <a:r>
              <a:rPr lang="de-DE" dirty="0" err="1"/>
              <a:t>the</a:t>
            </a:r>
            <a:r>
              <a:rPr lang="de-DE" dirty="0"/>
              <a:t> global </a:t>
            </a:r>
            <a:r>
              <a:rPr lang="de-DE" dirty="0" err="1"/>
              <a:t>contexts</a:t>
            </a:r>
            <a:r>
              <a:rPr lang="de-DE" dirty="0"/>
              <a:t> </a:t>
            </a:r>
            <a:r>
              <a:rPr lang="de-DE" dirty="0" err="1"/>
              <a:t>because</a:t>
            </a:r>
            <a:r>
              <a:rPr lang="de-DE" dirty="0"/>
              <a:t> </a:t>
            </a:r>
            <a:r>
              <a:rPr lang="de-DE" dirty="0" err="1"/>
              <a:t>of</a:t>
            </a:r>
            <a:r>
              <a:rPr lang="de-DE" dirty="0"/>
              <a:t> </a:t>
            </a:r>
            <a:r>
              <a:rPr lang="de-DE" dirty="0" err="1"/>
              <a:t>local</a:t>
            </a:r>
            <a:r>
              <a:rPr lang="de-DE" dirty="0"/>
              <a:t> </a:t>
            </a:r>
            <a:r>
              <a:rPr lang="de-DE" dirty="0" err="1"/>
              <a:t>nature</a:t>
            </a:r>
            <a:r>
              <a:rPr lang="de-DE" dirty="0"/>
              <a:t> </a:t>
            </a:r>
            <a:r>
              <a:rPr lang="de-DE" dirty="0" err="1"/>
              <a:t>of</a:t>
            </a:r>
            <a:r>
              <a:rPr lang="de-DE" dirty="0"/>
              <a:t> </a:t>
            </a:r>
            <a:r>
              <a:rPr lang="de-DE" dirty="0" err="1"/>
              <a:t>the</a:t>
            </a:r>
            <a:r>
              <a:rPr lang="de-DE" dirty="0"/>
              <a:t> </a:t>
            </a:r>
            <a:r>
              <a:rPr lang="de-DE" dirty="0" err="1"/>
              <a:t>kernels</a:t>
            </a:r>
            <a:r>
              <a:rPr lang="de-DE"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Self-attention on </a:t>
            </a:r>
            <a:r>
              <a:rPr lang="de-DE" dirty="0" err="1"/>
              <a:t>the</a:t>
            </a:r>
            <a:r>
              <a:rPr lang="de-DE" dirty="0"/>
              <a:t> </a:t>
            </a:r>
            <a:r>
              <a:rPr lang="de-DE" dirty="0" err="1"/>
              <a:t>other</a:t>
            </a:r>
            <a:r>
              <a:rPr lang="de-DE" dirty="0"/>
              <a:t> </a:t>
            </a:r>
            <a:r>
              <a:rPr lang="de-DE" dirty="0" err="1"/>
              <a:t>hand</a:t>
            </a:r>
            <a:r>
              <a:rPr lang="de-DE" dirty="0"/>
              <a:t> </a:t>
            </a:r>
            <a:r>
              <a:rPr lang="de-DE" dirty="0" err="1"/>
              <a:t>can</a:t>
            </a:r>
            <a:r>
              <a:rPr lang="de-DE" dirty="0"/>
              <a:t> </a:t>
            </a:r>
            <a:r>
              <a:rPr lang="de-DE" dirty="0" err="1"/>
              <a:t>capture</a:t>
            </a:r>
            <a:r>
              <a:rPr lang="de-DE" dirty="0"/>
              <a:t> </a:t>
            </a:r>
            <a:r>
              <a:rPr lang="de-DE" dirty="0" err="1"/>
              <a:t>the</a:t>
            </a:r>
            <a:r>
              <a:rPr lang="de-DE" dirty="0"/>
              <a:t> </a:t>
            </a:r>
            <a:r>
              <a:rPr lang="de-DE" dirty="0" err="1"/>
              <a:t>long</a:t>
            </a:r>
            <a:r>
              <a:rPr lang="de-DE" dirty="0"/>
              <a:t> </a:t>
            </a:r>
            <a:r>
              <a:rPr lang="de-DE" dirty="0" err="1"/>
              <a:t>range</a:t>
            </a:r>
            <a:r>
              <a:rPr lang="de-DE" dirty="0"/>
              <a:t> </a:t>
            </a:r>
            <a:r>
              <a:rPr lang="de-DE" dirty="0" err="1"/>
              <a:t>interactions</a:t>
            </a:r>
            <a:r>
              <a:rPr lang="de-DE" dirty="0"/>
              <a:t>. </a:t>
            </a:r>
            <a:r>
              <a:rPr lang="en-US" dirty="0"/>
              <a:t>In this paper, they consider the use of self-attention for discriminative visual tasks as an alternative to convolutions. But at the end, thy figure out the best results are obtained when combining both of them. We will talk about it later</a:t>
            </a:r>
            <a:endParaRPr lang="de-DE" dirty="0"/>
          </a:p>
        </p:txBody>
      </p:sp>
      <p:sp>
        <p:nvSpPr>
          <p:cNvPr id="4" name="Foliennummernplatzhalter 3"/>
          <p:cNvSpPr>
            <a:spLocks noGrp="1"/>
          </p:cNvSpPr>
          <p:nvPr>
            <p:ph type="sldNum" sz="quarter" idx="5"/>
          </p:nvPr>
        </p:nvSpPr>
        <p:spPr/>
        <p:txBody>
          <a:bodyPr/>
          <a:lstStyle/>
          <a:p>
            <a:fld id="{400CFFBA-64E4-4DDB-BA23-0C9E764BE3CA}" type="slidenum">
              <a:rPr lang="de-DE" smtClean="0"/>
              <a:t>4</a:t>
            </a:fld>
            <a:endParaRPr lang="de-DE"/>
          </a:p>
        </p:txBody>
      </p:sp>
    </p:spTree>
    <p:extLst>
      <p:ext uri="{BB962C8B-B14F-4D97-AF65-F5344CB8AC3E}">
        <p14:creationId xmlns:p14="http://schemas.microsoft.com/office/powerpoint/2010/main" val="372180865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Several open questions from this work remain. In future work, we will focus on the fully attentional regime and explore how different attention mechanisms trade off computational efficiency versus representational power. For instance, identifying a local attention mechanism may result in an efficient and scalable computational mechanism that could prevent the need for </a:t>
            </a:r>
            <a:r>
              <a:rPr lang="en-US" dirty="0" err="1"/>
              <a:t>downsampling</a:t>
            </a:r>
            <a:r>
              <a:rPr lang="en-US" dirty="0"/>
              <a:t> with average pooling. Additionally, it is plausible that architectural design choices that are well suited when exclusively relying on convolutions are suboptimal when using self-attention mechanisms.</a:t>
            </a:r>
            <a:endParaRPr lang="de-DE" dirty="0"/>
          </a:p>
        </p:txBody>
      </p:sp>
      <p:sp>
        <p:nvSpPr>
          <p:cNvPr id="4" name="Foliennummernplatzhalter 3"/>
          <p:cNvSpPr>
            <a:spLocks noGrp="1"/>
          </p:cNvSpPr>
          <p:nvPr>
            <p:ph type="sldNum" sz="quarter" idx="5"/>
          </p:nvPr>
        </p:nvSpPr>
        <p:spPr/>
        <p:txBody>
          <a:bodyPr/>
          <a:lstStyle/>
          <a:p>
            <a:fld id="{400CFFBA-64E4-4DDB-BA23-0C9E764BE3CA}" type="slidenum">
              <a:rPr lang="de-DE" smtClean="0"/>
              <a:t>26</a:t>
            </a:fld>
            <a:endParaRPr lang="de-DE"/>
          </a:p>
        </p:txBody>
      </p:sp>
    </p:spTree>
    <p:extLst>
      <p:ext uri="{BB962C8B-B14F-4D97-AF65-F5344CB8AC3E}">
        <p14:creationId xmlns:p14="http://schemas.microsoft.com/office/powerpoint/2010/main" val="18952123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Convolutional </a:t>
            </a:r>
            <a:r>
              <a:rPr lang="de-DE" dirty="0" err="1"/>
              <a:t>Neural</a:t>
            </a:r>
            <a:r>
              <a:rPr lang="de-DE" dirty="0"/>
              <a:t> Networks </a:t>
            </a:r>
            <a:r>
              <a:rPr lang="de-DE" dirty="0" err="1"/>
              <a:t>have</a:t>
            </a:r>
            <a:r>
              <a:rPr lang="de-DE" dirty="0"/>
              <a:t> </a:t>
            </a:r>
            <a:r>
              <a:rPr lang="de-DE" dirty="0" err="1"/>
              <a:t>enjoyed</a:t>
            </a:r>
            <a:r>
              <a:rPr lang="de-DE" dirty="0"/>
              <a:t> </a:t>
            </a:r>
            <a:r>
              <a:rPr lang="de-DE" dirty="0" err="1"/>
              <a:t>sucess</a:t>
            </a:r>
            <a:r>
              <a:rPr lang="de-DE" dirty="0"/>
              <a:t> in </a:t>
            </a:r>
            <a:r>
              <a:rPr lang="de-DE" dirty="0" err="1"/>
              <a:t>many</a:t>
            </a:r>
            <a:r>
              <a:rPr lang="de-DE" dirty="0"/>
              <a:t> </a:t>
            </a:r>
            <a:r>
              <a:rPr lang="de-DE" dirty="0" err="1"/>
              <a:t>computer</a:t>
            </a:r>
            <a:r>
              <a:rPr lang="de-DE" dirty="0"/>
              <a:t> </a:t>
            </a:r>
            <a:r>
              <a:rPr lang="de-DE" dirty="0" err="1"/>
              <a:t>vision</a:t>
            </a:r>
            <a:r>
              <a:rPr lang="de-DE" dirty="0"/>
              <a:t> </a:t>
            </a:r>
            <a:r>
              <a:rPr lang="de-DE" dirty="0" err="1"/>
              <a:t>applications</a:t>
            </a:r>
            <a:r>
              <a:rPr lang="de-DE" dirty="0"/>
              <a:t>. The design </a:t>
            </a:r>
            <a:r>
              <a:rPr lang="de-DE" dirty="0" err="1"/>
              <a:t>of</a:t>
            </a:r>
            <a:r>
              <a:rPr lang="de-DE" dirty="0"/>
              <a:t> </a:t>
            </a:r>
            <a:r>
              <a:rPr lang="de-DE" dirty="0" err="1"/>
              <a:t>the</a:t>
            </a:r>
            <a:r>
              <a:rPr lang="de-DE" dirty="0"/>
              <a:t> </a:t>
            </a:r>
            <a:r>
              <a:rPr lang="de-DE" dirty="0" err="1"/>
              <a:t>layer</a:t>
            </a:r>
            <a:r>
              <a:rPr lang="de-DE" dirty="0"/>
              <a:t> </a:t>
            </a:r>
            <a:r>
              <a:rPr lang="de-DE" dirty="0" err="1"/>
              <a:t>imposes</a:t>
            </a:r>
            <a:r>
              <a:rPr lang="de-DE" dirty="0"/>
              <a:t> </a:t>
            </a:r>
            <a:r>
              <a:rPr lang="de-DE" dirty="0" err="1"/>
              <a:t>two</a:t>
            </a:r>
            <a:r>
              <a:rPr lang="de-DE" dirty="0"/>
              <a:t> </a:t>
            </a:r>
            <a:r>
              <a:rPr lang="de-DE" dirty="0" err="1"/>
              <a:t>directions</a:t>
            </a:r>
            <a:r>
              <a:rPr lang="de-DE" dirty="0"/>
              <a:t>. …. But </a:t>
            </a:r>
            <a:r>
              <a:rPr lang="de-DE" dirty="0" err="1"/>
              <a:t>it</a:t>
            </a:r>
            <a:r>
              <a:rPr lang="de-DE" dirty="0"/>
              <a:t> </a:t>
            </a:r>
            <a:r>
              <a:rPr lang="de-DE" dirty="0" err="1"/>
              <a:t>can</a:t>
            </a:r>
            <a:r>
              <a:rPr lang="de-DE" dirty="0"/>
              <a:t> not </a:t>
            </a:r>
            <a:r>
              <a:rPr lang="de-DE" dirty="0" err="1"/>
              <a:t>capture</a:t>
            </a:r>
            <a:r>
              <a:rPr lang="de-DE" dirty="0"/>
              <a:t> </a:t>
            </a:r>
            <a:r>
              <a:rPr lang="de-DE" dirty="0" err="1"/>
              <a:t>the</a:t>
            </a:r>
            <a:r>
              <a:rPr lang="de-DE" dirty="0"/>
              <a:t> global </a:t>
            </a:r>
            <a:r>
              <a:rPr lang="de-DE" dirty="0" err="1"/>
              <a:t>contexts</a:t>
            </a:r>
            <a:r>
              <a:rPr lang="de-DE" dirty="0"/>
              <a:t> </a:t>
            </a:r>
            <a:r>
              <a:rPr lang="de-DE" dirty="0" err="1"/>
              <a:t>because</a:t>
            </a:r>
            <a:r>
              <a:rPr lang="de-DE" dirty="0"/>
              <a:t> </a:t>
            </a:r>
            <a:r>
              <a:rPr lang="de-DE" dirty="0" err="1"/>
              <a:t>of</a:t>
            </a:r>
            <a:r>
              <a:rPr lang="de-DE" dirty="0"/>
              <a:t> </a:t>
            </a:r>
            <a:r>
              <a:rPr lang="de-DE" dirty="0" err="1"/>
              <a:t>local</a:t>
            </a:r>
            <a:r>
              <a:rPr lang="de-DE" dirty="0"/>
              <a:t> </a:t>
            </a:r>
            <a:r>
              <a:rPr lang="de-DE" dirty="0" err="1"/>
              <a:t>nature</a:t>
            </a:r>
            <a:r>
              <a:rPr lang="de-DE" dirty="0"/>
              <a:t> </a:t>
            </a:r>
            <a:r>
              <a:rPr lang="de-DE" dirty="0" err="1"/>
              <a:t>of</a:t>
            </a:r>
            <a:r>
              <a:rPr lang="de-DE" dirty="0"/>
              <a:t> </a:t>
            </a:r>
            <a:r>
              <a:rPr lang="de-DE" dirty="0" err="1"/>
              <a:t>the</a:t>
            </a:r>
            <a:r>
              <a:rPr lang="de-DE" dirty="0"/>
              <a:t> </a:t>
            </a:r>
            <a:r>
              <a:rPr lang="de-DE" dirty="0" err="1"/>
              <a:t>kernels</a:t>
            </a:r>
            <a:r>
              <a:rPr lang="de-DE"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Self-attention on </a:t>
            </a:r>
            <a:r>
              <a:rPr lang="de-DE" dirty="0" err="1"/>
              <a:t>the</a:t>
            </a:r>
            <a:r>
              <a:rPr lang="de-DE" dirty="0"/>
              <a:t> </a:t>
            </a:r>
            <a:r>
              <a:rPr lang="de-DE" dirty="0" err="1"/>
              <a:t>other</a:t>
            </a:r>
            <a:r>
              <a:rPr lang="de-DE" dirty="0"/>
              <a:t> </a:t>
            </a:r>
            <a:r>
              <a:rPr lang="de-DE" dirty="0" err="1"/>
              <a:t>hand</a:t>
            </a:r>
            <a:r>
              <a:rPr lang="de-DE" dirty="0"/>
              <a:t> </a:t>
            </a:r>
            <a:r>
              <a:rPr lang="de-DE" dirty="0" err="1"/>
              <a:t>can</a:t>
            </a:r>
            <a:r>
              <a:rPr lang="de-DE" dirty="0"/>
              <a:t> </a:t>
            </a:r>
            <a:r>
              <a:rPr lang="de-DE" dirty="0" err="1"/>
              <a:t>capture</a:t>
            </a:r>
            <a:r>
              <a:rPr lang="de-DE" dirty="0"/>
              <a:t> </a:t>
            </a:r>
            <a:r>
              <a:rPr lang="de-DE" dirty="0" err="1"/>
              <a:t>the</a:t>
            </a:r>
            <a:r>
              <a:rPr lang="de-DE" dirty="0"/>
              <a:t> </a:t>
            </a:r>
            <a:r>
              <a:rPr lang="de-DE" dirty="0" err="1"/>
              <a:t>long</a:t>
            </a:r>
            <a:r>
              <a:rPr lang="de-DE" dirty="0"/>
              <a:t> </a:t>
            </a:r>
            <a:r>
              <a:rPr lang="de-DE" dirty="0" err="1"/>
              <a:t>range</a:t>
            </a:r>
            <a:r>
              <a:rPr lang="de-DE" dirty="0"/>
              <a:t> </a:t>
            </a:r>
            <a:r>
              <a:rPr lang="de-DE" dirty="0" err="1"/>
              <a:t>interactions</a:t>
            </a:r>
            <a:r>
              <a:rPr lang="de-DE" dirty="0"/>
              <a:t>. </a:t>
            </a:r>
            <a:r>
              <a:rPr lang="en-US" dirty="0"/>
              <a:t>In this paper, they consider the use of self-attention for discriminative visual tasks as an alternative to convolutions. But at the end, thy figure out the best results are obtained when combining both of them. We will talk about it later</a:t>
            </a:r>
            <a:endParaRPr lang="de-DE" dirty="0"/>
          </a:p>
        </p:txBody>
      </p:sp>
      <p:sp>
        <p:nvSpPr>
          <p:cNvPr id="4" name="Foliennummernplatzhalter 3"/>
          <p:cNvSpPr>
            <a:spLocks noGrp="1"/>
          </p:cNvSpPr>
          <p:nvPr>
            <p:ph type="sldNum" sz="quarter" idx="5"/>
          </p:nvPr>
        </p:nvSpPr>
        <p:spPr/>
        <p:txBody>
          <a:bodyPr/>
          <a:lstStyle/>
          <a:p>
            <a:fld id="{400CFFBA-64E4-4DDB-BA23-0C9E764BE3CA}" type="slidenum">
              <a:rPr lang="de-DE" smtClean="0"/>
              <a:t>5</a:t>
            </a:fld>
            <a:endParaRPr lang="de-DE"/>
          </a:p>
        </p:txBody>
      </p:sp>
    </p:spTree>
    <p:extLst>
      <p:ext uri="{BB962C8B-B14F-4D97-AF65-F5344CB8AC3E}">
        <p14:creationId xmlns:p14="http://schemas.microsoft.com/office/powerpoint/2010/main" val="37979037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H, W and Fin refer to the height, width and number of input filters of an activation map. They omit the batch dimension for simplicity. </a:t>
            </a:r>
            <a:endParaRPr lang="de-DE" dirty="0"/>
          </a:p>
        </p:txBody>
      </p:sp>
      <p:sp>
        <p:nvSpPr>
          <p:cNvPr id="4" name="Foliennummernplatzhalter 3"/>
          <p:cNvSpPr>
            <a:spLocks noGrp="1"/>
          </p:cNvSpPr>
          <p:nvPr>
            <p:ph type="sldNum" sz="quarter" idx="5"/>
          </p:nvPr>
        </p:nvSpPr>
        <p:spPr/>
        <p:txBody>
          <a:bodyPr/>
          <a:lstStyle/>
          <a:p>
            <a:fld id="{400CFFBA-64E4-4DDB-BA23-0C9E764BE3CA}" type="slidenum">
              <a:rPr lang="de-DE" smtClean="0"/>
              <a:t>6</a:t>
            </a:fld>
            <a:endParaRPr lang="de-DE"/>
          </a:p>
        </p:txBody>
      </p:sp>
    </p:spTree>
    <p:extLst>
      <p:ext uri="{BB962C8B-B14F-4D97-AF65-F5344CB8AC3E}">
        <p14:creationId xmlns:p14="http://schemas.microsoft.com/office/powerpoint/2010/main" val="36401684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H, W and Fin refer to the height, width and number of input filters of an activation map. They omit the batch dimension for simplicity. The outputs of all heads are then concatenated and projected. It was written as MHA(X). MHA(X) is then reshaped into a tensor of shape (H, W, dv) to match the original spatial dimensions. Nh, dv and dk respectively refer the number of heads, the depth of values and the depth of queries and keys in </a:t>
            </a:r>
            <a:r>
              <a:rPr lang="en-US" dirty="0" err="1"/>
              <a:t>multihead</a:t>
            </a:r>
            <a:r>
              <a:rPr lang="en-US" dirty="0"/>
              <a:t>-attention (MHA). We further assume that Nh divides dv and dk evenly and denote d h v and d h k the depth of values and queries/keys per attention head. </a:t>
            </a:r>
            <a:endParaRPr lang="de-DE" dirty="0"/>
          </a:p>
        </p:txBody>
      </p:sp>
      <p:sp>
        <p:nvSpPr>
          <p:cNvPr id="4" name="Foliennummernplatzhalter 3"/>
          <p:cNvSpPr>
            <a:spLocks noGrp="1"/>
          </p:cNvSpPr>
          <p:nvPr>
            <p:ph type="sldNum" sz="quarter" idx="5"/>
          </p:nvPr>
        </p:nvSpPr>
        <p:spPr/>
        <p:txBody>
          <a:bodyPr/>
          <a:lstStyle/>
          <a:p>
            <a:fld id="{400CFFBA-64E4-4DDB-BA23-0C9E764BE3CA}" type="slidenum">
              <a:rPr lang="de-DE" smtClean="0"/>
              <a:t>7</a:t>
            </a:fld>
            <a:endParaRPr lang="de-DE"/>
          </a:p>
        </p:txBody>
      </p:sp>
    </p:spTree>
    <p:extLst>
      <p:ext uri="{BB962C8B-B14F-4D97-AF65-F5344CB8AC3E}">
        <p14:creationId xmlns:p14="http://schemas.microsoft.com/office/powerpoint/2010/main" val="23990031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Without explicit information about positions, self-attention is permutation equivariant. We hypothesize that this is because such positional encodings, while not permutation equivariant, do not satisfy translation equivariance, which is a desirable property when dealing with images. Experiments demonstrate that our relative position encodings become increasingly more important as the architecture employs more attentional channels. We apply Attention Augmentation using the same hyperparameters as 4.2 with the following different position encoding schemes: 1) The position-unaware version of self-attention (referred to as None), 2) a two-dimensional implementation of the sinusoidal positional waves (referred to as 2d Sine) as used in [32], 3) </a:t>
            </a:r>
            <a:r>
              <a:rPr lang="en-US" dirty="0" err="1"/>
              <a:t>CoordConv</a:t>
            </a:r>
            <a:r>
              <a:rPr lang="en-US" dirty="0"/>
              <a:t> [29] for which we concatenate (</a:t>
            </a:r>
            <a:r>
              <a:rPr lang="en-US" dirty="0" err="1"/>
              <a:t>x,y,r</a:t>
            </a:r>
            <a:r>
              <a:rPr lang="en-US" dirty="0"/>
              <a:t>) coordinate channels to the inputs of the attention function, and 4) our proposed two-dimensional relative position encodings (referred to as Relative). Our experiments also reveal that the sinusoidal encodings and the coordinate convolution do not provide improvements over the </a:t>
            </a:r>
            <a:r>
              <a:rPr lang="en-US" dirty="0" err="1"/>
              <a:t>positionunaware</a:t>
            </a:r>
            <a:r>
              <a:rPr lang="en-US" dirty="0"/>
              <a:t> version of Attention Augmentation</a:t>
            </a:r>
            <a:endParaRPr lang="de-DE" dirty="0"/>
          </a:p>
        </p:txBody>
      </p:sp>
      <p:sp>
        <p:nvSpPr>
          <p:cNvPr id="4" name="Foliennummernplatzhalter 3"/>
          <p:cNvSpPr>
            <a:spLocks noGrp="1"/>
          </p:cNvSpPr>
          <p:nvPr>
            <p:ph type="sldNum" sz="quarter" idx="5"/>
          </p:nvPr>
        </p:nvSpPr>
        <p:spPr/>
        <p:txBody>
          <a:bodyPr/>
          <a:lstStyle/>
          <a:p>
            <a:fld id="{400CFFBA-64E4-4DDB-BA23-0C9E764BE3CA}" type="slidenum">
              <a:rPr lang="de-DE" smtClean="0"/>
              <a:t>8</a:t>
            </a:fld>
            <a:endParaRPr lang="de-DE"/>
          </a:p>
        </p:txBody>
      </p:sp>
    </p:spTree>
    <p:extLst>
      <p:ext uri="{BB962C8B-B14F-4D97-AF65-F5344CB8AC3E}">
        <p14:creationId xmlns:p14="http://schemas.microsoft.com/office/powerpoint/2010/main" val="30062734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We implement two-dimensional relative self-attention by independently adding relative height information and relative width information. The attention logit for how much pixel </a:t>
            </a:r>
            <a:r>
              <a:rPr lang="en-US" dirty="0" err="1"/>
              <a:t>i</a:t>
            </a:r>
            <a:r>
              <a:rPr lang="en-US" dirty="0"/>
              <a:t> = (ix, </a:t>
            </a:r>
            <a:r>
              <a:rPr lang="en-US" dirty="0" err="1"/>
              <a:t>iy</a:t>
            </a:r>
            <a:r>
              <a:rPr lang="en-US" dirty="0"/>
              <a:t>) attends to pixel j = (</a:t>
            </a:r>
            <a:r>
              <a:rPr lang="en-US" dirty="0" err="1"/>
              <a:t>jx</a:t>
            </a:r>
            <a:r>
              <a:rPr lang="en-US" dirty="0"/>
              <a:t>, </a:t>
            </a:r>
            <a:r>
              <a:rPr lang="en-US" dirty="0" err="1"/>
              <a:t>jy</a:t>
            </a:r>
            <a:r>
              <a:rPr lang="en-US" dirty="0"/>
              <a:t>) is computed as: </a:t>
            </a:r>
          </a:p>
          <a:p>
            <a:r>
              <a:rPr lang="en-US" dirty="0"/>
              <a:t>where S </a:t>
            </a:r>
            <a:r>
              <a:rPr lang="en-US" dirty="0" err="1"/>
              <a:t>rel</a:t>
            </a:r>
            <a:r>
              <a:rPr lang="en-US" dirty="0"/>
              <a:t> H , </a:t>
            </a:r>
            <a:r>
              <a:rPr lang="en-US" dirty="0" err="1"/>
              <a:t>Srel</a:t>
            </a:r>
            <a:r>
              <a:rPr lang="en-US" dirty="0"/>
              <a:t> W ∈ R HW×HW are matrices of relative position logits along height and width dimensions. The relative positional </a:t>
            </a:r>
            <a:r>
              <a:rPr lang="en-US" dirty="0" err="1"/>
              <a:t>embeeddings</a:t>
            </a:r>
            <a:r>
              <a:rPr lang="en-US" dirty="0"/>
              <a:t> r H and </a:t>
            </a:r>
            <a:r>
              <a:rPr lang="en-US" dirty="0" err="1"/>
              <a:t>rW</a:t>
            </a:r>
            <a:r>
              <a:rPr lang="en-US" dirty="0"/>
              <a:t> are learned and shared across heads but not layers.</a:t>
            </a:r>
          </a:p>
          <a:p>
            <a:endParaRPr lang="de-DE" dirty="0"/>
          </a:p>
        </p:txBody>
      </p:sp>
      <p:sp>
        <p:nvSpPr>
          <p:cNvPr id="4" name="Foliennummernplatzhalter 3"/>
          <p:cNvSpPr>
            <a:spLocks noGrp="1"/>
          </p:cNvSpPr>
          <p:nvPr>
            <p:ph type="sldNum" sz="quarter" idx="5"/>
          </p:nvPr>
        </p:nvSpPr>
        <p:spPr/>
        <p:txBody>
          <a:bodyPr/>
          <a:lstStyle/>
          <a:p>
            <a:fld id="{400CFFBA-64E4-4DDB-BA23-0C9E764BE3CA}" type="slidenum">
              <a:rPr lang="de-DE" smtClean="0"/>
              <a:t>9</a:t>
            </a:fld>
            <a:endParaRPr lang="de-DE"/>
          </a:p>
        </p:txBody>
      </p:sp>
    </p:spTree>
    <p:extLst>
      <p:ext uri="{BB962C8B-B14F-4D97-AF65-F5344CB8AC3E}">
        <p14:creationId xmlns:p14="http://schemas.microsoft.com/office/powerpoint/2010/main" val="5682330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The output of head h now is computed as: </a:t>
            </a:r>
          </a:p>
          <a:p>
            <a:r>
              <a:rPr lang="en-US" dirty="0"/>
              <a:t>where S </a:t>
            </a:r>
            <a:r>
              <a:rPr lang="en-US" dirty="0" err="1"/>
              <a:t>rel</a:t>
            </a:r>
            <a:r>
              <a:rPr lang="en-US" dirty="0"/>
              <a:t> H , </a:t>
            </a:r>
            <a:r>
              <a:rPr lang="en-US" dirty="0" err="1"/>
              <a:t>Srel</a:t>
            </a:r>
            <a:r>
              <a:rPr lang="en-US" dirty="0"/>
              <a:t> W ∈ R HW×HW are matrices of relative position logits along height and width dimensions. The relative positional </a:t>
            </a:r>
            <a:r>
              <a:rPr lang="en-US" dirty="0" err="1"/>
              <a:t>embeeddings</a:t>
            </a:r>
            <a:r>
              <a:rPr lang="en-US" dirty="0"/>
              <a:t> r H and </a:t>
            </a:r>
            <a:r>
              <a:rPr lang="en-US" dirty="0" err="1"/>
              <a:t>rW</a:t>
            </a:r>
            <a:r>
              <a:rPr lang="en-US" dirty="0"/>
              <a:t> are learned and shared across heads but not layers.</a:t>
            </a:r>
          </a:p>
          <a:p>
            <a:endParaRPr lang="de-DE" dirty="0"/>
          </a:p>
        </p:txBody>
      </p:sp>
      <p:sp>
        <p:nvSpPr>
          <p:cNvPr id="4" name="Foliennummernplatzhalter 3"/>
          <p:cNvSpPr>
            <a:spLocks noGrp="1"/>
          </p:cNvSpPr>
          <p:nvPr>
            <p:ph type="sldNum" sz="quarter" idx="5"/>
          </p:nvPr>
        </p:nvSpPr>
        <p:spPr/>
        <p:txBody>
          <a:bodyPr/>
          <a:lstStyle/>
          <a:p>
            <a:fld id="{400CFFBA-64E4-4DDB-BA23-0C9E764BE3CA}" type="slidenum">
              <a:rPr lang="de-DE" smtClean="0"/>
              <a:t>10</a:t>
            </a:fld>
            <a:endParaRPr lang="de-DE"/>
          </a:p>
        </p:txBody>
      </p:sp>
    </p:spTree>
    <p:extLst>
      <p:ext uri="{BB962C8B-B14F-4D97-AF65-F5344CB8AC3E}">
        <p14:creationId xmlns:p14="http://schemas.microsoft.com/office/powerpoint/2010/main" val="7761570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The output of head h now is computed as: </a:t>
            </a:r>
          </a:p>
          <a:p>
            <a:r>
              <a:rPr lang="en-US" dirty="0"/>
              <a:t>where S </a:t>
            </a:r>
            <a:r>
              <a:rPr lang="en-US" dirty="0" err="1"/>
              <a:t>rel</a:t>
            </a:r>
            <a:r>
              <a:rPr lang="en-US" dirty="0"/>
              <a:t> H , </a:t>
            </a:r>
            <a:r>
              <a:rPr lang="en-US" dirty="0" err="1"/>
              <a:t>Srel</a:t>
            </a:r>
            <a:r>
              <a:rPr lang="en-US" dirty="0"/>
              <a:t> W ∈ R HW×HW are matrices of relative position logits along height and width dimensions. The relative positional </a:t>
            </a:r>
            <a:r>
              <a:rPr lang="en-US" dirty="0" err="1"/>
              <a:t>embeeddings</a:t>
            </a:r>
            <a:r>
              <a:rPr lang="en-US" dirty="0"/>
              <a:t> r H and </a:t>
            </a:r>
            <a:r>
              <a:rPr lang="en-US" dirty="0" err="1"/>
              <a:t>rW</a:t>
            </a:r>
            <a:r>
              <a:rPr lang="en-US" dirty="0"/>
              <a:t> are learned and shared across heads but not layers.</a:t>
            </a:r>
          </a:p>
          <a:p>
            <a:endParaRPr lang="de-DE" dirty="0"/>
          </a:p>
        </p:txBody>
      </p:sp>
      <p:sp>
        <p:nvSpPr>
          <p:cNvPr id="4" name="Foliennummernplatzhalter 3"/>
          <p:cNvSpPr>
            <a:spLocks noGrp="1"/>
          </p:cNvSpPr>
          <p:nvPr>
            <p:ph type="sldNum" sz="quarter" idx="5"/>
          </p:nvPr>
        </p:nvSpPr>
        <p:spPr/>
        <p:txBody>
          <a:bodyPr/>
          <a:lstStyle/>
          <a:p>
            <a:fld id="{400CFFBA-64E4-4DDB-BA23-0C9E764BE3CA}" type="slidenum">
              <a:rPr lang="de-DE" smtClean="0"/>
              <a:t>11</a:t>
            </a:fld>
            <a:endParaRPr lang="de-DE"/>
          </a:p>
        </p:txBody>
      </p:sp>
    </p:spTree>
    <p:extLst>
      <p:ext uri="{BB962C8B-B14F-4D97-AF65-F5344CB8AC3E}">
        <p14:creationId xmlns:p14="http://schemas.microsoft.com/office/powerpoint/2010/main" val="42465998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02745FE-AEB0-435F-9B5C-16C3B5848CC2}"/>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p>
        </p:txBody>
      </p:sp>
      <p:sp>
        <p:nvSpPr>
          <p:cNvPr id="3" name="Untertitel 2">
            <a:extLst>
              <a:ext uri="{FF2B5EF4-FFF2-40B4-BE49-F238E27FC236}">
                <a16:creationId xmlns:a16="http://schemas.microsoft.com/office/drawing/2014/main" id="{FAEF81BE-C985-415B-8BCC-B30D149A5F5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p>
        </p:txBody>
      </p:sp>
      <p:sp>
        <p:nvSpPr>
          <p:cNvPr id="4" name="Datumsplatzhalter 3">
            <a:extLst>
              <a:ext uri="{FF2B5EF4-FFF2-40B4-BE49-F238E27FC236}">
                <a16:creationId xmlns:a16="http://schemas.microsoft.com/office/drawing/2014/main" id="{FAFAE322-4372-4CDC-A2F7-2ACA20786BC4}"/>
              </a:ext>
            </a:extLst>
          </p:cNvPr>
          <p:cNvSpPr>
            <a:spLocks noGrp="1"/>
          </p:cNvSpPr>
          <p:nvPr>
            <p:ph type="dt" sz="half" idx="10"/>
          </p:nvPr>
        </p:nvSpPr>
        <p:spPr/>
        <p:txBody>
          <a:bodyPr/>
          <a:lstStyle/>
          <a:p>
            <a:fld id="{A2DF40C5-5585-40A3-A46B-A808B4389684}" type="datetimeFigureOut">
              <a:rPr lang="de-DE" smtClean="0"/>
              <a:t>02.06.2021</a:t>
            </a:fld>
            <a:endParaRPr lang="de-DE"/>
          </a:p>
        </p:txBody>
      </p:sp>
      <p:sp>
        <p:nvSpPr>
          <p:cNvPr id="5" name="Fußzeilenplatzhalter 4">
            <a:extLst>
              <a:ext uri="{FF2B5EF4-FFF2-40B4-BE49-F238E27FC236}">
                <a16:creationId xmlns:a16="http://schemas.microsoft.com/office/drawing/2014/main" id="{7639A725-9A90-453C-A1B1-48C63FA15A1F}"/>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12C994C6-084A-4DC6-8C30-D584B0A95549}"/>
              </a:ext>
            </a:extLst>
          </p:cNvPr>
          <p:cNvSpPr>
            <a:spLocks noGrp="1"/>
          </p:cNvSpPr>
          <p:nvPr>
            <p:ph type="sldNum" sz="quarter" idx="12"/>
          </p:nvPr>
        </p:nvSpPr>
        <p:spPr/>
        <p:txBody>
          <a:bodyPr/>
          <a:lstStyle/>
          <a:p>
            <a:fld id="{A42330BB-0FBA-48EE-B388-4FAABF95D25A}" type="slidenum">
              <a:rPr lang="de-DE" smtClean="0"/>
              <a:t>‹Nr.›</a:t>
            </a:fld>
            <a:endParaRPr lang="de-DE"/>
          </a:p>
        </p:txBody>
      </p:sp>
    </p:spTree>
    <p:extLst>
      <p:ext uri="{BB962C8B-B14F-4D97-AF65-F5344CB8AC3E}">
        <p14:creationId xmlns:p14="http://schemas.microsoft.com/office/powerpoint/2010/main" val="6141879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168532E-FFBE-4FC9-A5AE-2949359861EF}"/>
              </a:ext>
            </a:extLst>
          </p:cNvPr>
          <p:cNvSpPr>
            <a:spLocks noGrp="1"/>
          </p:cNvSpPr>
          <p:nvPr>
            <p:ph type="title"/>
          </p:nvPr>
        </p:nvSpPr>
        <p:spPr/>
        <p:txBody>
          <a:bodyPr/>
          <a:lstStyle/>
          <a:p>
            <a:r>
              <a:rPr lang="de-DE"/>
              <a:t>Mastertitelformat bearbeiten</a:t>
            </a:r>
          </a:p>
        </p:txBody>
      </p:sp>
      <p:sp>
        <p:nvSpPr>
          <p:cNvPr id="3" name="Vertikaler Textplatzhalter 2">
            <a:extLst>
              <a:ext uri="{FF2B5EF4-FFF2-40B4-BE49-F238E27FC236}">
                <a16:creationId xmlns:a16="http://schemas.microsoft.com/office/drawing/2014/main" id="{FF1EE8C0-28BD-4923-8945-3A349C63276D}"/>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3B4F6497-D572-4BFD-8F6B-71D7B23AF66B}"/>
              </a:ext>
            </a:extLst>
          </p:cNvPr>
          <p:cNvSpPr>
            <a:spLocks noGrp="1"/>
          </p:cNvSpPr>
          <p:nvPr>
            <p:ph type="dt" sz="half" idx="10"/>
          </p:nvPr>
        </p:nvSpPr>
        <p:spPr/>
        <p:txBody>
          <a:bodyPr/>
          <a:lstStyle/>
          <a:p>
            <a:fld id="{A2DF40C5-5585-40A3-A46B-A808B4389684}" type="datetimeFigureOut">
              <a:rPr lang="de-DE" smtClean="0"/>
              <a:t>02.06.2021</a:t>
            </a:fld>
            <a:endParaRPr lang="de-DE"/>
          </a:p>
        </p:txBody>
      </p:sp>
      <p:sp>
        <p:nvSpPr>
          <p:cNvPr id="5" name="Fußzeilenplatzhalter 4">
            <a:extLst>
              <a:ext uri="{FF2B5EF4-FFF2-40B4-BE49-F238E27FC236}">
                <a16:creationId xmlns:a16="http://schemas.microsoft.com/office/drawing/2014/main" id="{384BA2AF-A20B-4318-BC63-16EE6257684A}"/>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BAA2151B-51D7-403E-84D2-176756F0A833}"/>
              </a:ext>
            </a:extLst>
          </p:cNvPr>
          <p:cNvSpPr>
            <a:spLocks noGrp="1"/>
          </p:cNvSpPr>
          <p:nvPr>
            <p:ph type="sldNum" sz="quarter" idx="12"/>
          </p:nvPr>
        </p:nvSpPr>
        <p:spPr/>
        <p:txBody>
          <a:bodyPr/>
          <a:lstStyle/>
          <a:p>
            <a:fld id="{A42330BB-0FBA-48EE-B388-4FAABF95D25A}" type="slidenum">
              <a:rPr lang="de-DE" smtClean="0"/>
              <a:t>‹Nr.›</a:t>
            </a:fld>
            <a:endParaRPr lang="de-DE"/>
          </a:p>
        </p:txBody>
      </p:sp>
    </p:spTree>
    <p:extLst>
      <p:ext uri="{BB962C8B-B14F-4D97-AF65-F5344CB8AC3E}">
        <p14:creationId xmlns:p14="http://schemas.microsoft.com/office/powerpoint/2010/main" val="4036513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37BB33B0-14F9-4343-A94B-6837D3D65469}"/>
              </a:ext>
            </a:extLst>
          </p:cNvPr>
          <p:cNvSpPr>
            <a:spLocks noGrp="1"/>
          </p:cNvSpPr>
          <p:nvPr>
            <p:ph type="title" orient="vert"/>
          </p:nvPr>
        </p:nvSpPr>
        <p:spPr>
          <a:xfrm>
            <a:off x="8724900" y="365125"/>
            <a:ext cx="2628900" cy="5811838"/>
          </a:xfrm>
        </p:spPr>
        <p:txBody>
          <a:bodyPr vert="eaVert"/>
          <a:lstStyle/>
          <a:p>
            <a:r>
              <a:rPr lang="de-DE"/>
              <a:t>Mastertitelformat bearbeiten</a:t>
            </a:r>
          </a:p>
        </p:txBody>
      </p:sp>
      <p:sp>
        <p:nvSpPr>
          <p:cNvPr id="3" name="Vertikaler Textplatzhalter 2">
            <a:extLst>
              <a:ext uri="{FF2B5EF4-FFF2-40B4-BE49-F238E27FC236}">
                <a16:creationId xmlns:a16="http://schemas.microsoft.com/office/drawing/2014/main" id="{63E6BA8D-9543-47A6-BB81-8A32FD2B6426}"/>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2CF19459-DA0C-4150-9225-C09E96C314ED}"/>
              </a:ext>
            </a:extLst>
          </p:cNvPr>
          <p:cNvSpPr>
            <a:spLocks noGrp="1"/>
          </p:cNvSpPr>
          <p:nvPr>
            <p:ph type="dt" sz="half" idx="10"/>
          </p:nvPr>
        </p:nvSpPr>
        <p:spPr/>
        <p:txBody>
          <a:bodyPr/>
          <a:lstStyle/>
          <a:p>
            <a:fld id="{A2DF40C5-5585-40A3-A46B-A808B4389684}" type="datetimeFigureOut">
              <a:rPr lang="de-DE" smtClean="0"/>
              <a:t>02.06.2021</a:t>
            </a:fld>
            <a:endParaRPr lang="de-DE"/>
          </a:p>
        </p:txBody>
      </p:sp>
      <p:sp>
        <p:nvSpPr>
          <p:cNvPr id="5" name="Fußzeilenplatzhalter 4">
            <a:extLst>
              <a:ext uri="{FF2B5EF4-FFF2-40B4-BE49-F238E27FC236}">
                <a16:creationId xmlns:a16="http://schemas.microsoft.com/office/drawing/2014/main" id="{5647053F-5058-409D-A2E1-2CBF2A3B34BB}"/>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F0070059-6663-4A03-B996-5676312C1316}"/>
              </a:ext>
            </a:extLst>
          </p:cNvPr>
          <p:cNvSpPr>
            <a:spLocks noGrp="1"/>
          </p:cNvSpPr>
          <p:nvPr>
            <p:ph type="sldNum" sz="quarter" idx="12"/>
          </p:nvPr>
        </p:nvSpPr>
        <p:spPr/>
        <p:txBody>
          <a:bodyPr/>
          <a:lstStyle/>
          <a:p>
            <a:fld id="{A42330BB-0FBA-48EE-B388-4FAABF95D25A}" type="slidenum">
              <a:rPr lang="de-DE" smtClean="0"/>
              <a:t>‹Nr.›</a:t>
            </a:fld>
            <a:endParaRPr lang="de-DE"/>
          </a:p>
        </p:txBody>
      </p:sp>
    </p:spTree>
    <p:extLst>
      <p:ext uri="{BB962C8B-B14F-4D97-AF65-F5344CB8AC3E}">
        <p14:creationId xmlns:p14="http://schemas.microsoft.com/office/powerpoint/2010/main" val="23946968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FA0AB29-8C9F-483D-8F99-F48F6729AD01}"/>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BF2DC90D-7CBA-42E2-A7E1-5F98E699BA07}"/>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88094291-A984-4CA4-820F-A1559824218D}"/>
              </a:ext>
            </a:extLst>
          </p:cNvPr>
          <p:cNvSpPr>
            <a:spLocks noGrp="1"/>
          </p:cNvSpPr>
          <p:nvPr>
            <p:ph type="dt" sz="half" idx="10"/>
          </p:nvPr>
        </p:nvSpPr>
        <p:spPr/>
        <p:txBody>
          <a:bodyPr/>
          <a:lstStyle/>
          <a:p>
            <a:fld id="{A2DF40C5-5585-40A3-A46B-A808B4389684}" type="datetimeFigureOut">
              <a:rPr lang="de-DE" smtClean="0"/>
              <a:t>02.06.2021</a:t>
            </a:fld>
            <a:endParaRPr lang="de-DE"/>
          </a:p>
        </p:txBody>
      </p:sp>
      <p:sp>
        <p:nvSpPr>
          <p:cNvPr id="5" name="Fußzeilenplatzhalter 4">
            <a:extLst>
              <a:ext uri="{FF2B5EF4-FFF2-40B4-BE49-F238E27FC236}">
                <a16:creationId xmlns:a16="http://schemas.microsoft.com/office/drawing/2014/main" id="{ED2CB508-6546-41AA-BC69-08081CECEC3F}"/>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5493C0DD-9150-4E75-8355-863D3AAE278B}"/>
              </a:ext>
            </a:extLst>
          </p:cNvPr>
          <p:cNvSpPr>
            <a:spLocks noGrp="1"/>
          </p:cNvSpPr>
          <p:nvPr>
            <p:ph type="sldNum" sz="quarter" idx="12"/>
          </p:nvPr>
        </p:nvSpPr>
        <p:spPr/>
        <p:txBody>
          <a:bodyPr/>
          <a:lstStyle/>
          <a:p>
            <a:fld id="{A42330BB-0FBA-48EE-B388-4FAABF95D25A}" type="slidenum">
              <a:rPr lang="de-DE" smtClean="0"/>
              <a:t>‹Nr.›</a:t>
            </a:fld>
            <a:endParaRPr lang="de-DE"/>
          </a:p>
        </p:txBody>
      </p:sp>
    </p:spTree>
    <p:extLst>
      <p:ext uri="{BB962C8B-B14F-4D97-AF65-F5344CB8AC3E}">
        <p14:creationId xmlns:p14="http://schemas.microsoft.com/office/powerpoint/2010/main" val="24761290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6575706-3949-4B44-8CB5-8E1A62D6E15A}"/>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p>
        </p:txBody>
      </p:sp>
      <p:sp>
        <p:nvSpPr>
          <p:cNvPr id="3" name="Textplatzhalter 2">
            <a:extLst>
              <a:ext uri="{FF2B5EF4-FFF2-40B4-BE49-F238E27FC236}">
                <a16:creationId xmlns:a16="http://schemas.microsoft.com/office/drawing/2014/main" id="{D2F8759C-3AE6-4847-BC9E-AE572DDF6CF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83B1CE73-1E5F-4ADB-9DD5-84CB37F8E78F}"/>
              </a:ext>
            </a:extLst>
          </p:cNvPr>
          <p:cNvSpPr>
            <a:spLocks noGrp="1"/>
          </p:cNvSpPr>
          <p:nvPr>
            <p:ph type="dt" sz="half" idx="10"/>
          </p:nvPr>
        </p:nvSpPr>
        <p:spPr/>
        <p:txBody>
          <a:bodyPr/>
          <a:lstStyle/>
          <a:p>
            <a:fld id="{A2DF40C5-5585-40A3-A46B-A808B4389684}" type="datetimeFigureOut">
              <a:rPr lang="de-DE" smtClean="0"/>
              <a:t>02.06.2021</a:t>
            </a:fld>
            <a:endParaRPr lang="de-DE"/>
          </a:p>
        </p:txBody>
      </p:sp>
      <p:sp>
        <p:nvSpPr>
          <p:cNvPr id="5" name="Fußzeilenplatzhalter 4">
            <a:extLst>
              <a:ext uri="{FF2B5EF4-FFF2-40B4-BE49-F238E27FC236}">
                <a16:creationId xmlns:a16="http://schemas.microsoft.com/office/drawing/2014/main" id="{46C27A3E-058C-4D60-9B99-A4A2BD29AE73}"/>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AF07744D-30B3-445A-974D-8E3DA747BD80}"/>
              </a:ext>
            </a:extLst>
          </p:cNvPr>
          <p:cNvSpPr>
            <a:spLocks noGrp="1"/>
          </p:cNvSpPr>
          <p:nvPr>
            <p:ph type="sldNum" sz="quarter" idx="12"/>
          </p:nvPr>
        </p:nvSpPr>
        <p:spPr/>
        <p:txBody>
          <a:bodyPr/>
          <a:lstStyle/>
          <a:p>
            <a:fld id="{A42330BB-0FBA-48EE-B388-4FAABF95D25A}" type="slidenum">
              <a:rPr lang="de-DE" smtClean="0"/>
              <a:t>‹Nr.›</a:t>
            </a:fld>
            <a:endParaRPr lang="de-DE"/>
          </a:p>
        </p:txBody>
      </p:sp>
    </p:spTree>
    <p:extLst>
      <p:ext uri="{BB962C8B-B14F-4D97-AF65-F5344CB8AC3E}">
        <p14:creationId xmlns:p14="http://schemas.microsoft.com/office/powerpoint/2010/main" val="18594997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91633D4-CAB8-49B4-A5F9-135FBC265F52}"/>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80F6B077-33E4-462A-99EE-4E42242219DD}"/>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a:extLst>
              <a:ext uri="{FF2B5EF4-FFF2-40B4-BE49-F238E27FC236}">
                <a16:creationId xmlns:a16="http://schemas.microsoft.com/office/drawing/2014/main" id="{9B9435C7-914F-49C7-BF07-E942FB3B1B04}"/>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a:extLst>
              <a:ext uri="{FF2B5EF4-FFF2-40B4-BE49-F238E27FC236}">
                <a16:creationId xmlns:a16="http://schemas.microsoft.com/office/drawing/2014/main" id="{F98C3F21-5320-4DCE-9A27-3E68BB8DFE9B}"/>
              </a:ext>
            </a:extLst>
          </p:cNvPr>
          <p:cNvSpPr>
            <a:spLocks noGrp="1"/>
          </p:cNvSpPr>
          <p:nvPr>
            <p:ph type="dt" sz="half" idx="10"/>
          </p:nvPr>
        </p:nvSpPr>
        <p:spPr/>
        <p:txBody>
          <a:bodyPr/>
          <a:lstStyle/>
          <a:p>
            <a:fld id="{A2DF40C5-5585-40A3-A46B-A808B4389684}" type="datetimeFigureOut">
              <a:rPr lang="de-DE" smtClean="0"/>
              <a:t>02.06.2021</a:t>
            </a:fld>
            <a:endParaRPr lang="de-DE"/>
          </a:p>
        </p:txBody>
      </p:sp>
      <p:sp>
        <p:nvSpPr>
          <p:cNvPr id="6" name="Fußzeilenplatzhalter 5">
            <a:extLst>
              <a:ext uri="{FF2B5EF4-FFF2-40B4-BE49-F238E27FC236}">
                <a16:creationId xmlns:a16="http://schemas.microsoft.com/office/drawing/2014/main" id="{BF0F9A5B-247B-407D-B1A6-5CB7C0FF5B0C}"/>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862D3918-5F6E-483D-894C-6D78DFE0AD50}"/>
              </a:ext>
            </a:extLst>
          </p:cNvPr>
          <p:cNvSpPr>
            <a:spLocks noGrp="1"/>
          </p:cNvSpPr>
          <p:nvPr>
            <p:ph type="sldNum" sz="quarter" idx="12"/>
          </p:nvPr>
        </p:nvSpPr>
        <p:spPr/>
        <p:txBody>
          <a:bodyPr/>
          <a:lstStyle/>
          <a:p>
            <a:fld id="{A42330BB-0FBA-48EE-B388-4FAABF95D25A}" type="slidenum">
              <a:rPr lang="de-DE" smtClean="0"/>
              <a:t>‹Nr.›</a:t>
            </a:fld>
            <a:endParaRPr lang="de-DE"/>
          </a:p>
        </p:txBody>
      </p:sp>
    </p:spTree>
    <p:extLst>
      <p:ext uri="{BB962C8B-B14F-4D97-AF65-F5344CB8AC3E}">
        <p14:creationId xmlns:p14="http://schemas.microsoft.com/office/powerpoint/2010/main" val="9413573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8C3B134-2874-46DC-A38E-C161D517643F}"/>
              </a:ext>
            </a:extLst>
          </p:cNvPr>
          <p:cNvSpPr>
            <a:spLocks noGrp="1"/>
          </p:cNvSpPr>
          <p:nvPr>
            <p:ph type="title"/>
          </p:nvPr>
        </p:nvSpPr>
        <p:spPr>
          <a:xfrm>
            <a:off x="839788" y="365125"/>
            <a:ext cx="10515600" cy="1325563"/>
          </a:xfrm>
        </p:spPr>
        <p:txBody>
          <a:bodyPr/>
          <a:lstStyle/>
          <a:p>
            <a:r>
              <a:rPr lang="de-DE"/>
              <a:t>Mastertitelformat bearbeiten</a:t>
            </a:r>
          </a:p>
        </p:txBody>
      </p:sp>
      <p:sp>
        <p:nvSpPr>
          <p:cNvPr id="3" name="Textplatzhalter 2">
            <a:extLst>
              <a:ext uri="{FF2B5EF4-FFF2-40B4-BE49-F238E27FC236}">
                <a16:creationId xmlns:a16="http://schemas.microsoft.com/office/drawing/2014/main" id="{9DB0EC55-9F70-4460-942D-0A8861A5865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547FE9F3-E9AE-409F-9A37-16492F5CBCC5}"/>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a:extLst>
              <a:ext uri="{FF2B5EF4-FFF2-40B4-BE49-F238E27FC236}">
                <a16:creationId xmlns:a16="http://schemas.microsoft.com/office/drawing/2014/main" id="{1B93432E-6FA5-4E19-B79B-5882421C44A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AC362F01-0085-4606-B03D-6C0CB6C10A4E}"/>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a:extLst>
              <a:ext uri="{FF2B5EF4-FFF2-40B4-BE49-F238E27FC236}">
                <a16:creationId xmlns:a16="http://schemas.microsoft.com/office/drawing/2014/main" id="{DFF051CD-AA11-4F87-B8F0-DC65564447CF}"/>
              </a:ext>
            </a:extLst>
          </p:cNvPr>
          <p:cNvSpPr>
            <a:spLocks noGrp="1"/>
          </p:cNvSpPr>
          <p:nvPr>
            <p:ph type="dt" sz="half" idx="10"/>
          </p:nvPr>
        </p:nvSpPr>
        <p:spPr/>
        <p:txBody>
          <a:bodyPr/>
          <a:lstStyle/>
          <a:p>
            <a:fld id="{A2DF40C5-5585-40A3-A46B-A808B4389684}" type="datetimeFigureOut">
              <a:rPr lang="de-DE" smtClean="0"/>
              <a:t>02.06.2021</a:t>
            </a:fld>
            <a:endParaRPr lang="de-DE"/>
          </a:p>
        </p:txBody>
      </p:sp>
      <p:sp>
        <p:nvSpPr>
          <p:cNvPr id="8" name="Fußzeilenplatzhalter 7">
            <a:extLst>
              <a:ext uri="{FF2B5EF4-FFF2-40B4-BE49-F238E27FC236}">
                <a16:creationId xmlns:a16="http://schemas.microsoft.com/office/drawing/2014/main" id="{7B097326-4C3C-47AE-AA48-8683894FAB2B}"/>
              </a:ext>
            </a:extLst>
          </p:cNvPr>
          <p:cNvSpPr>
            <a:spLocks noGrp="1"/>
          </p:cNvSpPr>
          <p:nvPr>
            <p:ph type="ftr" sz="quarter" idx="11"/>
          </p:nvPr>
        </p:nvSpPr>
        <p:spPr/>
        <p:txBody>
          <a:bodyPr/>
          <a:lstStyle/>
          <a:p>
            <a:endParaRPr lang="de-DE"/>
          </a:p>
        </p:txBody>
      </p:sp>
      <p:sp>
        <p:nvSpPr>
          <p:cNvPr id="9" name="Foliennummernplatzhalter 8">
            <a:extLst>
              <a:ext uri="{FF2B5EF4-FFF2-40B4-BE49-F238E27FC236}">
                <a16:creationId xmlns:a16="http://schemas.microsoft.com/office/drawing/2014/main" id="{054786BB-24C5-4876-9AC1-2ACE6A7A6DD5}"/>
              </a:ext>
            </a:extLst>
          </p:cNvPr>
          <p:cNvSpPr>
            <a:spLocks noGrp="1"/>
          </p:cNvSpPr>
          <p:nvPr>
            <p:ph type="sldNum" sz="quarter" idx="12"/>
          </p:nvPr>
        </p:nvSpPr>
        <p:spPr/>
        <p:txBody>
          <a:bodyPr/>
          <a:lstStyle/>
          <a:p>
            <a:fld id="{A42330BB-0FBA-48EE-B388-4FAABF95D25A}" type="slidenum">
              <a:rPr lang="de-DE" smtClean="0"/>
              <a:t>‹Nr.›</a:t>
            </a:fld>
            <a:endParaRPr lang="de-DE"/>
          </a:p>
        </p:txBody>
      </p:sp>
    </p:spTree>
    <p:extLst>
      <p:ext uri="{BB962C8B-B14F-4D97-AF65-F5344CB8AC3E}">
        <p14:creationId xmlns:p14="http://schemas.microsoft.com/office/powerpoint/2010/main" val="38514802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52D5036-BA2C-4FB5-857C-1776B19AFD7D}"/>
              </a:ext>
            </a:extLst>
          </p:cNvPr>
          <p:cNvSpPr>
            <a:spLocks noGrp="1"/>
          </p:cNvSpPr>
          <p:nvPr>
            <p:ph type="title"/>
          </p:nvPr>
        </p:nvSpPr>
        <p:spPr/>
        <p:txBody>
          <a:bodyPr/>
          <a:lstStyle/>
          <a:p>
            <a:r>
              <a:rPr lang="de-DE"/>
              <a:t>Mastertitelformat bearbeiten</a:t>
            </a:r>
          </a:p>
        </p:txBody>
      </p:sp>
      <p:sp>
        <p:nvSpPr>
          <p:cNvPr id="3" name="Datumsplatzhalter 2">
            <a:extLst>
              <a:ext uri="{FF2B5EF4-FFF2-40B4-BE49-F238E27FC236}">
                <a16:creationId xmlns:a16="http://schemas.microsoft.com/office/drawing/2014/main" id="{36FC8F5D-F6B9-4118-82D8-3B9751691588}"/>
              </a:ext>
            </a:extLst>
          </p:cNvPr>
          <p:cNvSpPr>
            <a:spLocks noGrp="1"/>
          </p:cNvSpPr>
          <p:nvPr>
            <p:ph type="dt" sz="half" idx="10"/>
          </p:nvPr>
        </p:nvSpPr>
        <p:spPr/>
        <p:txBody>
          <a:bodyPr/>
          <a:lstStyle/>
          <a:p>
            <a:fld id="{A2DF40C5-5585-40A3-A46B-A808B4389684}" type="datetimeFigureOut">
              <a:rPr lang="de-DE" smtClean="0"/>
              <a:t>02.06.2021</a:t>
            </a:fld>
            <a:endParaRPr lang="de-DE"/>
          </a:p>
        </p:txBody>
      </p:sp>
      <p:sp>
        <p:nvSpPr>
          <p:cNvPr id="4" name="Fußzeilenplatzhalter 3">
            <a:extLst>
              <a:ext uri="{FF2B5EF4-FFF2-40B4-BE49-F238E27FC236}">
                <a16:creationId xmlns:a16="http://schemas.microsoft.com/office/drawing/2014/main" id="{7A7F754B-140C-4C82-B629-D6935261E93F}"/>
              </a:ext>
            </a:extLst>
          </p:cNvPr>
          <p:cNvSpPr>
            <a:spLocks noGrp="1"/>
          </p:cNvSpPr>
          <p:nvPr>
            <p:ph type="ftr" sz="quarter" idx="11"/>
          </p:nvPr>
        </p:nvSpPr>
        <p:spPr/>
        <p:txBody>
          <a:bodyPr/>
          <a:lstStyle/>
          <a:p>
            <a:endParaRPr lang="de-DE"/>
          </a:p>
        </p:txBody>
      </p:sp>
      <p:sp>
        <p:nvSpPr>
          <p:cNvPr id="5" name="Foliennummernplatzhalter 4">
            <a:extLst>
              <a:ext uri="{FF2B5EF4-FFF2-40B4-BE49-F238E27FC236}">
                <a16:creationId xmlns:a16="http://schemas.microsoft.com/office/drawing/2014/main" id="{4BA8ABFC-F09D-46EC-A804-922A3C8EA315}"/>
              </a:ext>
            </a:extLst>
          </p:cNvPr>
          <p:cNvSpPr>
            <a:spLocks noGrp="1"/>
          </p:cNvSpPr>
          <p:nvPr>
            <p:ph type="sldNum" sz="quarter" idx="12"/>
          </p:nvPr>
        </p:nvSpPr>
        <p:spPr/>
        <p:txBody>
          <a:bodyPr/>
          <a:lstStyle/>
          <a:p>
            <a:fld id="{A42330BB-0FBA-48EE-B388-4FAABF95D25A}" type="slidenum">
              <a:rPr lang="de-DE" smtClean="0"/>
              <a:t>‹Nr.›</a:t>
            </a:fld>
            <a:endParaRPr lang="de-DE"/>
          </a:p>
        </p:txBody>
      </p:sp>
    </p:spTree>
    <p:extLst>
      <p:ext uri="{BB962C8B-B14F-4D97-AF65-F5344CB8AC3E}">
        <p14:creationId xmlns:p14="http://schemas.microsoft.com/office/powerpoint/2010/main" val="15490197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B497C45C-4ECD-4CDC-8A58-7A44A88B6B78}"/>
              </a:ext>
            </a:extLst>
          </p:cNvPr>
          <p:cNvSpPr>
            <a:spLocks noGrp="1"/>
          </p:cNvSpPr>
          <p:nvPr>
            <p:ph type="dt" sz="half" idx="10"/>
          </p:nvPr>
        </p:nvSpPr>
        <p:spPr/>
        <p:txBody>
          <a:bodyPr/>
          <a:lstStyle/>
          <a:p>
            <a:fld id="{A2DF40C5-5585-40A3-A46B-A808B4389684}" type="datetimeFigureOut">
              <a:rPr lang="de-DE" smtClean="0"/>
              <a:t>02.06.2021</a:t>
            </a:fld>
            <a:endParaRPr lang="de-DE"/>
          </a:p>
        </p:txBody>
      </p:sp>
      <p:sp>
        <p:nvSpPr>
          <p:cNvPr id="3" name="Fußzeilenplatzhalter 2">
            <a:extLst>
              <a:ext uri="{FF2B5EF4-FFF2-40B4-BE49-F238E27FC236}">
                <a16:creationId xmlns:a16="http://schemas.microsoft.com/office/drawing/2014/main" id="{7971C1D8-41C6-4B5C-9764-4A8A45B1297D}"/>
              </a:ext>
            </a:extLst>
          </p:cNvPr>
          <p:cNvSpPr>
            <a:spLocks noGrp="1"/>
          </p:cNvSpPr>
          <p:nvPr>
            <p:ph type="ftr" sz="quarter" idx="11"/>
          </p:nvPr>
        </p:nvSpPr>
        <p:spPr/>
        <p:txBody>
          <a:bodyPr/>
          <a:lstStyle/>
          <a:p>
            <a:endParaRPr lang="de-DE"/>
          </a:p>
        </p:txBody>
      </p:sp>
      <p:sp>
        <p:nvSpPr>
          <p:cNvPr id="4" name="Foliennummernplatzhalter 3">
            <a:extLst>
              <a:ext uri="{FF2B5EF4-FFF2-40B4-BE49-F238E27FC236}">
                <a16:creationId xmlns:a16="http://schemas.microsoft.com/office/drawing/2014/main" id="{6A10A673-ACF4-400F-884F-E793FB76FA48}"/>
              </a:ext>
            </a:extLst>
          </p:cNvPr>
          <p:cNvSpPr>
            <a:spLocks noGrp="1"/>
          </p:cNvSpPr>
          <p:nvPr>
            <p:ph type="sldNum" sz="quarter" idx="12"/>
          </p:nvPr>
        </p:nvSpPr>
        <p:spPr/>
        <p:txBody>
          <a:bodyPr/>
          <a:lstStyle/>
          <a:p>
            <a:fld id="{A42330BB-0FBA-48EE-B388-4FAABF95D25A}" type="slidenum">
              <a:rPr lang="de-DE" smtClean="0"/>
              <a:t>‹Nr.›</a:t>
            </a:fld>
            <a:endParaRPr lang="de-DE"/>
          </a:p>
        </p:txBody>
      </p:sp>
    </p:spTree>
    <p:extLst>
      <p:ext uri="{BB962C8B-B14F-4D97-AF65-F5344CB8AC3E}">
        <p14:creationId xmlns:p14="http://schemas.microsoft.com/office/powerpoint/2010/main" val="8274408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5249100-FEF1-49BE-93C8-281E5FB748B1}"/>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Inhaltsplatzhalter 2">
            <a:extLst>
              <a:ext uri="{FF2B5EF4-FFF2-40B4-BE49-F238E27FC236}">
                <a16:creationId xmlns:a16="http://schemas.microsoft.com/office/drawing/2014/main" id="{67DC9FA6-6E76-49A7-AB59-8763A36C742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a:extLst>
              <a:ext uri="{FF2B5EF4-FFF2-40B4-BE49-F238E27FC236}">
                <a16:creationId xmlns:a16="http://schemas.microsoft.com/office/drawing/2014/main" id="{9449A61D-D207-4207-8AF8-09C3F3D0639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354E093E-B873-47CE-AFC9-5E461415327B}"/>
              </a:ext>
            </a:extLst>
          </p:cNvPr>
          <p:cNvSpPr>
            <a:spLocks noGrp="1"/>
          </p:cNvSpPr>
          <p:nvPr>
            <p:ph type="dt" sz="half" idx="10"/>
          </p:nvPr>
        </p:nvSpPr>
        <p:spPr/>
        <p:txBody>
          <a:bodyPr/>
          <a:lstStyle/>
          <a:p>
            <a:fld id="{A2DF40C5-5585-40A3-A46B-A808B4389684}" type="datetimeFigureOut">
              <a:rPr lang="de-DE" smtClean="0"/>
              <a:t>02.06.2021</a:t>
            </a:fld>
            <a:endParaRPr lang="de-DE"/>
          </a:p>
        </p:txBody>
      </p:sp>
      <p:sp>
        <p:nvSpPr>
          <p:cNvPr id="6" name="Fußzeilenplatzhalter 5">
            <a:extLst>
              <a:ext uri="{FF2B5EF4-FFF2-40B4-BE49-F238E27FC236}">
                <a16:creationId xmlns:a16="http://schemas.microsoft.com/office/drawing/2014/main" id="{6D51F9ED-B0D0-4404-BEBC-C2D557C0D6C1}"/>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11926E08-6B34-47EE-A0AE-0133655C41BC}"/>
              </a:ext>
            </a:extLst>
          </p:cNvPr>
          <p:cNvSpPr>
            <a:spLocks noGrp="1"/>
          </p:cNvSpPr>
          <p:nvPr>
            <p:ph type="sldNum" sz="quarter" idx="12"/>
          </p:nvPr>
        </p:nvSpPr>
        <p:spPr/>
        <p:txBody>
          <a:bodyPr/>
          <a:lstStyle/>
          <a:p>
            <a:fld id="{A42330BB-0FBA-48EE-B388-4FAABF95D25A}" type="slidenum">
              <a:rPr lang="de-DE" smtClean="0"/>
              <a:t>‹Nr.›</a:t>
            </a:fld>
            <a:endParaRPr lang="de-DE"/>
          </a:p>
        </p:txBody>
      </p:sp>
    </p:spTree>
    <p:extLst>
      <p:ext uri="{BB962C8B-B14F-4D97-AF65-F5344CB8AC3E}">
        <p14:creationId xmlns:p14="http://schemas.microsoft.com/office/powerpoint/2010/main" val="4567887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E139FA2-B077-41F9-B6B1-E79AD492AC60}"/>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Bildplatzhalter 2">
            <a:extLst>
              <a:ext uri="{FF2B5EF4-FFF2-40B4-BE49-F238E27FC236}">
                <a16:creationId xmlns:a16="http://schemas.microsoft.com/office/drawing/2014/main" id="{5E149B80-9F9B-4F10-A733-5DD35370923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a:extLst>
              <a:ext uri="{FF2B5EF4-FFF2-40B4-BE49-F238E27FC236}">
                <a16:creationId xmlns:a16="http://schemas.microsoft.com/office/drawing/2014/main" id="{36972FA3-B137-4F84-826B-29A3E4BD983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9176BF4F-C3D3-456B-88E3-84DA653B5692}"/>
              </a:ext>
            </a:extLst>
          </p:cNvPr>
          <p:cNvSpPr>
            <a:spLocks noGrp="1"/>
          </p:cNvSpPr>
          <p:nvPr>
            <p:ph type="dt" sz="half" idx="10"/>
          </p:nvPr>
        </p:nvSpPr>
        <p:spPr/>
        <p:txBody>
          <a:bodyPr/>
          <a:lstStyle/>
          <a:p>
            <a:fld id="{A2DF40C5-5585-40A3-A46B-A808B4389684}" type="datetimeFigureOut">
              <a:rPr lang="de-DE" smtClean="0"/>
              <a:t>02.06.2021</a:t>
            </a:fld>
            <a:endParaRPr lang="de-DE"/>
          </a:p>
        </p:txBody>
      </p:sp>
      <p:sp>
        <p:nvSpPr>
          <p:cNvPr id="6" name="Fußzeilenplatzhalter 5">
            <a:extLst>
              <a:ext uri="{FF2B5EF4-FFF2-40B4-BE49-F238E27FC236}">
                <a16:creationId xmlns:a16="http://schemas.microsoft.com/office/drawing/2014/main" id="{E066595A-750E-4744-9BE9-1F4259A57D6D}"/>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6ED33A31-EE29-4C12-AF08-D149F15218E8}"/>
              </a:ext>
            </a:extLst>
          </p:cNvPr>
          <p:cNvSpPr>
            <a:spLocks noGrp="1"/>
          </p:cNvSpPr>
          <p:nvPr>
            <p:ph type="sldNum" sz="quarter" idx="12"/>
          </p:nvPr>
        </p:nvSpPr>
        <p:spPr/>
        <p:txBody>
          <a:bodyPr/>
          <a:lstStyle/>
          <a:p>
            <a:fld id="{A42330BB-0FBA-48EE-B388-4FAABF95D25A}" type="slidenum">
              <a:rPr lang="de-DE" smtClean="0"/>
              <a:t>‹Nr.›</a:t>
            </a:fld>
            <a:endParaRPr lang="de-DE"/>
          </a:p>
        </p:txBody>
      </p:sp>
    </p:spTree>
    <p:extLst>
      <p:ext uri="{BB962C8B-B14F-4D97-AF65-F5344CB8AC3E}">
        <p14:creationId xmlns:p14="http://schemas.microsoft.com/office/powerpoint/2010/main" val="19359801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447E23F7-CA77-4786-9639-DAC51084A81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p>
        </p:txBody>
      </p:sp>
      <p:sp>
        <p:nvSpPr>
          <p:cNvPr id="3" name="Textplatzhalter 2">
            <a:extLst>
              <a:ext uri="{FF2B5EF4-FFF2-40B4-BE49-F238E27FC236}">
                <a16:creationId xmlns:a16="http://schemas.microsoft.com/office/drawing/2014/main" id="{A3549701-B009-47E5-BD08-8DF86E195AF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3D2165D3-CF89-41CE-B7DE-DD46AB3AB55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DF40C5-5585-40A3-A46B-A808B4389684}" type="datetimeFigureOut">
              <a:rPr lang="de-DE" smtClean="0"/>
              <a:t>02.06.2021</a:t>
            </a:fld>
            <a:endParaRPr lang="de-DE"/>
          </a:p>
        </p:txBody>
      </p:sp>
      <p:sp>
        <p:nvSpPr>
          <p:cNvPr id="5" name="Fußzeilenplatzhalter 4">
            <a:extLst>
              <a:ext uri="{FF2B5EF4-FFF2-40B4-BE49-F238E27FC236}">
                <a16:creationId xmlns:a16="http://schemas.microsoft.com/office/drawing/2014/main" id="{7ABAD708-09C4-4794-9A10-A53768783C2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a:extLst>
              <a:ext uri="{FF2B5EF4-FFF2-40B4-BE49-F238E27FC236}">
                <a16:creationId xmlns:a16="http://schemas.microsoft.com/office/drawing/2014/main" id="{09EE3FEE-BB71-47FF-A9C0-37368A0425F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2330BB-0FBA-48EE-B388-4FAABF95D25A}" type="slidenum">
              <a:rPr lang="de-DE" smtClean="0"/>
              <a:t>‹Nr.›</a:t>
            </a:fld>
            <a:endParaRPr lang="de-DE"/>
          </a:p>
        </p:txBody>
      </p:sp>
    </p:spTree>
    <p:extLst>
      <p:ext uri="{BB962C8B-B14F-4D97-AF65-F5344CB8AC3E}">
        <p14:creationId xmlns:p14="http://schemas.microsoft.com/office/powerpoint/2010/main" val="37330149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5.png"/><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5.png"/><Relationship Id="rId7" Type="http://schemas.openxmlformats.org/officeDocument/2006/relationships/image" Target="../media/image24.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8" Type="http://schemas.openxmlformats.org/officeDocument/2006/relationships/hyperlink" Target="https://arxiv.org/pdf/1809.04281.pdf" TargetMode="External"/><Relationship Id="rId3" Type="http://schemas.openxmlformats.org/officeDocument/2006/relationships/image" Target="../media/image5.png"/><Relationship Id="rId7" Type="http://schemas.openxmlformats.org/officeDocument/2006/relationships/image" Target="../media/image28.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0.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8.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2.png"/><Relationship Id="rId7" Type="http://schemas.openxmlformats.org/officeDocument/2006/relationships/image" Target="../media/image10.png"/><Relationship Id="rId2" Type="http://schemas.openxmlformats.org/officeDocument/2006/relationships/image" Target="../media/image30.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1.png"/><Relationship Id="rId9" Type="http://schemas.openxmlformats.org/officeDocument/2006/relationships/image" Target="../media/image5.png"/></Relationships>
</file>

<file path=ppt/slides/_rels/slide19.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2.png"/><Relationship Id="rId7" Type="http://schemas.openxmlformats.org/officeDocument/2006/relationships/image" Target="../media/image10.png"/><Relationship Id="rId2" Type="http://schemas.openxmlformats.org/officeDocument/2006/relationships/image" Target="../media/image30.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1.png"/><Relationship Id="rId9" Type="http://schemas.openxmlformats.org/officeDocument/2006/relationships/image" Target="../media/image2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30.png"/><Relationship Id="rId7"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image" Target="../media/image31.png"/><Relationship Id="rId5" Type="http://schemas.openxmlformats.org/officeDocument/2006/relationships/image" Target="../media/image1.png"/><Relationship Id="rId10" Type="http://schemas.openxmlformats.org/officeDocument/2006/relationships/image" Target="../media/image20.png"/><Relationship Id="rId4" Type="http://schemas.openxmlformats.org/officeDocument/2006/relationships/image" Target="../media/image2.png"/><Relationship Id="rId9" Type="http://schemas.openxmlformats.org/officeDocument/2006/relationships/image" Target="../media/image11.png"/></Relationships>
</file>

<file path=ppt/slides/_rels/slide21.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30.png"/><Relationship Id="rId7"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image" Target="../media/image12.png"/><Relationship Id="rId5" Type="http://schemas.openxmlformats.org/officeDocument/2006/relationships/image" Target="../media/image1.png"/><Relationship Id="rId10" Type="http://schemas.openxmlformats.org/officeDocument/2006/relationships/image" Target="../media/image31.png"/><Relationship Id="rId4" Type="http://schemas.openxmlformats.org/officeDocument/2006/relationships/image" Target="../media/image2.png"/><Relationship Id="rId9" Type="http://schemas.openxmlformats.org/officeDocument/2006/relationships/image" Target="../media/image11.png"/></Relationships>
</file>

<file path=ppt/slides/_rels/slide22.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30.png"/><Relationship Id="rId7"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1.png"/><Relationship Id="rId10" Type="http://schemas.openxmlformats.org/officeDocument/2006/relationships/image" Target="../media/image32.png"/><Relationship Id="rId4" Type="http://schemas.openxmlformats.org/officeDocument/2006/relationships/image" Target="../media/image2.png"/><Relationship Id="rId9" Type="http://schemas.openxmlformats.org/officeDocument/2006/relationships/image" Target="../media/image11.png"/></Relationships>
</file>

<file path=ppt/slides/_rels/slide23.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30.png"/><Relationship Id="rId7"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1.png"/><Relationship Id="rId10" Type="http://schemas.openxmlformats.org/officeDocument/2006/relationships/image" Target="../media/image33.png"/><Relationship Id="rId4" Type="http://schemas.openxmlformats.org/officeDocument/2006/relationships/image" Target="../media/image2.png"/><Relationship Id="rId9" Type="http://schemas.openxmlformats.org/officeDocument/2006/relationships/image" Target="../media/image11.png"/></Relationships>
</file>

<file path=ppt/slides/_rels/slide2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1CF812B-897F-43EA-8BF0-7D65C18A205B}"/>
              </a:ext>
            </a:extLst>
          </p:cNvPr>
          <p:cNvSpPr>
            <a:spLocks noGrp="1"/>
          </p:cNvSpPr>
          <p:nvPr>
            <p:ph type="ctrTitle"/>
          </p:nvPr>
        </p:nvSpPr>
        <p:spPr/>
        <p:txBody>
          <a:bodyPr>
            <a:normAutofit/>
          </a:bodyPr>
          <a:lstStyle/>
          <a:p>
            <a:r>
              <a:rPr lang="de-DE" dirty="0"/>
              <a:t>Attention </a:t>
            </a:r>
            <a:r>
              <a:rPr lang="de-DE" dirty="0" err="1"/>
              <a:t>Augmented</a:t>
            </a:r>
            <a:r>
              <a:rPr lang="de-DE" dirty="0"/>
              <a:t> Convolutional Networks</a:t>
            </a:r>
          </a:p>
        </p:txBody>
      </p:sp>
      <p:sp>
        <p:nvSpPr>
          <p:cNvPr id="3" name="Untertitel 2">
            <a:extLst>
              <a:ext uri="{FF2B5EF4-FFF2-40B4-BE49-F238E27FC236}">
                <a16:creationId xmlns:a16="http://schemas.microsoft.com/office/drawing/2014/main" id="{62D14600-3296-4932-8871-4A28491ED98C}"/>
              </a:ext>
            </a:extLst>
          </p:cNvPr>
          <p:cNvSpPr>
            <a:spLocks noGrp="1"/>
          </p:cNvSpPr>
          <p:nvPr>
            <p:ph type="subTitle" idx="1"/>
          </p:nvPr>
        </p:nvSpPr>
        <p:spPr/>
        <p:txBody>
          <a:bodyPr/>
          <a:lstStyle/>
          <a:p>
            <a:endParaRPr lang="de-DE"/>
          </a:p>
        </p:txBody>
      </p:sp>
    </p:spTree>
    <p:extLst>
      <p:ext uri="{BB962C8B-B14F-4D97-AF65-F5344CB8AC3E}">
        <p14:creationId xmlns:p14="http://schemas.microsoft.com/office/powerpoint/2010/main" val="452815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CB4FC41-87CB-4A9A-8641-5600AEDAC860}"/>
              </a:ext>
            </a:extLst>
          </p:cNvPr>
          <p:cNvSpPr>
            <a:spLocks noGrp="1"/>
          </p:cNvSpPr>
          <p:nvPr>
            <p:ph type="title"/>
          </p:nvPr>
        </p:nvSpPr>
        <p:spPr/>
        <p:txBody>
          <a:bodyPr/>
          <a:lstStyle/>
          <a:p>
            <a:r>
              <a:rPr lang="de-DE" dirty="0" err="1"/>
              <a:t>Architechture</a:t>
            </a:r>
            <a:endParaRPr lang="de-DE" dirty="0"/>
          </a:p>
        </p:txBody>
      </p:sp>
      <p:sp>
        <p:nvSpPr>
          <p:cNvPr id="3" name="Inhaltsplatzhalter 2">
            <a:extLst>
              <a:ext uri="{FF2B5EF4-FFF2-40B4-BE49-F238E27FC236}">
                <a16:creationId xmlns:a16="http://schemas.microsoft.com/office/drawing/2014/main" id="{2C0150C9-CE2A-43B7-A14A-C6EE401A9238}"/>
              </a:ext>
            </a:extLst>
          </p:cNvPr>
          <p:cNvSpPr>
            <a:spLocks noGrp="1"/>
          </p:cNvSpPr>
          <p:nvPr>
            <p:ph idx="1"/>
          </p:nvPr>
        </p:nvSpPr>
        <p:spPr/>
        <p:txBody>
          <a:bodyPr/>
          <a:lstStyle/>
          <a:p>
            <a:r>
              <a:rPr lang="de-DE" dirty="0"/>
              <a:t>Self-attention </a:t>
            </a:r>
            <a:r>
              <a:rPr lang="de-DE" dirty="0" err="1"/>
              <a:t>over</a:t>
            </a:r>
            <a:r>
              <a:rPr lang="de-DE" dirty="0"/>
              <a:t> </a:t>
            </a:r>
            <a:r>
              <a:rPr lang="de-DE" dirty="0" err="1"/>
              <a:t>images</a:t>
            </a:r>
            <a:endParaRPr lang="de-DE" dirty="0"/>
          </a:p>
          <a:p>
            <a:pPr lvl="1"/>
            <a:r>
              <a:rPr lang="de-DE" dirty="0" err="1"/>
              <a:t>Two</a:t>
            </a:r>
            <a:r>
              <a:rPr lang="de-DE" dirty="0"/>
              <a:t>-dimensional </a:t>
            </a:r>
            <a:r>
              <a:rPr lang="de-DE" dirty="0" err="1"/>
              <a:t>Positional</a:t>
            </a:r>
            <a:r>
              <a:rPr lang="de-DE" dirty="0"/>
              <a:t> Encodings</a:t>
            </a:r>
          </a:p>
        </p:txBody>
      </p:sp>
      <p:sp>
        <p:nvSpPr>
          <p:cNvPr id="19" name="Geschweifte Klammer links 18">
            <a:extLst>
              <a:ext uri="{FF2B5EF4-FFF2-40B4-BE49-F238E27FC236}">
                <a16:creationId xmlns:a16="http://schemas.microsoft.com/office/drawing/2014/main" id="{237A3C03-0F9A-4FA2-81B1-8577F6856077}"/>
              </a:ext>
            </a:extLst>
          </p:cNvPr>
          <p:cNvSpPr/>
          <p:nvPr/>
        </p:nvSpPr>
        <p:spPr>
          <a:xfrm>
            <a:off x="740161" y="3390270"/>
            <a:ext cx="397565" cy="189830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dirty="0"/>
          </a:p>
        </p:txBody>
      </p:sp>
      <p:sp>
        <p:nvSpPr>
          <p:cNvPr id="26" name="Textfeld 25">
            <a:extLst>
              <a:ext uri="{FF2B5EF4-FFF2-40B4-BE49-F238E27FC236}">
                <a16:creationId xmlns:a16="http://schemas.microsoft.com/office/drawing/2014/main" id="{556C1698-4C52-48E9-B11D-40C8C693F800}"/>
              </a:ext>
            </a:extLst>
          </p:cNvPr>
          <p:cNvSpPr txBox="1"/>
          <p:nvPr/>
        </p:nvSpPr>
        <p:spPr>
          <a:xfrm>
            <a:off x="1242397" y="3229693"/>
            <a:ext cx="1401418" cy="646331"/>
          </a:xfrm>
          <a:prstGeom prst="rect">
            <a:avLst/>
          </a:prstGeom>
          <a:noFill/>
        </p:spPr>
        <p:txBody>
          <a:bodyPr wrap="square" rtlCol="0">
            <a:spAutoFit/>
          </a:bodyPr>
          <a:lstStyle/>
          <a:p>
            <a:r>
              <a:rPr lang="de-DE" dirty="0"/>
              <a:t>Absolute Encoding </a:t>
            </a:r>
          </a:p>
        </p:txBody>
      </p:sp>
      <p:sp>
        <p:nvSpPr>
          <p:cNvPr id="31" name="Textfeld 30">
            <a:extLst>
              <a:ext uri="{FF2B5EF4-FFF2-40B4-BE49-F238E27FC236}">
                <a16:creationId xmlns:a16="http://schemas.microsoft.com/office/drawing/2014/main" id="{AF116C47-8FFB-4FDD-A2B2-03445108A151}"/>
              </a:ext>
            </a:extLst>
          </p:cNvPr>
          <p:cNvSpPr txBox="1"/>
          <p:nvPr/>
        </p:nvSpPr>
        <p:spPr>
          <a:xfrm>
            <a:off x="1242397" y="5088139"/>
            <a:ext cx="1421296" cy="646331"/>
          </a:xfrm>
          <a:prstGeom prst="rect">
            <a:avLst/>
          </a:prstGeom>
          <a:noFill/>
        </p:spPr>
        <p:txBody>
          <a:bodyPr wrap="square" rtlCol="0">
            <a:spAutoFit/>
          </a:bodyPr>
          <a:lstStyle/>
          <a:p>
            <a:r>
              <a:rPr lang="de-DE" dirty="0"/>
              <a:t>Relative Encoding </a:t>
            </a:r>
          </a:p>
        </p:txBody>
      </p:sp>
      <p:pic>
        <p:nvPicPr>
          <p:cNvPr id="6" name="Grafik 5">
            <a:extLst>
              <a:ext uri="{FF2B5EF4-FFF2-40B4-BE49-F238E27FC236}">
                <a16:creationId xmlns:a16="http://schemas.microsoft.com/office/drawing/2014/main" id="{AD58BBE4-01F2-4AFD-BA8D-1E7F7909A067}"/>
              </a:ext>
            </a:extLst>
          </p:cNvPr>
          <p:cNvPicPr>
            <a:picLocks noChangeAspect="1"/>
          </p:cNvPicPr>
          <p:nvPr/>
        </p:nvPicPr>
        <p:blipFill>
          <a:blip r:embed="rId3"/>
          <a:stretch>
            <a:fillRect/>
          </a:stretch>
        </p:blipFill>
        <p:spPr>
          <a:xfrm>
            <a:off x="4858859" y="3598735"/>
            <a:ext cx="4533900" cy="257175"/>
          </a:xfrm>
          <a:prstGeom prst="rect">
            <a:avLst/>
          </a:prstGeom>
        </p:spPr>
      </p:pic>
      <p:pic>
        <p:nvPicPr>
          <p:cNvPr id="7" name="Grafik 6">
            <a:extLst>
              <a:ext uri="{FF2B5EF4-FFF2-40B4-BE49-F238E27FC236}">
                <a16:creationId xmlns:a16="http://schemas.microsoft.com/office/drawing/2014/main" id="{C06EF705-8B17-46E2-A55B-5E5B7D4B2935}"/>
              </a:ext>
            </a:extLst>
          </p:cNvPr>
          <p:cNvPicPr>
            <a:picLocks noChangeAspect="1"/>
          </p:cNvPicPr>
          <p:nvPr/>
        </p:nvPicPr>
        <p:blipFill>
          <a:blip r:embed="rId4"/>
          <a:stretch>
            <a:fillRect/>
          </a:stretch>
        </p:blipFill>
        <p:spPr>
          <a:xfrm>
            <a:off x="5563709" y="4206811"/>
            <a:ext cx="3124200" cy="809625"/>
          </a:xfrm>
          <a:prstGeom prst="rect">
            <a:avLst/>
          </a:prstGeom>
        </p:spPr>
      </p:pic>
      <p:pic>
        <p:nvPicPr>
          <p:cNvPr id="11" name="Grafik 10">
            <a:extLst>
              <a:ext uri="{FF2B5EF4-FFF2-40B4-BE49-F238E27FC236}">
                <a16:creationId xmlns:a16="http://schemas.microsoft.com/office/drawing/2014/main" id="{B68AE434-5DB0-4CCE-83AD-BBF23A980E4C}"/>
              </a:ext>
            </a:extLst>
          </p:cNvPr>
          <p:cNvPicPr>
            <a:picLocks noChangeAspect="1"/>
          </p:cNvPicPr>
          <p:nvPr/>
        </p:nvPicPr>
        <p:blipFill>
          <a:blip r:embed="rId5"/>
          <a:stretch>
            <a:fillRect/>
          </a:stretch>
        </p:blipFill>
        <p:spPr>
          <a:xfrm>
            <a:off x="2502571" y="5390386"/>
            <a:ext cx="4333875" cy="962025"/>
          </a:xfrm>
          <a:prstGeom prst="rect">
            <a:avLst/>
          </a:prstGeom>
        </p:spPr>
      </p:pic>
      <p:pic>
        <p:nvPicPr>
          <p:cNvPr id="8" name="Grafik 7">
            <a:extLst>
              <a:ext uri="{FF2B5EF4-FFF2-40B4-BE49-F238E27FC236}">
                <a16:creationId xmlns:a16="http://schemas.microsoft.com/office/drawing/2014/main" id="{92D721EF-FFF2-4F3C-890A-72AA5373373F}"/>
              </a:ext>
            </a:extLst>
          </p:cNvPr>
          <p:cNvPicPr>
            <a:picLocks noChangeAspect="1"/>
          </p:cNvPicPr>
          <p:nvPr/>
        </p:nvPicPr>
        <p:blipFill>
          <a:blip r:embed="rId6"/>
          <a:stretch>
            <a:fillRect/>
          </a:stretch>
        </p:blipFill>
        <p:spPr>
          <a:xfrm>
            <a:off x="6939363" y="5361384"/>
            <a:ext cx="4246501" cy="982342"/>
          </a:xfrm>
          <a:prstGeom prst="rect">
            <a:avLst/>
          </a:prstGeom>
        </p:spPr>
      </p:pic>
    </p:spTree>
    <p:extLst>
      <p:ext uri="{BB962C8B-B14F-4D97-AF65-F5344CB8AC3E}">
        <p14:creationId xmlns:p14="http://schemas.microsoft.com/office/powerpoint/2010/main" val="11063947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CB4FC41-87CB-4A9A-8641-5600AEDAC860}"/>
              </a:ext>
            </a:extLst>
          </p:cNvPr>
          <p:cNvSpPr>
            <a:spLocks noGrp="1"/>
          </p:cNvSpPr>
          <p:nvPr>
            <p:ph type="title"/>
          </p:nvPr>
        </p:nvSpPr>
        <p:spPr/>
        <p:txBody>
          <a:bodyPr/>
          <a:lstStyle/>
          <a:p>
            <a:r>
              <a:rPr lang="de-DE" dirty="0" err="1"/>
              <a:t>Architechture</a:t>
            </a:r>
            <a:endParaRPr lang="de-DE" dirty="0"/>
          </a:p>
        </p:txBody>
      </p:sp>
      <p:sp>
        <p:nvSpPr>
          <p:cNvPr id="3" name="Inhaltsplatzhalter 2">
            <a:extLst>
              <a:ext uri="{FF2B5EF4-FFF2-40B4-BE49-F238E27FC236}">
                <a16:creationId xmlns:a16="http://schemas.microsoft.com/office/drawing/2014/main" id="{2C0150C9-CE2A-43B7-A14A-C6EE401A9238}"/>
              </a:ext>
            </a:extLst>
          </p:cNvPr>
          <p:cNvSpPr>
            <a:spLocks noGrp="1"/>
          </p:cNvSpPr>
          <p:nvPr>
            <p:ph idx="1"/>
          </p:nvPr>
        </p:nvSpPr>
        <p:spPr/>
        <p:txBody>
          <a:bodyPr/>
          <a:lstStyle/>
          <a:p>
            <a:r>
              <a:rPr lang="de-DE" dirty="0"/>
              <a:t>Self-attention </a:t>
            </a:r>
            <a:r>
              <a:rPr lang="de-DE" dirty="0" err="1"/>
              <a:t>over</a:t>
            </a:r>
            <a:r>
              <a:rPr lang="de-DE" dirty="0"/>
              <a:t> </a:t>
            </a:r>
            <a:r>
              <a:rPr lang="de-DE" dirty="0" err="1"/>
              <a:t>images</a:t>
            </a:r>
            <a:endParaRPr lang="de-DE" dirty="0"/>
          </a:p>
          <a:p>
            <a:pPr lvl="1"/>
            <a:r>
              <a:rPr lang="de-DE" dirty="0" err="1"/>
              <a:t>Two</a:t>
            </a:r>
            <a:r>
              <a:rPr lang="de-DE" dirty="0"/>
              <a:t>-dimensional </a:t>
            </a:r>
            <a:r>
              <a:rPr lang="de-DE" dirty="0" err="1"/>
              <a:t>Positional</a:t>
            </a:r>
            <a:r>
              <a:rPr lang="de-DE" dirty="0"/>
              <a:t> Encodings</a:t>
            </a:r>
          </a:p>
        </p:txBody>
      </p:sp>
      <p:sp>
        <p:nvSpPr>
          <p:cNvPr id="19" name="Geschweifte Klammer links 18">
            <a:extLst>
              <a:ext uri="{FF2B5EF4-FFF2-40B4-BE49-F238E27FC236}">
                <a16:creationId xmlns:a16="http://schemas.microsoft.com/office/drawing/2014/main" id="{237A3C03-0F9A-4FA2-81B1-8577F6856077}"/>
              </a:ext>
            </a:extLst>
          </p:cNvPr>
          <p:cNvSpPr/>
          <p:nvPr/>
        </p:nvSpPr>
        <p:spPr>
          <a:xfrm>
            <a:off x="740161" y="3390270"/>
            <a:ext cx="397565" cy="189830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dirty="0"/>
          </a:p>
        </p:txBody>
      </p:sp>
      <p:sp>
        <p:nvSpPr>
          <p:cNvPr id="26" name="Textfeld 25">
            <a:extLst>
              <a:ext uri="{FF2B5EF4-FFF2-40B4-BE49-F238E27FC236}">
                <a16:creationId xmlns:a16="http://schemas.microsoft.com/office/drawing/2014/main" id="{556C1698-4C52-48E9-B11D-40C8C693F800}"/>
              </a:ext>
            </a:extLst>
          </p:cNvPr>
          <p:cNvSpPr txBox="1"/>
          <p:nvPr/>
        </p:nvSpPr>
        <p:spPr>
          <a:xfrm>
            <a:off x="1242397" y="3229693"/>
            <a:ext cx="1401418" cy="646331"/>
          </a:xfrm>
          <a:prstGeom prst="rect">
            <a:avLst/>
          </a:prstGeom>
          <a:noFill/>
        </p:spPr>
        <p:txBody>
          <a:bodyPr wrap="square" rtlCol="0">
            <a:spAutoFit/>
          </a:bodyPr>
          <a:lstStyle/>
          <a:p>
            <a:r>
              <a:rPr lang="de-DE" dirty="0"/>
              <a:t>Absolute Encoding </a:t>
            </a:r>
          </a:p>
        </p:txBody>
      </p:sp>
      <p:sp>
        <p:nvSpPr>
          <p:cNvPr id="31" name="Textfeld 30">
            <a:extLst>
              <a:ext uri="{FF2B5EF4-FFF2-40B4-BE49-F238E27FC236}">
                <a16:creationId xmlns:a16="http://schemas.microsoft.com/office/drawing/2014/main" id="{AF116C47-8FFB-4FDD-A2B2-03445108A151}"/>
              </a:ext>
            </a:extLst>
          </p:cNvPr>
          <p:cNvSpPr txBox="1"/>
          <p:nvPr/>
        </p:nvSpPr>
        <p:spPr>
          <a:xfrm>
            <a:off x="1242397" y="5088139"/>
            <a:ext cx="1421296" cy="646331"/>
          </a:xfrm>
          <a:prstGeom prst="rect">
            <a:avLst/>
          </a:prstGeom>
          <a:noFill/>
        </p:spPr>
        <p:txBody>
          <a:bodyPr wrap="square" rtlCol="0">
            <a:spAutoFit/>
          </a:bodyPr>
          <a:lstStyle/>
          <a:p>
            <a:r>
              <a:rPr lang="de-DE" dirty="0"/>
              <a:t>Relative Encoding </a:t>
            </a:r>
          </a:p>
        </p:txBody>
      </p:sp>
      <p:pic>
        <p:nvPicPr>
          <p:cNvPr id="11" name="Grafik 10">
            <a:extLst>
              <a:ext uri="{FF2B5EF4-FFF2-40B4-BE49-F238E27FC236}">
                <a16:creationId xmlns:a16="http://schemas.microsoft.com/office/drawing/2014/main" id="{B68AE434-5DB0-4CCE-83AD-BBF23A980E4C}"/>
              </a:ext>
            </a:extLst>
          </p:cNvPr>
          <p:cNvPicPr>
            <a:picLocks noChangeAspect="1"/>
          </p:cNvPicPr>
          <p:nvPr/>
        </p:nvPicPr>
        <p:blipFill>
          <a:blip r:embed="rId3"/>
          <a:stretch>
            <a:fillRect/>
          </a:stretch>
        </p:blipFill>
        <p:spPr>
          <a:xfrm>
            <a:off x="2502571" y="2762593"/>
            <a:ext cx="4333875" cy="962025"/>
          </a:xfrm>
          <a:prstGeom prst="rect">
            <a:avLst/>
          </a:prstGeom>
        </p:spPr>
      </p:pic>
      <p:pic>
        <p:nvPicPr>
          <p:cNvPr id="8" name="Grafik 7">
            <a:extLst>
              <a:ext uri="{FF2B5EF4-FFF2-40B4-BE49-F238E27FC236}">
                <a16:creationId xmlns:a16="http://schemas.microsoft.com/office/drawing/2014/main" id="{92D721EF-FFF2-4F3C-890A-72AA5373373F}"/>
              </a:ext>
            </a:extLst>
          </p:cNvPr>
          <p:cNvPicPr>
            <a:picLocks noChangeAspect="1"/>
          </p:cNvPicPr>
          <p:nvPr/>
        </p:nvPicPr>
        <p:blipFill>
          <a:blip r:embed="rId4"/>
          <a:stretch>
            <a:fillRect/>
          </a:stretch>
        </p:blipFill>
        <p:spPr>
          <a:xfrm>
            <a:off x="6939363" y="2742469"/>
            <a:ext cx="4246501" cy="982342"/>
          </a:xfrm>
          <a:prstGeom prst="rect">
            <a:avLst/>
          </a:prstGeom>
        </p:spPr>
      </p:pic>
      <p:pic>
        <p:nvPicPr>
          <p:cNvPr id="4" name="Grafik 3">
            <a:extLst>
              <a:ext uri="{FF2B5EF4-FFF2-40B4-BE49-F238E27FC236}">
                <a16:creationId xmlns:a16="http://schemas.microsoft.com/office/drawing/2014/main" id="{6584ABBA-3EC1-42D6-9233-0280CAD74919}"/>
              </a:ext>
            </a:extLst>
          </p:cNvPr>
          <p:cNvPicPr>
            <a:picLocks noChangeAspect="1"/>
          </p:cNvPicPr>
          <p:nvPr/>
        </p:nvPicPr>
        <p:blipFill>
          <a:blip r:embed="rId5"/>
          <a:stretch>
            <a:fillRect/>
          </a:stretch>
        </p:blipFill>
        <p:spPr>
          <a:xfrm>
            <a:off x="6096000" y="4054615"/>
            <a:ext cx="5791482" cy="2164738"/>
          </a:xfrm>
          <a:prstGeom prst="rect">
            <a:avLst/>
          </a:prstGeom>
        </p:spPr>
      </p:pic>
    </p:spTree>
    <p:extLst>
      <p:ext uri="{BB962C8B-B14F-4D97-AF65-F5344CB8AC3E}">
        <p14:creationId xmlns:p14="http://schemas.microsoft.com/office/powerpoint/2010/main" val="38970818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CB4FC41-87CB-4A9A-8641-5600AEDAC860}"/>
              </a:ext>
            </a:extLst>
          </p:cNvPr>
          <p:cNvSpPr>
            <a:spLocks noGrp="1"/>
          </p:cNvSpPr>
          <p:nvPr>
            <p:ph type="title"/>
          </p:nvPr>
        </p:nvSpPr>
        <p:spPr/>
        <p:txBody>
          <a:bodyPr/>
          <a:lstStyle/>
          <a:p>
            <a:r>
              <a:rPr lang="de-DE" dirty="0" err="1"/>
              <a:t>Architechture</a:t>
            </a:r>
            <a:endParaRPr lang="de-DE" dirty="0"/>
          </a:p>
        </p:txBody>
      </p:sp>
      <p:sp>
        <p:nvSpPr>
          <p:cNvPr id="3" name="Inhaltsplatzhalter 2">
            <a:extLst>
              <a:ext uri="{FF2B5EF4-FFF2-40B4-BE49-F238E27FC236}">
                <a16:creationId xmlns:a16="http://schemas.microsoft.com/office/drawing/2014/main" id="{2C0150C9-CE2A-43B7-A14A-C6EE401A9238}"/>
              </a:ext>
            </a:extLst>
          </p:cNvPr>
          <p:cNvSpPr>
            <a:spLocks noGrp="1"/>
          </p:cNvSpPr>
          <p:nvPr>
            <p:ph idx="1"/>
          </p:nvPr>
        </p:nvSpPr>
        <p:spPr/>
        <p:txBody>
          <a:bodyPr/>
          <a:lstStyle/>
          <a:p>
            <a:r>
              <a:rPr lang="de-DE" dirty="0"/>
              <a:t>Self-attention </a:t>
            </a:r>
            <a:r>
              <a:rPr lang="de-DE" dirty="0" err="1"/>
              <a:t>over</a:t>
            </a:r>
            <a:r>
              <a:rPr lang="de-DE" dirty="0"/>
              <a:t> </a:t>
            </a:r>
            <a:r>
              <a:rPr lang="de-DE" dirty="0" err="1"/>
              <a:t>images</a:t>
            </a:r>
            <a:endParaRPr lang="de-DE" dirty="0"/>
          </a:p>
          <a:p>
            <a:pPr lvl="1"/>
            <a:r>
              <a:rPr lang="de-DE" dirty="0" err="1"/>
              <a:t>Two</a:t>
            </a:r>
            <a:r>
              <a:rPr lang="de-DE" dirty="0"/>
              <a:t>-dimensional </a:t>
            </a:r>
            <a:r>
              <a:rPr lang="de-DE" dirty="0" err="1"/>
              <a:t>Positional</a:t>
            </a:r>
            <a:r>
              <a:rPr lang="de-DE" dirty="0"/>
              <a:t> Encodings</a:t>
            </a:r>
          </a:p>
        </p:txBody>
      </p:sp>
      <p:sp>
        <p:nvSpPr>
          <p:cNvPr id="19" name="Geschweifte Klammer links 18">
            <a:extLst>
              <a:ext uri="{FF2B5EF4-FFF2-40B4-BE49-F238E27FC236}">
                <a16:creationId xmlns:a16="http://schemas.microsoft.com/office/drawing/2014/main" id="{237A3C03-0F9A-4FA2-81B1-8577F6856077}"/>
              </a:ext>
            </a:extLst>
          </p:cNvPr>
          <p:cNvSpPr/>
          <p:nvPr/>
        </p:nvSpPr>
        <p:spPr>
          <a:xfrm>
            <a:off x="740161" y="3390270"/>
            <a:ext cx="397565" cy="189830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dirty="0"/>
          </a:p>
        </p:txBody>
      </p:sp>
      <p:sp>
        <p:nvSpPr>
          <p:cNvPr id="26" name="Textfeld 25">
            <a:extLst>
              <a:ext uri="{FF2B5EF4-FFF2-40B4-BE49-F238E27FC236}">
                <a16:creationId xmlns:a16="http://schemas.microsoft.com/office/drawing/2014/main" id="{556C1698-4C52-48E9-B11D-40C8C693F800}"/>
              </a:ext>
            </a:extLst>
          </p:cNvPr>
          <p:cNvSpPr txBox="1"/>
          <p:nvPr/>
        </p:nvSpPr>
        <p:spPr>
          <a:xfrm>
            <a:off x="1242397" y="3229693"/>
            <a:ext cx="1401418" cy="646331"/>
          </a:xfrm>
          <a:prstGeom prst="rect">
            <a:avLst/>
          </a:prstGeom>
          <a:noFill/>
        </p:spPr>
        <p:txBody>
          <a:bodyPr wrap="square" rtlCol="0">
            <a:spAutoFit/>
          </a:bodyPr>
          <a:lstStyle/>
          <a:p>
            <a:r>
              <a:rPr lang="de-DE" dirty="0"/>
              <a:t>Absolute Encoding </a:t>
            </a:r>
          </a:p>
        </p:txBody>
      </p:sp>
      <p:sp>
        <p:nvSpPr>
          <p:cNvPr id="31" name="Textfeld 30">
            <a:extLst>
              <a:ext uri="{FF2B5EF4-FFF2-40B4-BE49-F238E27FC236}">
                <a16:creationId xmlns:a16="http://schemas.microsoft.com/office/drawing/2014/main" id="{AF116C47-8FFB-4FDD-A2B2-03445108A151}"/>
              </a:ext>
            </a:extLst>
          </p:cNvPr>
          <p:cNvSpPr txBox="1"/>
          <p:nvPr/>
        </p:nvSpPr>
        <p:spPr>
          <a:xfrm>
            <a:off x="1242397" y="5088139"/>
            <a:ext cx="1421296" cy="646331"/>
          </a:xfrm>
          <a:prstGeom prst="rect">
            <a:avLst/>
          </a:prstGeom>
          <a:noFill/>
        </p:spPr>
        <p:txBody>
          <a:bodyPr wrap="square" rtlCol="0">
            <a:spAutoFit/>
          </a:bodyPr>
          <a:lstStyle/>
          <a:p>
            <a:r>
              <a:rPr lang="de-DE" dirty="0"/>
              <a:t>Relative Encoding </a:t>
            </a:r>
          </a:p>
        </p:txBody>
      </p:sp>
      <p:pic>
        <p:nvPicPr>
          <p:cNvPr id="11" name="Grafik 10">
            <a:extLst>
              <a:ext uri="{FF2B5EF4-FFF2-40B4-BE49-F238E27FC236}">
                <a16:creationId xmlns:a16="http://schemas.microsoft.com/office/drawing/2014/main" id="{B68AE434-5DB0-4CCE-83AD-BBF23A980E4C}"/>
              </a:ext>
            </a:extLst>
          </p:cNvPr>
          <p:cNvPicPr>
            <a:picLocks noChangeAspect="1"/>
          </p:cNvPicPr>
          <p:nvPr/>
        </p:nvPicPr>
        <p:blipFill>
          <a:blip r:embed="rId3"/>
          <a:stretch>
            <a:fillRect/>
          </a:stretch>
        </p:blipFill>
        <p:spPr>
          <a:xfrm>
            <a:off x="2502571" y="2762593"/>
            <a:ext cx="4333875" cy="962025"/>
          </a:xfrm>
          <a:prstGeom prst="rect">
            <a:avLst/>
          </a:prstGeom>
        </p:spPr>
      </p:pic>
      <p:pic>
        <p:nvPicPr>
          <p:cNvPr id="8" name="Grafik 7">
            <a:extLst>
              <a:ext uri="{FF2B5EF4-FFF2-40B4-BE49-F238E27FC236}">
                <a16:creationId xmlns:a16="http://schemas.microsoft.com/office/drawing/2014/main" id="{92D721EF-FFF2-4F3C-890A-72AA5373373F}"/>
              </a:ext>
            </a:extLst>
          </p:cNvPr>
          <p:cNvPicPr>
            <a:picLocks noChangeAspect="1"/>
          </p:cNvPicPr>
          <p:nvPr/>
        </p:nvPicPr>
        <p:blipFill>
          <a:blip r:embed="rId4"/>
          <a:stretch>
            <a:fillRect/>
          </a:stretch>
        </p:blipFill>
        <p:spPr>
          <a:xfrm>
            <a:off x="6939363" y="2742469"/>
            <a:ext cx="4246501" cy="982342"/>
          </a:xfrm>
          <a:prstGeom prst="rect">
            <a:avLst/>
          </a:prstGeom>
        </p:spPr>
      </p:pic>
      <p:pic>
        <p:nvPicPr>
          <p:cNvPr id="10" name="Grafik 9">
            <a:extLst>
              <a:ext uri="{FF2B5EF4-FFF2-40B4-BE49-F238E27FC236}">
                <a16:creationId xmlns:a16="http://schemas.microsoft.com/office/drawing/2014/main" id="{E817DFDC-5047-4340-BF61-34AF52682DEB}"/>
              </a:ext>
            </a:extLst>
          </p:cNvPr>
          <p:cNvPicPr>
            <a:picLocks noChangeAspect="1"/>
          </p:cNvPicPr>
          <p:nvPr/>
        </p:nvPicPr>
        <p:blipFill>
          <a:blip r:embed="rId5"/>
          <a:stretch>
            <a:fillRect/>
          </a:stretch>
        </p:blipFill>
        <p:spPr>
          <a:xfrm>
            <a:off x="6096000" y="4641655"/>
            <a:ext cx="5619946" cy="573299"/>
          </a:xfrm>
          <a:prstGeom prst="rect">
            <a:avLst/>
          </a:prstGeom>
        </p:spPr>
      </p:pic>
      <p:pic>
        <p:nvPicPr>
          <p:cNvPr id="12" name="Grafik 11">
            <a:extLst>
              <a:ext uri="{FF2B5EF4-FFF2-40B4-BE49-F238E27FC236}">
                <a16:creationId xmlns:a16="http://schemas.microsoft.com/office/drawing/2014/main" id="{0FBD08B7-3B9E-44FD-9A49-2A7272F7CAE3}"/>
              </a:ext>
            </a:extLst>
          </p:cNvPr>
          <p:cNvPicPr>
            <a:picLocks noChangeAspect="1"/>
          </p:cNvPicPr>
          <p:nvPr/>
        </p:nvPicPr>
        <p:blipFill>
          <a:blip r:embed="rId6"/>
          <a:stretch>
            <a:fillRect/>
          </a:stretch>
        </p:blipFill>
        <p:spPr>
          <a:xfrm>
            <a:off x="7363171" y="5193668"/>
            <a:ext cx="4243905" cy="435272"/>
          </a:xfrm>
          <a:prstGeom prst="rect">
            <a:avLst/>
          </a:prstGeom>
        </p:spPr>
      </p:pic>
      <p:sp>
        <p:nvSpPr>
          <p:cNvPr id="13" name="Geschweifte Klammer links 12">
            <a:extLst>
              <a:ext uri="{FF2B5EF4-FFF2-40B4-BE49-F238E27FC236}">
                <a16:creationId xmlns:a16="http://schemas.microsoft.com/office/drawing/2014/main" id="{CD1192D3-49ED-4194-9ABD-3A6362E8830C}"/>
              </a:ext>
            </a:extLst>
          </p:cNvPr>
          <p:cNvSpPr/>
          <p:nvPr/>
        </p:nvSpPr>
        <p:spPr>
          <a:xfrm>
            <a:off x="3146858" y="5906191"/>
            <a:ext cx="397565" cy="811418"/>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dirty="0"/>
          </a:p>
        </p:txBody>
      </p:sp>
      <p:sp>
        <p:nvSpPr>
          <p:cNvPr id="14" name="Textfeld 13">
            <a:extLst>
              <a:ext uri="{FF2B5EF4-FFF2-40B4-BE49-F238E27FC236}">
                <a16:creationId xmlns:a16="http://schemas.microsoft.com/office/drawing/2014/main" id="{2B1A7B0C-E4CF-4BF2-9EDA-AEEA1A35D811}"/>
              </a:ext>
            </a:extLst>
          </p:cNvPr>
          <p:cNvSpPr txBox="1"/>
          <p:nvPr/>
        </p:nvSpPr>
        <p:spPr>
          <a:xfrm>
            <a:off x="3675353" y="5750995"/>
            <a:ext cx="2627791" cy="369332"/>
          </a:xfrm>
          <a:prstGeom prst="rect">
            <a:avLst/>
          </a:prstGeom>
          <a:noFill/>
        </p:spPr>
        <p:txBody>
          <a:bodyPr wrap="square" rtlCol="0">
            <a:spAutoFit/>
          </a:bodyPr>
          <a:lstStyle/>
          <a:p>
            <a:r>
              <a:rPr lang="de-DE" dirty="0"/>
              <a:t>Absolute Encoding </a:t>
            </a:r>
          </a:p>
        </p:txBody>
      </p:sp>
      <p:sp>
        <p:nvSpPr>
          <p:cNvPr id="15" name="Textfeld 14">
            <a:extLst>
              <a:ext uri="{FF2B5EF4-FFF2-40B4-BE49-F238E27FC236}">
                <a16:creationId xmlns:a16="http://schemas.microsoft.com/office/drawing/2014/main" id="{F899ED0D-0DDE-4470-8FA2-AC99AF81D780}"/>
              </a:ext>
            </a:extLst>
          </p:cNvPr>
          <p:cNvSpPr txBox="1"/>
          <p:nvPr/>
        </p:nvSpPr>
        <p:spPr>
          <a:xfrm>
            <a:off x="3675353" y="6450719"/>
            <a:ext cx="2379357" cy="369332"/>
          </a:xfrm>
          <a:prstGeom prst="rect">
            <a:avLst/>
          </a:prstGeom>
          <a:noFill/>
        </p:spPr>
        <p:txBody>
          <a:bodyPr wrap="square" rtlCol="0">
            <a:spAutoFit/>
          </a:bodyPr>
          <a:lstStyle/>
          <a:p>
            <a:r>
              <a:rPr lang="de-DE" dirty="0"/>
              <a:t>Relative Encoding </a:t>
            </a:r>
          </a:p>
        </p:txBody>
      </p:sp>
      <p:pic>
        <p:nvPicPr>
          <p:cNvPr id="16" name="Grafik 15">
            <a:extLst>
              <a:ext uri="{FF2B5EF4-FFF2-40B4-BE49-F238E27FC236}">
                <a16:creationId xmlns:a16="http://schemas.microsoft.com/office/drawing/2014/main" id="{BF1F8389-E39A-4D26-829C-4772B4444BED}"/>
              </a:ext>
            </a:extLst>
          </p:cNvPr>
          <p:cNvPicPr>
            <a:picLocks noChangeAspect="1"/>
          </p:cNvPicPr>
          <p:nvPr/>
        </p:nvPicPr>
        <p:blipFill>
          <a:blip r:embed="rId7"/>
          <a:stretch>
            <a:fillRect/>
          </a:stretch>
        </p:blipFill>
        <p:spPr>
          <a:xfrm>
            <a:off x="6124852" y="5766967"/>
            <a:ext cx="4094210" cy="364831"/>
          </a:xfrm>
          <a:prstGeom prst="rect">
            <a:avLst/>
          </a:prstGeom>
        </p:spPr>
      </p:pic>
      <p:pic>
        <p:nvPicPr>
          <p:cNvPr id="17" name="Grafik 16">
            <a:extLst>
              <a:ext uri="{FF2B5EF4-FFF2-40B4-BE49-F238E27FC236}">
                <a16:creationId xmlns:a16="http://schemas.microsoft.com/office/drawing/2014/main" id="{337EC98B-67CF-4E85-80D8-66BDBD5CDF86}"/>
              </a:ext>
            </a:extLst>
          </p:cNvPr>
          <p:cNvPicPr>
            <a:picLocks noChangeAspect="1"/>
          </p:cNvPicPr>
          <p:nvPr/>
        </p:nvPicPr>
        <p:blipFill>
          <a:blip r:embed="rId8"/>
          <a:stretch>
            <a:fillRect/>
          </a:stretch>
        </p:blipFill>
        <p:spPr>
          <a:xfrm>
            <a:off x="5829150" y="6394083"/>
            <a:ext cx="6253358" cy="372593"/>
          </a:xfrm>
          <a:prstGeom prst="rect">
            <a:avLst/>
          </a:prstGeom>
        </p:spPr>
      </p:pic>
    </p:spTree>
    <p:extLst>
      <p:ext uri="{BB962C8B-B14F-4D97-AF65-F5344CB8AC3E}">
        <p14:creationId xmlns:p14="http://schemas.microsoft.com/office/powerpoint/2010/main" val="36186128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p:bldP spid="1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CB4FC41-87CB-4A9A-8641-5600AEDAC860}"/>
              </a:ext>
            </a:extLst>
          </p:cNvPr>
          <p:cNvSpPr>
            <a:spLocks noGrp="1"/>
          </p:cNvSpPr>
          <p:nvPr>
            <p:ph type="title"/>
          </p:nvPr>
        </p:nvSpPr>
        <p:spPr/>
        <p:txBody>
          <a:bodyPr/>
          <a:lstStyle/>
          <a:p>
            <a:r>
              <a:rPr lang="de-DE" dirty="0" err="1"/>
              <a:t>Architechture</a:t>
            </a:r>
            <a:endParaRPr lang="de-DE" dirty="0"/>
          </a:p>
        </p:txBody>
      </p:sp>
      <p:sp>
        <p:nvSpPr>
          <p:cNvPr id="3" name="Inhaltsplatzhalter 2">
            <a:extLst>
              <a:ext uri="{FF2B5EF4-FFF2-40B4-BE49-F238E27FC236}">
                <a16:creationId xmlns:a16="http://schemas.microsoft.com/office/drawing/2014/main" id="{2C0150C9-CE2A-43B7-A14A-C6EE401A9238}"/>
              </a:ext>
            </a:extLst>
          </p:cNvPr>
          <p:cNvSpPr>
            <a:spLocks noGrp="1"/>
          </p:cNvSpPr>
          <p:nvPr>
            <p:ph idx="1"/>
          </p:nvPr>
        </p:nvSpPr>
        <p:spPr/>
        <p:txBody>
          <a:bodyPr/>
          <a:lstStyle/>
          <a:p>
            <a:r>
              <a:rPr lang="de-DE" dirty="0"/>
              <a:t>Self-attention </a:t>
            </a:r>
            <a:r>
              <a:rPr lang="de-DE" dirty="0" err="1"/>
              <a:t>over</a:t>
            </a:r>
            <a:r>
              <a:rPr lang="de-DE" dirty="0"/>
              <a:t> </a:t>
            </a:r>
            <a:r>
              <a:rPr lang="de-DE" dirty="0" err="1"/>
              <a:t>images</a:t>
            </a:r>
            <a:endParaRPr lang="de-DE" dirty="0"/>
          </a:p>
          <a:p>
            <a:pPr lvl="1"/>
            <a:r>
              <a:rPr lang="de-DE" dirty="0" err="1"/>
              <a:t>Two</a:t>
            </a:r>
            <a:r>
              <a:rPr lang="de-DE" dirty="0"/>
              <a:t>-dimensional </a:t>
            </a:r>
            <a:r>
              <a:rPr lang="de-DE" dirty="0" err="1"/>
              <a:t>Positional</a:t>
            </a:r>
            <a:r>
              <a:rPr lang="de-DE" dirty="0"/>
              <a:t> Encodings</a:t>
            </a:r>
          </a:p>
        </p:txBody>
      </p:sp>
      <p:sp>
        <p:nvSpPr>
          <p:cNvPr id="19" name="Geschweifte Klammer links 18">
            <a:extLst>
              <a:ext uri="{FF2B5EF4-FFF2-40B4-BE49-F238E27FC236}">
                <a16:creationId xmlns:a16="http://schemas.microsoft.com/office/drawing/2014/main" id="{237A3C03-0F9A-4FA2-81B1-8577F6856077}"/>
              </a:ext>
            </a:extLst>
          </p:cNvPr>
          <p:cNvSpPr/>
          <p:nvPr/>
        </p:nvSpPr>
        <p:spPr>
          <a:xfrm>
            <a:off x="740161" y="3390270"/>
            <a:ext cx="397565" cy="189830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6" name="Textfeld 25">
            <a:extLst>
              <a:ext uri="{FF2B5EF4-FFF2-40B4-BE49-F238E27FC236}">
                <a16:creationId xmlns:a16="http://schemas.microsoft.com/office/drawing/2014/main" id="{556C1698-4C52-48E9-B11D-40C8C693F800}"/>
              </a:ext>
            </a:extLst>
          </p:cNvPr>
          <p:cNvSpPr txBox="1"/>
          <p:nvPr/>
        </p:nvSpPr>
        <p:spPr>
          <a:xfrm>
            <a:off x="1242397" y="3229693"/>
            <a:ext cx="1401418"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800" b="0" i="0" u="none" strike="noStrike" kern="1200" cap="none" spc="0" normalizeH="0" baseline="0" noProof="0" dirty="0">
                <a:ln>
                  <a:noFill/>
                </a:ln>
                <a:solidFill>
                  <a:prstClr val="black"/>
                </a:solidFill>
                <a:effectLst/>
                <a:uLnTx/>
                <a:uFillTx/>
                <a:latin typeface="Calibri" panose="020F0502020204030204"/>
                <a:ea typeface="+mn-ea"/>
                <a:cs typeface="+mn-cs"/>
              </a:rPr>
              <a:t>Absolute Encoding </a:t>
            </a:r>
          </a:p>
        </p:txBody>
      </p:sp>
      <p:sp>
        <p:nvSpPr>
          <p:cNvPr id="31" name="Textfeld 30">
            <a:extLst>
              <a:ext uri="{FF2B5EF4-FFF2-40B4-BE49-F238E27FC236}">
                <a16:creationId xmlns:a16="http://schemas.microsoft.com/office/drawing/2014/main" id="{AF116C47-8FFB-4FDD-A2B2-03445108A151}"/>
              </a:ext>
            </a:extLst>
          </p:cNvPr>
          <p:cNvSpPr txBox="1"/>
          <p:nvPr/>
        </p:nvSpPr>
        <p:spPr>
          <a:xfrm>
            <a:off x="1242397" y="5088139"/>
            <a:ext cx="1421296"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800" b="0" i="0" u="none" strike="noStrike" kern="1200" cap="none" spc="0" normalizeH="0" baseline="0" noProof="0" dirty="0">
                <a:ln>
                  <a:noFill/>
                </a:ln>
                <a:solidFill>
                  <a:prstClr val="black"/>
                </a:solidFill>
                <a:effectLst/>
                <a:uLnTx/>
                <a:uFillTx/>
                <a:latin typeface="Calibri" panose="020F0502020204030204"/>
                <a:ea typeface="+mn-ea"/>
                <a:cs typeface="+mn-cs"/>
              </a:rPr>
              <a:t>Relative Encoding </a:t>
            </a:r>
          </a:p>
        </p:txBody>
      </p:sp>
      <p:pic>
        <p:nvPicPr>
          <p:cNvPr id="11" name="Grafik 10">
            <a:extLst>
              <a:ext uri="{FF2B5EF4-FFF2-40B4-BE49-F238E27FC236}">
                <a16:creationId xmlns:a16="http://schemas.microsoft.com/office/drawing/2014/main" id="{B68AE434-5DB0-4CCE-83AD-BBF23A980E4C}"/>
              </a:ext>
            </a:extLst>
          </p:cNvPr>
          <p:cNvPicPr>
            <a:picLocks noChangeAspect="1"/>
          </p:cNvPicPr>
          <p:nvPr/>
        </p:nvPicPr>
        <p:blipFill>
          <a:blip r:embed="rId3"/>
          <a:stretch>
            <a:fillRect/>
          </a:stretch>
        </p:blipFill>
        <p:spPr>
          <a:xfrm>
            <a:off x="2502571" y="2762593"/>
            <a:ext cx="4333875" cy="962025"/>
          </a:xfrm>
          <a:prstGeom prst="rect">
            <a:avLst/>
          </a:prstGeom>
        </p:spPr>
      </p:pic>
      <p:pic>
        <p:nvPicPr>
          <p:cNvPr id="8" name="Grafik 7">
            <a:extLst>
              <a:ext uri="{FF2B5EF4-FFF2-40B4-BE49-F238E27FC236}">
                <a16:creationId xmlns:a16="http://schemas.microsoft.com/office/drawing/2014/main" id="{92D721EF-FFF2-4F3C-890A-72AA5373373F}"/>
              </a:ext>
            </a:extLst>
          </p:cNvPr>
          <p:cNvPicPr>
            <a:picLocks noChangeAspect="1"/>
          </p:cNvPicPr>
          <p:nvPr/>
        </p:nvPicPr>
        <p:blipFill>
          <a:blip r:embed="rId4"/>
          <a:stretch>
            <a:fillRect/>
          </a:stretch>
        </p:blipFill>
        <p:spPr>
          <a:xfrm>
            <a:off x="6939363" y="2742469"/>
            <a:ext cx="4246501" cy="982342"/>
          </a:xfrm>
          <a:prstGeom prst="rect">
            <a:avLst/>
          </a:prstGeom>
        </p:spPr>
      </p:pic>
      <p:pic>
        <p:nvPicPr>
          <p:cNvPr id="4" name="Grafik 3">
            <a:extLst>
              <a:ext uri="{FF2B5EF4-FFF2-40B4-BE49-F238E27FC236}">
                <a16:creationId xmlns:a16="http://schemas.microsoft.com/office/drawing/2014/main" id="{260FCB21-6053-4682-A286-4A8258DC5D6C}"/>
              </a:ext>
            </a:extLst>
          </p:cNvPr>
          <p:cNvPicPr>
            <a:picLocks noChangeAspect="1"/>
          </p:cNvPicPr>
          <p:nvPr/>
        </p:nvPicPr>
        <p:blipFill>
          <a:blip r:embed="rId5"/>
          <a:stretch>
            <a:fillRect/>
          </a:stretch>
        </p:blipFill>
        <p:spPr>
          <a:xfrm>
            <a:off x="8222433" y="4143101"/>
            <a:ext cx="1935704" cy="473717"/>
          </a:xfrm>
          <a:prstGeom prst="rect">
            <a:avLst/>
          </a:prstGeom>
        </p:spPr>
      </p:pic>
      <p:pic>
        <p:nvPicPr>
          <p:cNvPr id="5" name="Grafik 4">
            <a:extLst>
              <a:ext uri="{FF2B5EF4-FFF2-40B4-BE49-F238E27FC236}">
                <a16:creationId xmlns:a16="http://schemas.microsoft.com/office/drawing/2014/main" id="{8B17F4AF-F3B0-4234-94F4-832B0685310A}"/>
              </a:ext>
            </a:extLst>
          </p:cNvPr>
          <p:cNvPicPr>
            <a:picLocks noChangeAspect="1"/>
          </p:cNvPicPr>
          <p:nvPr/>
        </p:nvPicPr>
        <p:blipFill>
          <a:blip r:embed="rId6"/>
          <a:stretch>
            <a:fillRect/>
          </a:stretch>
        </p:blipFill>
        <p:spPr>
          <a:xfrm>
            <a:off x="4557862" y="4190058"/>
            <a:ext cx="1935703" cy="444899"/>
          </a:xfrm>
          <a:prstGeom prst="rect">
            <a:avLst/>
          </a:prstGeom>
        </p:spPr>
      </p:pic>
      <p:pic>
        <p:nvPicPr>
          <p:cNvPr id="7" name="Grafik 6">
            <a:extLst>
              <a:ext uri="{FF2B5EF4-FFF2-40B4-BE49-F238E27FC236}">
                <a16:creationId xmlns:a16="http://schemas.microsoft.com/office/drawing/2014/main" id="{DEEA2C99-8DCB-4D1A-8925-9475443438EA}"/>
              </a:ext>
            </a:extLst>
          </p:cNvPr>
          <p:cNvPicPr>
            <a:picLocks noChangeAspect="1"/>
          </p:cNvPicPr>
          <p:nvPr/>
        </p:nvPicPr>
        <p:blipFill>
          <a:blip r:embed="rId7"/>
          <a:stretch>
            <a:fillRect/>
          </a:stretch>
        </p:blipFill>
        <p:spPr>
          <a:xfrm>
            <a:off x="8453253" y="5164287"/>
            <a:ext cx="1535861" cy="445895"/>
          </a:xfrm>
          <a:prstGeom prst="rect">
            <a:avLst/>
          </a:prstGeom>
        </p:spPr>
      </p:pic>
      <p:sp>
        <p:nvSpPr>
          <p:cNvPr id="9" name="Rechteck 8">
            <a:extLst>
              <a:ext uri="{FF2B5EF4-FFF2-40B4-BE49-F238E27FC236}">
                <a16:creationId xmlns:a16="http://schemas.microsoft.com/office/drawing/2014/main" id="{0AE301DA-676F-4FA1-A172-B24CF91227CE}"/>
              </a:ext>
            </a:extLst>
          </p:cNvPr>
          <p:cNvSpPr/>
          <p:nvPr/>
        </p:nvSpPr>
        <p:spPr>
          <a:xfrm>
            <a:off x="5724267" y="6016776"/>
            <a:ext cx="6606809" cy="646331"/>
          </a:xfrm>
          <a:prstGeom prst="rect">
            <a:avLst/>
          </a:prstGeom>
        </p:spPr>
        <p:txBody>
          <a:bodyPr wrap="none">
            <a:spAutoFit/>
          </a:bodyPr>
          <a:lstStyle/>
          <a:p>
            <a:r>
              <a:rPr lang="en-US" b="1" i="1" dirty="0"/>
              <a:t>Music transformer. In Advances in Neural Processing Systems, 2018</a:t>
            </a:r>
          </a:p>
          <a:p>
            <a:r>
              <a:rPr lang="de-DE" dirty="0">
                <a:hlinkClick r:id="rId8"/>
              </a:rPr>
              <a:t>https://arxiv.org/pdf/1809.04281.pdf</a:t>
            </a:r>
            <a:endParaRPr lang="de-DE" dirty="0"/>
          </a:p>
        </p:txBody>
      </p:sp>
    </p:spTree>
    <p:extLst>
      <p:ext uri="{BB962C8B-B14F-4D97-AF65-F5344CB8AC3E}">
        <p14:creationId xmlns:p14="http://schemas.microsoft.com/office/powerpoint/2010/main" val="13037510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E52161A-F30C-4D4F-ADC2-BD89CDE40203}"/>
              </a:ext>
            </a:extLst>
          </p:cNvPr>
          <p:cNvSpPr>
            <a:spLocks noGrp="1"/>
          </p:cNvSpPr>
          <p:nvPr>
            <p:ph type="title"/>
          </p:nvPr>
        </p:nvSpPr>
        <p:spPr/>
        <p:txBody>
          <a:bodyPr/>
          <a:lstStyle/>
          <a:p>
            <a:r>
              <a:rPr lang="de-DE" dirty="0"/>
              <a:t>Architecture</a:t>
            </a:r>
          </a:p>
        </p:txBody>
      </p:sp>
      <p:sp>
        <p:nvSpPr>
          <p:cNvPr id="3" name="Inhaltsplatzhalter 2">
            <a:extLst>
              <a:ext uri="{FF2B5EF4-FFF2-40B4-BE49-F238E27FC236}">
                <a16:creationId xmlns:a16="http://schemas.microsoft.com/office/drawing/2014/main" id="{F53A21F5-11D7-4865-BB4B-AD7C51FFABE4}"/>
              </a:ext>
            </a:extLst>
          </p:cNvPr>
          <p:cNvSpPr>
            <a:spLocks noGrp="1"/>
          </p:cNvSpPr>
          <p:nvPr>
            <p:ph idx="1"/>
          </p:nvPr>
        </p:nvSpPr>
        <p:spPr/>
        <p:txBody>
          <a:bodyPr/>
          <a:lstStyle/>
          <a:p>
            <a:r>
              <a:rPr lang="de-DE" dirty="0"/>
              <a:t>Self-attention </a:t>
            </a:r>
            <a:r>
              <a:rPr lang="de-DE" dirty="0" err="1"/>
              <a:t>over</a:t>
            </a:r>
            <a:r>
              <a:rPr lang="de-DE" dirty="0"/>
              <a:t> </a:t>
            </a:r>
            <a:r>
              <a:rPr lang="de-DE" dirty="0" err="1"/>
              <a:t>images</a:t>
            </a:r>
            <a:endParaRPr lang="de-DE" dirty="0"/>
          </a:p>
          <a:p>
            <a:r>
              <a:rPr lang="de-DE" dirty="0"/>
              <a:t>Attention </a:t>
            </a:r>
            <a:r>
              <a:rPr lang="de-DE" dirty="0" err="1"/>
              <a:t>Augmented</a:t>
            </a:r>
            <a:r>
              <a:rPr lang="de-DE" dirty="0"/>
              <a:t> </a:t>
            </a:r>
            <a:r>
              <a:rPr lang="de-DE" dirty="0" err="1"/>
              <a:t>Convolution</a:t>
            </a:r>
            <a:endParaRPr lang="de-DE" dirty="0"/>
          </a:p>
          <a:p>
            <a:pPr lvl="1"/>
            <a:r>
              <a:rPr lang="en-US" dirty="0"/>
              <a:t>use an attention mechanism that can attend jointly to spatial and feature subspaces </a:t>
            </a:r>
          </a:p>
          <a:p>
            <a:pPr lvl="1"/>
            <a:r>
              <a:rPr lang="en-US" dirty="0"/>
              <a:t>introduce additional feature maps rather than refining them</a:t>
            </a:r>
            <a:endParaRPr lang="de-DE" dirty="0"/>
          </a:p>
          <a:p>
            <a:endParaRPr lang="de-DE" dirty="0"/>
          </a:p>
        </p:txBody>
      </p:sp>
    </p:spTree>
    <p:extLst>
      <p:ext uri="{BB962C8B-B14F-4D97-AF65-F5344CB8AC3E}">
        <p14:creationId xmlns:p14="http://schemas.microsoft.com/office/powerpoint/2010/main" val="26713745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E52161A-F30C-4D4F-ADC2-BD89CDE40203}"/>
              </a:ext>
            </a:extLst>
          </p:cNvPr>
          <p:cNvSpPr>
            <a:spLocks noGrp="1"/>
          </p:cNvSpPr>
          <p:nvPr>
            <p:ph type="title"/>
          </p:nvPr>
        </p:nvSpPr>
        <p:spPr/>
        <p:txBody>
          <a:bodyPr/>
          <a:lstStyle/>
          <a:p>
            <a:r>
              <a:rPr lang="de-DE" dirty="0"/>
              <a:t>Architecture</a:t>
            </a:r>
          </a:p>
        </p:txBody>
      </p:sp>
      <p:sp>
        <p:nvSpPr>
          <p:cNvPr id="3" name="Inhaltsplatzhalter 2">
            <a:extLst>
              <a:ext uri="{FF2B5EF4-FFF2-40B4-BE49-F238E27FC236}">
                <a16:creationId xmlns:a16="http://schemas.microsoft.com/office/drawing/2014/main" id="{F53A21F5-11D7-4865-BB4B-AD7C51FFABE4}"/>
              </a:ext>
            </a:extLst>
          </p:cNvPr>
          <p:cNvSpPr>
            <a:spLocks noGrp="1"/>
          </p:cNvSpPr>
          <p:nvPr>
            <p:ph idx="1"/>
          </p:nvPr>
        </p:nvSpPr>
        <p:spPr/>
        <p:txBody>
          <a:bodyPr/>
          <a:lstStyle/>
          <a:p>
            <a:r>
              <a:rPr lang="de-DE" dirty="0"/>
              <a:t>Self-attention </a:t>
            </a:r>
            <a:r>
              <a:rPr lang="de-DE" dirty="0" err="1"/>
              <a:t>over</a:t>
            </a:r>
            <a:r>
              <a:rPr lang="de-DE" dirty="0"/>
              <a:t> </a:t>
            </a:r>
            <a:r>
              <a:rPr lang="de-DE" dirty="0" err="1"/>
              <a:t>images</a:t>
            </a:r>
            <a:endParaRPr lang="de-DE" dirty="0"/>
          </a:p>
          <a:p>
            <a:r>
              <a:rPr lang="de-DE" dirty="0"/>
              <a:t>Attention </a:t>
            </a:r>
            <a:r>
              <a:rPr lang="de-DE" dirty="0" err="1"/>
              <a:t>Augmented</a:t>
            </a:r>
            <a:r>
              <a:rPr lang="de-DE" dirty="0"/>
              <a:t> </a:t>
            </a:r>
            <a:r>
              <a:rPr lang="de-DE" dirty="0" err="1"/>
              <a:t>Convolution</a:t>
            </a:r>
            <a:endParaRPr lang="de-DE" dirty="0"/>
          </a:p>
          <a:p>
            <a:pPr lvl="1"/>
            <a:r>
              <a:rPr lang="de-DE" dirty="0" err="1"/>
              <a:t>Concatening</a:t>
            </a:r>
            <a:r>
              <a:rPr lang="de-DE" dirty="0"/>
              <a:t> </a:t>
            </a:r>
            <a:r>
              <a:rPr lang="de-DE" dirty="0" err="1"/>
              <a:t>convolutional</a:t>
            </a:r>
            <a:r>
              <a:rPr lang="de-DE" dirty="0"/>
              <a:t> and </a:t>
            </a:r>
            <a:r>
              <a:rPr lang="de-DE" dirty="0" err="1"/>
              <a:t>attentional</a:t>
            </a:r>
            <a:r>
              <a:rPr lang="de-DE" dirty="0"/>
              <a:t> feature </a:t>
            </a:r>
            <a:r>
              <a:rPr lang="de-DE" dirty="0" err="1"/>
              <a:t>maps</a:t>
            </a:r>
            <a:endParaRPr lang="de-DE" dirty="0"/>
          </a:p>
        </p:txBody>
      </p:sp>
      <p:pic>
        <p:nvPicPr>
          <p:cNvPr id="5" name="Grafik 4">
            <a:extLst>
              <a:ext uri="{FF2B5EF4-FFF2-40B4-BE49-F238E27FC236}">
                <a16:creationId xmlns:a16="http://schemas.microsoft.com/office/drawing/2014/main" id="{5485BE32-1274-48FD-8F31-9C48DBF8F258}"/>
              </a:ext>
            </a:extLst>
          </p:cNvPr>
          <p:cNvPicPr>
            <a:picLocks noChangeAspect="1"/>
          </p:cNvPicPr>
          <p:nvPr/>
        </p:nvPicPr>
        <p:blipFill>
          <a:blip r:embed="rId3"/>
          <a:stretch>
            <a:fillRect/>
          </a:stretch>
        </p:blipFill>
        <p:spPr>
          <a:xfrm>
            <a:off x="3666786" y="3849120"/>
            <a:ext cx="4858428" cy="514422"/>
          </a:xfrm>
          <a:prstGeom prst="rect">
            <a:avLst/>
          </a:prstGeom>
        </p:spPr>
      </p:pic>
    </p:spTree>
    <p:extLst>
      <p:ext uri="{BB962C8B-B14F-4D97-AF65-F5344CB8AC3E}">
        <p14:creationId xmlns:p14="http://schemas.microsoft.com/office/powerpoint/2010/main" val="39503250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E52161A-F30C-4D4F-ADC2-BD89CDE40203}"/>
              </a:ext>
            </a:extLst>
          </p:cNvPr>
          <p:cNvSpPr>
            <a:spLocks noGrp="1"/>
          </p:cNvSpPr>
          <p:nvPr>
            <p:ph type="title"/>
          </p:nvPr>
        </p:nvSpPr>
        <p:spPr/>
        <p:txBody>
          <a:bodyPr/>
          <a:lstStyle/>
          <a:p>
            <a:r>
              <a:rPr lang="de-DE" dirty="0"/>
              <a:t>Architecture</a:t>
            </a:r>
          </a:p>
        </p:txBody>
      </p:sp>
      <p:sp>
        <p:nvSpPr>
          <p:cNvPr id="3" name="Inhaltsplatzhalter 2">
            <a:extLst>
              <a:ext uri="{FF2B5EF4-FFF2-40B4-BE49-F238E27FC236}">
                <a16:creationId xmlns:a16="http://schemas.microsoft.com/office/drawing/2014/main" id="{F53A21F5-11D7-4865-BB4B-AD7C51FFABE4}"/>
              </a:ext>
            </a:extLst>
          </p:cNvPr>
          <p:cNvSpPr>
            <a:spLocks noGrp="1"/>
          </p:cNvSpPr>
          <p:nvPr>
            <p:ph idx="1"/>
          </p:nvPr>
        </p:nvSpPr>
        <p:spPr/>
        <p:txBody>
          <a:bodyPr/>
          <a:lstStyle/>
          <a:p>
            <a:r>
              <a:rPr lang="de-DE" dirty="0"/>
              <a:t>Self-attention </a:t>
            </a:r>
            <a:r>
              <a:rPr lang="de-DE" dirty="0" err="1"/>
              <a:t>over</a:t>
            </a:r>
            <a:r>
              <a:rPr lang="de-DE" dirty="0"/>
              <a:t> </a:t>
            </a:r>
            <a:r>
              <a:rPr lang="de-DE" dirty="0" err="1"/>
              <a:t>images</a:t>
            </a:r>
            <a:endParaRPr lang="de-DE" dirty="0"/>
          </a:p>
          <a:p>
            <a:r>
              <a:rPr lang="de-DE" dirty="0"/>
              <a:t>Attention </a:t>
            </a:r>
            <a:r>
              <a:rPr lang="de-DE" dirty="0" err="1"/>
              <a:t>Augmented</a:t>
            </a:r>
            <a:r>
              <a:rPr lang="de-DE" dirty="0"/>
              <a:t> </a:t>
            </a:r>
            <a:r>
              <a:rPr lang="de-DE" dirty="0" err="1"/>
              <a:t>Convolution</a:t>
            </a:r>
            <a:endParaRPr lang="de-DE" dirty="0"/>
          </a:p>
          <a:p>
            <a:pPr lvl="1"/>
            <a:r>
              <a:rPr lang="de-DE" dirty="0" err="1"/>
              <a:t>Effect</a:t>
            </a:r>
            <a:r>
              <a:rPr lang="de-DE" dirty="0"/>
              <a:t> on </a:t>
            </a:r>
            <a:r>
              <a:rPr lang="de-DE" dirty="0" err="1"/>
              <a:t>number</a:t>
            </a:r>
            <a:r>
              <a:rPr lang="de-DE" dirty="0"/>
              <a:t> </a:t>
            </a:r>
            <a:r>
              <a:rPr lang="de-DE" dirty="0" err="1"/>
              <a:t>of</a:t>
            </a:r>
            <a:r>
              <a:rPr lang="de-DE" dirty="0"/>
              <a:t> </a:t>
            </a:r>
            <a:r>
              <a:rPr lang="de-DE" dirty="0" err="1"/>
              <a:t>parameters</a:t>
            </a:r>
            <a:endParaRPr lang="de-DE" dirty="0"/>
          </a:p>
        </p:txBody>
      </p:sp>
      <p:pic>
        <p:nvPicPr>
          <p:cNvPr id="5" name="Grafik 4">
            <a:extLst>
              <a:ext uri="{FF2B5EF4-FFF2-40B4-BE49-F238E27FC236}">
                <a16:creationId xmlns:a16="http://schemas.microsoft.com/office/drawing/2014/main" id="{5485BE32-1274-48FD-8F31-9C48DBF8F258}"/>
              </a:ext>
            </a:extLst>
          </p:cNvPr>
          <p:cNvPicPr>
            <a:picLocks noChangeAspect="1"/>
          </p:cNvPicPr>
          <p:nvPr/>
        </p:nvPicPr>
        <p:blipFill>
          <a:blip r:embed="rId3"/>
          <a:stretch>
            <a:fillRect/>
          </a:stretch>
        </p:blipFill>
        <p:spPr>
          <a:xfrm>
            <a:off x="3666786" y="3849120"/>
            <a:ext cx="4858428" cy="514422"/>
          </a:xfrm>
          <a:prstGeom prst="rect">
            <a:avLst/>
          </a:prstGeom>
        </p:spPr>
      </p:pic>
    </p:spTree>
    <p:extLst>
      <p:ext uri="{BB962C8B-B14F-4D97-AF65-F5344CB8AC3E}">
        <p14:creationId xmlns:p14="http://schemas.microsoft.com/office/powerpoint/2010/main" val="4362136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85B535F-D0FE-462A-9B56-2A8A72DCEF47}"/>
              </a:ext>
            </a:extLst>
          </p:cNvPr>
          <p:cNvSpPr>
            <a:spLocks noGrp="1"/>
          </p:cNvSpPr>
          <p:nvPr>
            <p:ph type="title"/>
          </p:nvPr>
        </p:nvSpPr>
        <p:spPr/>
        <p:txBody>
          <a:bodyPr/>
          <a:lstStyle/>
          <a:p>
            <a:r>
              <a:rPr lang="de-DE" dirty="0"/>
              <a:t>Overall Architecture </a:t>
            </a:r>
          </a:p>
        </p:txBody>
      </p:sp>
      <p:sp>
        <p:nvSpPr>
          <p:cNvPr id="3" name="Inhaltsplatzhalter 2">
            <a:extLst>
              <a:ext uri="{FF2B5EF4-FFF2-40B4-BE49-F238E27FC236}">
                <a16:creationId xmlns:a16="http://schemas.microsoft.com/office/drawing/2014/main" id="{E84ECB07-D2AA-4B31-A1B6-5ADE7F1E54B2}"/>
              </a:ext>
            </a:extLst>
          </p:cNvPr>
          <p:cNvSpPr>
            <a:spLocks noGrp="1"/>
          </p:cNvSpPr>
          <p:nvPr>
            <p:ph idx="1"/>
          </p:nvPr>
        </p:nvSpPr>
        <p:spPr/>
        <p:txBody>
          <a:bodyPr/>
          <a:lstStyle/>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pPr marL="0" indent="0">
              <a:buNone/>
            </a:pPr>
            <a:endParaRPr lang="de-DE" dirty="0"/>
          </a:p>
        </p:txBody>
      </p:sp>
      <p:pic>
        <p:nvPicPr>
          <p:cNvPr id="5" name="Grafik 4">
            <a:extLst>
              <a:ext uri="{FF2B5EF4-FFF2-40B4-BE49-F238E27FC236}">
                <a16:creationId xmlns:a16="http://schemas.microsoft.com/office/drawing/2014/main" id="{D3CACA39-3AC2-4D0F-9DC5-99A7A083946E}"/>
              </a:ext>
            </a:extLst>
          </p:cNvPr>
          <p:cNvPicPr>
            <a:picLocks noChangeAspect="1"/>
          </p:cNvPicPr>
          <p:nvPr/>
        </p:nvPicPr>
        <p:blipFill>
          <a:blip r:embed="rId2"/>
          <a:stretch>
            <a:fillRect/>
          </a:stretch>
        </p:blipFill>
        <p:spPr>
          <a:xfrm>
            <a:off x="1803647" y="3816867"/>
            <a:ext cx="8148222" cy="2676008"/>
          </a:xfrm>
          <a:prstGeom prst="rect">
            <a:avLst/>
          </a:prstGeom>
        </p:spPr>
      </p:pic>
      <p:pic>
        <p:nvPicPr>
          <p:cNvPr id="6" name="Grafik 5">
            <a:extLst>
              <a:ext uri="{FF2B5EF4-FFF2-40B4-BE49-F238E27FC236}">
                <a16:creationId xmlns:a16="http://schemas.microsoft.com/office/drawing/2014/main" id="{0225CE37-1A84-4ED5-8085-C60399FC32C4}"/>
              </a:ext>
            </a:extLst>
          </p:cNvPr>
          <p:cNvPicPr>
            <a:picLocks noChangeAspect="1"/>
          </p:cNvPicPr>
          <p:nvPr/>
        </p:nvPicPr>
        <p:blipFill>
          <a:blip r:embed="rId3"/>
          <a:stretch>
            <a:fillRect/>
          </a:stretch>
        </p:blipFill>
        <p:spPr>
          <a:xfrm>
            <a:off x="2037986" y="3556187"/>
            <a:ext cx="1038225" cy="276225"/>
          </a:xfrm>
          <a:prstGeom prst="rect">
            <a:avLst/>
          </a:prstGeom>
        </p:spPr>
      </p:pic>
      <p:pic>
        <p:nvPicPr>
          <p:cNvPr id="7" name="Grafik 6">
            <a:extLst>
              <a:ext uri="{FF2B5EF4-FFF2-40B4-BE49-F238E27FC236}">
                <a16:creationId xmlns:a16="http://schemas.microsoft.com/office/drawing/2014/main" id="{F43FBCE5-B07A-4F9A-88DD-2406F1CB9ED0}"/>
              </a:ext>
            </a:extLst>
          </p:cNvPr>
          <p:cNvPicPr>
            <a:picLocks noChangeAspect="1"/>
          </p:cNvPicPr>
          <p:nvPr/>
        </p:nvPicPr>
        <p:blipFill>
          <a:blip r:embed="rId4"/>
          <a:stretch>
            <a:fillRect/>
          </a:stretch>
        </p:blipFill>
        <p:spPr>
          <a:xfrm>
            <a:off x="2037986" y="3041133"/>
            <a:ext cx="1038226" cy="269170"/>
          </a:xfrm>
          <a:prstGeom prst="rect">
            <a:avLst/>
          </a:prstGeom>
        </p:spPr>
      </p:pic>
    </p:spTree>
    <p:extLst>
      <p:ext uri="{BB962C8B-B14F-4D97-AF65-F5344CB8AC3E}">
        <p14:creationId xmlns:p14="http://schemas.microsoft.com/office/powerpoint/2010/main" val="6836205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85B535F-D0FE-462A-9B56-2A8A72DCEF47}"/>
              </a:ext>
            </a:extLst>
          </p:cNvPr>
          <p:cNvSpPr>
            <a:spLocks noGrp="1"/>
          </p:cNvSpPr>
          <p:nvPr>
            <p:ph type="title"/>
          </p:nvPr>
        </p:nvSpPr>
        <p:spPr/>
        <p:txBody>
          <a:bodyPr/>
          <a:lstStyle/>
          <a:p>
            <a:r>
              <a:rPr lang="de-DE" dirty="0"/>
              <a:t>Overall Architecture </a:t>
            </a:r>
          </a:p>
        </p:txBody>
      </p:sp>
      <p:sp>
        <p:nvSpPr>
          <p:cNvPr id="3" name="Inhaltsplatzhalter 2">
            <a:extLst>
              <a:ext uri="{FF2B5EF4-FFF2-40B4-BE49-F238E27FC236}">
                <a16:creationId xmlns:a16="http://schemas.microsoft.com/office/drawing/2014/main" id="{E84ECB07-D2AA-4B31-A1B6-5ADE7F1E54B2}"/>
              </a:ext>
            </a:extLst>
          </p:cNvPr>
          <p:cNvSpPr>
            <a:spLocks noGrp="1"/>
          </p:cNvSpPr>
          <p:nvPr>
            <p:ph idx="1"/>
          </p:nvPr>
        </p:nvSpPr>
        <p:spPr/>
        <p:txBody>
          <a:bodyPr/>
          <a:lstStyle/>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pPr marL="0" indent="0">
              <a:buNone/>
            </a:pPr>
            <a:endParaRPr lang="de-DE" dirty="0"/>
          </a:p>
        </p:txBody>
      </p:sp>
      <p:pic>
        <p:nvPicPr>
          <p:cNvPr id="5" name="Grafik 4">
            <a:extLst>
              <a:ext uri="{FF2B5EF4-FFF2-40B4-BE49-F238E27FC236}">
                <a16:creationId xmlns:a16="http://schemas.microsoft.com/office/drawing/2014/main" id="{D3CACA39-3AC2-4D0F-9DC5-99A7A083946E}"/>
              </a:ext>
            </a:extLst>
          </p:cNvPr>
          <p:cNvPicPr>
            <a:picLocks noChangeAspect="1"/>
          </p:cNvPicPr>
          <p:nvPr/>
        </p:nvPicPr>
        <p:blipFill>
          <a:blip r:embed="rId2"/>
          <a:stretch>
            <a:fillRect/>
          </a:stretch>
        </p:blipFill>
        <p:spPr>
          <a:xfrm>
            <a:off x="1963460" y="3734948"/>
            <a:ext cx="8148222" cy="2676008"/>
          </a:xfrm>
          <a:prstGeom prst="rect">
            <a:avLst/>
          </a:prstGeom>
        </p:spPr>
      </p:pic>
      <p:pic>
        <p:nvPicPr>
          <p:cNvPr id="6" name="Grafik 5">
            <a:extLst>
              <a:ext uri="{FF2B5EF4-FFF2-40B4-BE49-F238E27FC236}">
                <a16:creationId xmlns:a16="http://schemas.microsoft.com/office/drawing/2014/main" id="{0225CE37-1A84-4ED5-8085-C60399FC32C4}"/>
              </a:ext>
            </a:extLst>
          </p:cNvPr>
          <p:cNvPicPr>
            <a:picLocks noChangeAspect="1"/>
          </p:cNvPicPr>
          <p:nvPr/>
        </p:nvPicPr>
        <p:blipFill>
          <a:blip r:embed="rId3"/>
          <a:stretch>
            <a:fillRect/>
          </a:stretch>
        </p:blipFill>
        <p:spPr>
          <a:xfrm>
            <a:off x="2037986" y="3556187"/>
            <a:ext cx="1038225" cy="276225"/>
          </a:xfrm>
          <a:prstGeom prst="rect">
            <a:avLst/>
          </a:prstGeom>
        </p:spPr>
      </p:pic>
      <p:pic>
        <p:nvPicPr>
          <p:cNvPr id="7" name="Grafik 6">
            <a:extLst>
              <a:ext uri="{FF2B5EF4-FFF2-40B4-BE49-F238E27FC236}">
                <a16:creationId xmlns:a16="http://schemas.microsoft.com/office/drawing/2014/main" id="{F43FBCE5-B07A-4F9A-88DD-2406F1CB9ED0}"/>
              </a:ext>
            </a:extLst>
          </p:cNvPr>
          <p:cNvPicPr>
            <a:picLocks noChangeAspect="1"/>
          </p:cNvPicPr>
          <p:nvPr/>
        </p:nvPicPr>
        <p:blipFill>
          <a:blip r:embed="rId4"/>
          <a:stretch>
            <a:fillRect/>
          </a:stretch>
        </p:blipFill>
        <p:spPr>
          <a:xfrm>
            <a:off x="2037986" y="3041133"/>
            <a:ext cx="1038226" cy="269170"/>
          </a:xfrm>
          <a:prstGeom prst="rect">
            <a:avLst/>
          </a:prstGeom>
        </p:spPr>
      </p:pic>
      <p:pic>
        <p:nvPicPr>
          <p:cNvPr id="8" name="Grafik 7">
            <a:extLst>
              <a:ext uri="{FF2B5EF4-FFF2-40B4-BE49-F238E27FC236}">
                <a16:creationId xmlns:a16="http://schemas.microsoft.com/office/drawing/2014/main" id="{03D245AD-6CD5-44A0-93F0-A30258914D78}"/>
              </a:ext>
            </a:extLst>
          </p:cNvPr>
          <p:cNvPicPr>
            <a:picLocks noChangeAspect="1"/>
          </p:cNvPicPr>
          <p:nvPr/>
        </p:nvPicPr>
        <p:blipFill>
          <a:blip r:embed="rId5"/>
          <a:stretch>
            <a:fillRect/>
          </a:stretch>
        </p:blipFill>
        <p:spPr>
          <a:xfrm>
            <a:off x="3245228" y="4501208"/>
            <a:ext cx="514350" cy="314325"/>
          </a:xfrm>
          <a:prstGeom prst="rect">
            <a:avLst/>
          </a:prstGeom>
        </p:spPr>
      </p:pic>
      <p:pic>
        <p:nvPicPr>
          <p:cNvPr id="9" name="Grafik 8">
            <a:extLst>
              <a:ext uri="{FF2B5EF4-FFF2-40B4-BE49-F238E27FC236}">
                <a16:creationId xmlns:a16="http://schemas.microsoft.com/office/drawing/2014/main" id="{C18417AF-D21E-492C-BC0A-FE58DDA09015}"/>
              </a:ext>
            </a:extLst>
          </p:cNvPr>
          <p:cNvPicPr>
            <a:picLocks noChangeAspect="1"/>
          </p:cNvPicPr>
          <p:nvPr/>
        </p:nvPicPr>
        <p:blipFill>
          <a:blip r:embed="rId6"/>
          <a:stretch>
            <a:fillRect/>
          </a:stretch>
        </p:blipFill>
        <p:spPr>
          <a:xfrm>
            <a:off x="3728457" y="4532809"/>
            <a:ext cx="542925" cy="285750"/>
          </a:xfrm>
          <a:prstGeom prst="rect">
            <a:avLst/>
          </a:prstGeom>
        </p:spPr>
      </p:pic>
      <p:pic>
        <p:nvPicPr>
          <p:cNvPr id="10" name="Grafik 9">
            <a:extLst>
              <a:ext uri="{FF2B5EF4-FFF2-40B4-BE49-F238E27FC236}">
                <a16:creationId xmlns:a16="http://schemas.microsoft.com/office/drawing/2014/main" id="{E601428A-6E02-4257-AA2A-E5BD55D1CD73}"/>
              </a:ext>
            </a:extLst>
          </p:cNvPr>
          <p:cNvPicPr>
            <a:picLocks noChangeAspect="1"/>
          </p:cNvPicPr>
          <p:nvPr/>
        </p:nvPicPr>
        <p:blipFill>
          <a:blip r:embed="rId7"/>
          <a:stretch>
            <a:fillRect/>
          </a:stretch>
        </p:blipFill>
        <p:spPr>
          <a:xfrm>
            <a:off x="3195057" y="5639445"/>
            <a:ext cx="1066800" cy="276225"/>
          </a:xfrm>
          <a:prstGeom prst="rect">
            <a:avLst/>
          </a:prstGeom>
        </p:spPr>
      </p:pic>
      <p:pic>
        <p:nvPicPr>
          <p:cNvPr id="11" name="Grafik 10">
            <a:extLst>
              <a:ext uri="{FF2B5EF4-FFF2-40B4-BE49-F238E27FC236}">
                <a16:creationId xmlns:a16="http://schemas.microsoft.com/office/drawing/2014/main" id="{2C5FEDB9-3967-4390-B68E-703654579266}"/>
              </a:ext>
            </a:extLst>
          </p:cNvPr>
          <p:cNvPicPr>
            <a:picLocks noChangeAspect="1"/>
          </p:cNvPicPr>
          <p:nvPr/>
        </p:nvPicPr>
        <p:blipFill>
          <a:blip r:embed="rId8"/>
          <a:stretch>
            <a:fillRect/>
          </a:stretch>
        </p:blipFill>
        <p:spPr>
          <a:xfrm>
            <a:off x="4540758" y="5052127"/>
            <a:ext cx="1038225" cy="285750"/>
          </a:xfrm>
          <a:prstGeom prst="rect">
            <a:avLst/>
          </a:prstGeom>
        </p:spPr>
      </p:pic>
      <p:pic>
        <p:nvPicPr>
          <p:cNvPr id="13" name="Grafik 12">
            <a:extLst>
              <a:ext uri="{FF2B5EF4-FFF2-40B4-BE49-F238E27FC236}">
                <a16:creationId xmlns:a16="http://schemas.microsoft.com/office/drawing/2014/main" id="{0B0A8885-C1D8-4C25-9268-187D6804B746}"/>
              </a:ext>
            </a:extLst>
          </p:cNvPr>
          <p:cNvPicPr>
            <a:picLocks noChangeAspect="1"/>
          </p:cNvPicPr>
          <p:nvPr/>
        </p:nvPicPr>
        <p:blipFill>
          <a:blip r:embed="rId9"/>
          <a:stretch>
            <a:fillRect/>
          </a:stretch>
        </p:blipFill>
        <p:spPr>
          <a:xfrm>
            <a:off x="4374469" y="2202530"/>
            <a:ext cx="4333875" cy="962025"/>
          </a:xfrm>
          <a:prstGeom prst="rect">
            <a:avLst/>
          </a:prstGeom>
        </p:spPr>
      </p:pic>
      <p:sp>
        <p:nvSpPr>
          <p:cNvPr id="14" name="Geschweifte Klammer rechts 13">
            <a:extLst>
              <a:ext uri="{FF2B5EF4-FFF2-40B4-BE49-F238E27FC236}">
                <a16:creationId xmlns:a16="http://schemas.microsoft.com/office/drawing/2014/main" id="{48A92B7A-6B0E-417C-BE6F-B01EF053D152}"/>
              </a:ext>
            </a:extLst>
          </p:cNvPr>
          <p:cNvSpPr/>
          <p:nvPr/>
        </p:nvSpPr>
        <p:spPr>
          <a:xfrm rot="16200000">
            <a:off x="6400585" y="2225606"/>
            <a:ext cx="460258" cy="2661161"/>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4438399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85B535F-D0FE-462A-9B56-2A8A72DCEF47}"/>
              </a:ext>
            </a:extLst>
          </p:cNvPr>
          <p:cNvSpPr>
            <a:spLocks noGrp="1"/>
          </p:cNvSpPr>
          <p:nvPr>
            <p:ph type="title"/>
          </p:nvPr>
        </p:nvSpPr>
        <p:spPr/>
        <p:txBody>
          <a:bodyPr/>
          <a:lstStyle/>
          <a:p>
            <a:r>
              <a:rPr lang="de-DE" dirty="0"/>
              <a:t>Overall Architecture </a:t>
            </a:r>
          </a:p>
        </p:txBody>
      </p:sp>
      <p:sp>
        <p:nvSpPr>
          <p:cNvPr id="3" name="Inhaltsplatzhalter 2">
            <a:extLst>
              <a:ext uri="{FF2B5EF4-FFF2-40B4-BE49-F238E27FC236}">
                <a16:creationId xmlns:a16="http://schemas.microsoft.com/office/drawing/2014/main" id="{E84ECB07-D2AA-4B31-A1B6-5ADE7F1E54B2}"/>
              </a:ext>
            </a:extLst>
          </p:cNvPr>
          <p:cNvSpPr>
            <a:spLocks noGrp="1"/>
          </p:cNvSpPr>
          <p:nvPr>
            <p:ph idx="1"/>
          </p:nvPr>
        </p:nvSpPr>
        <p:spPr/>
        <p:txBody>
          <a:bodyPr/>
          <a:lstStyle/>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pPr marL="0" indent="0">
              <a:buNone/>
            </a:pPr>
            <a:endParaRPr lang="de-DE" dirty="0"/>
          </a:p>
        </p:txBody>
      </p:sp>
      <p:pic>
        <p:nvPicPr>
          <p:cNvPr id="5" name="Grafik 4">
            <a:extLst>
              <a:ext uri="{FF2B5EF4-FFF2-40B4-BE49-F238E27FC236}">
                <a16:creationId xmlns:a16="http://schemas.microsoft.com/office/drawing/2014/main" id="{D3CACA39-3AC2-4D0F-9DC5-99A7A083946E}"/>
              </a:ext>
            </a:extLst>
          </p:cNvPr>
          <p:cNvPicPr>
            <a:picLocks noChangeAspect="1"/>
          </p:cNvPicPr>
          <p:nvPr/>
        </p:nvPicPr>
        <p:blipFill>
          <a:blip r:embed="rId2"/>
          <a:stretch>
            <a:fillRect/>
          </a:stretch>
        </p:blipFill>
        <p:spPr>
          <a:xfrm>
            <a:off x="1963460" y="3734948"/>
            <a:ext cx="8148222" cy="2676008"/>
          </a:xfrm>
          <a:prstGeom prst="rect">
            <a:avLst/>
          </a:prstGeom>
        </p:spPr>
      </p:pic>
      <p:pic>
        <p:nvPicPr>
          <p:cNvPr id="6" name="Grafik 5">
            <a:extLst>
              <a:ext uri="{FF2B5EF4-FFF2-40B4-BE49-F238E27FC236}">
                <a16:creationId xmlns:a16="http://schemas.microsoft.com/office/drawing/2014/main" id="{0225CE37-1A84-4ED5-8085-C60399FC32C4}"/>
              </a:ext>
            </a:extLst>
          </p:cNvPr>
          <p:cNvPicPr>
            <a:picLocks noChangeAspect="1"/>
          </p:cNvPicPr>
          <p:nvPr/>
        </p:nvPicPr>
        <p:blipFill>
          <a:blip r:embed="rId3"/>
          <a:stretch>
            <a:fillRect/>
          </a:stretch>
        </p:blipFill>
        <p:spPr>
          <a:xfrm>
            <a:off x="2037986" y="3556187"/>
            <a:ext cx="1038225" cy="276225"/>
          </a:xfrm>
          <a:prstGeom prst="rect">
            <a:avLst/>
          </a:prstGeom>
        </p:spPr>
      </p:pic>
      <p:pic>
        <p:nvPicPr>
          <p:cNvPr id="7" name="Grafik 6">
            <a:extLst>
              <a:ext uri="{FF2B5EF4-FFF2-40B4-BE49-F238E27FC236}">
                <a16:creationId xmlns:a16="http://schemas.microsoft.com/office/drawing/2014/main" id="{F43FBCE5-B07A-4F9A-88DD-2406F1CB9ED0}"/>
              </a:ext>
            </a:extLst>
          </p:cNvPr>
          <p:cNvPicPr>
            <a:picLocks noChangeAspect="1"/>
          </p:cNvPicPr>
          <p:nvPr/>
        </p:nvPicPr>
        <p:blipFill>
          <a:blip r:embed="rId4"/>
          <a:stretch>
            <a:fillRect/>
          </a:stretch>
        </p:blipFill>
        <p:spPr>
          <a:xfrm>
            <a:off x="2037986" y="3041133"/>
            <a:ext cx="1038226" cy="269170"/>
          </a:xfrm>
          <a:prstGeom prst="rect">
            <a:avLst/>
          </a:prstGeom>
        </p:spPr>
      </p:pic>
      <p:sp>
        <p:nvSpPr>
          <p:cNvPr id="4" name="Geschweifte Klammer rechts 3">
            <a:extLst>
              <a:ext uri="{FF2B5EF4-FFF2-40B4-BE49-F238E27FC236}">
                <a16:creationId xmlns:a16="http://schemas.microsoft.com/office/drawing/2014/main" id="{F4E702B7-C761-4F05-BE18-CD49BBB8F3A7}"/>
              </a:ext>
            </a:extLst>
          </p:cNvPr>
          <p:cNvSpPr/>
          <p:nvPr/>
        </p:nvSpPr>
        <p:spPr>
          <a:xfrm rot="16200000">
            <a:off x="6400585" y="2225606"/>
            <a:ext cx="460258" cy="2661161"/>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8" name="Grafik 7">
            <a:extLst>
              <a:ext uri="{FF2B5EF4-FFF2-40B4-BE49-F238E27FC236}">
                <a16:creationId xmlns:a16="http://schemas.microsoft.com/office/drawing/2014/main" id="{03D245AD-6CD5-44A0-93F0-A30258914D78}"/>
              </a:ext>
            </a:extLst>
          </p:cNvPr>
          <p:cNvPicPr>
            <a:picLocks noChangeAspect="1"/>
          </p:cNvPicPr>
          <p:nvPr/>
        </p:nvPicPr>
        <p:blipFill>
          <a:blip r:embed="rId5"/>
          <a:stretch>
            <a:fillRect/>
          </a:stretch>
        </p:blipFill>
        <p:spPr>
          <a:xfrm>
            <a:off x="3245228" y="4501208"/>
            <a:ext cx="514350" cy="314325"/>
          </a:xfrm>
          <a:prstGeom prst="rect">
            <a:avLst/>
          </a:prstGeom>
        </p:spPr>
      </p:pic>
      <p:pic>
        <p:nvPicPr>
          <p:cNvPr id="9" name="Grafik 8">
            <a:extLst>
              <a:ext uri="{FF2B5EF4-FFF2-40B4-BE49-F238E27FC236}">
                <a16:creationId xmlns:a16="http://schemas.microsoft.com/office/drawing/2014/main" id="{C18417AF-D21E-492C-BC0A-FE58DDA09015}"/>
              </a:ext>
            </a:extLst>
          </p:cNvPr>
          <p:cNvPicPr>
            <a:picLocks noChangeAspect="1"/>
          </p:cNvPicPr>
          <p:nvPr/>
        </p:nvPicPr>
        <p:blipFill>
          <a:blip r:embed="rId6"/>
          <a:stretch>
            <a:fillRect/>
          </a:stretch>
        </p:blipFill>
        <p:spPr>
          <a:xfrm>
            <a:off x="3728457" y="4532809"/>
            <a:ext cx="542925" cy="285750"/>
          </a:xfrm>
          <a:prstGeom prst="rect">
            <a:avLst/>
          </a:prstGeom>
        </p:spPr>
      </p:pic>
      <p:pic>
        <p:nvPicPr>
          <p:cNvPr id="10" name="Grafik 9">
            <a:extLst>
              <a:ext uri="{FF2B5EF4-FFF2-40B4-BE49-F238E27FC236}">
                <a16:creationId xmlns:a16="http://schemas.microsoft.com/office/drawing/2014/main" id="{E601428A-6E02-4257-AA2A-E5BD55D1CD73}"/>
              </a:ext>
            </a:extLst>
          </p:cNvPr>
          <p:cNvPicPr>
            <a:picLocks noChangeAspect="1"/>
          </p:cNvPicPr>
          <p:nvPr/>
        </p:nvPicPr>
        <p:blipFill>
          <a:blip r:embed="rId7"/>
          <a:stretch>
            <a:fillRect/>
          </a:stretch>
        </p:blipFill>
        <p:spPr>
          <a:xfrm>
            <a:off x="3195057" y="5639445"/>
            <a:ext cx="1066800" cy="276225"/>
          </a:xfrm>
          <a:prstGeom prst="rect">
            <a:avLst/>
          </a:prstGeom>
        </p:spPr>
      </p:pic>
      <p:pic>
        <p:nvPicPr>
          <p:cNvPr id="11" name="Grafik 10">
            <a:extLst>
              <a:ext uri="{FF2B5EF4-FFF2-40B4-BE49-F238E27FC236}">
                <a16:creationId xmlns:a16="http://schemas.microsoft.com/office/drawing/2014/main" id="{2C5FEDB9-3967-4390-B68E-703654579266}"/>
              </a:ext>
            </a:extLst>
          </p:cNvPr>
          <p:cNvPicPr>
            <a:picLocks noChangeAspect="1"/>
          </p:cNvPicPr>
          <p:nvPr/>
        </p:nvPicPr>
        <p:blipFill>
          <a:blip r:embed="rId8"/>
          <a:stretch>
            <a:fillRect/>
          </a:stretch>
        </p:blipFill>
        <p:spPr>
          <a:xfrm>
            <a:off x="4540758" y="5052127"/>
            <a:ext cx="1038225" cy="285750"/>
          </a:xfrm>
          <a:prstGeom prst="rect">
            <a:avLst/>
          </a:prstGeom>
        </p:spPr>
      </p:pic>
      <p:pic>
        <p:nvPicPr>
          <p:cNvPr id="14" name="Grafik 13">
            <a:extLst>
              <a:ext uri="{FF2B5EF4-FFF2-40B4-BE49-F238E27FC236}">
                <a16:creationId xmlns:a16="http://schemas.microsoft.com/office/drawing/2014/main" id="{055B9976-5A73-4598-BD41-1E7B3725BD45}"/>
              </a:ext>
            </a:extLst>
          </p:cNvPr>
          <p:cNvPicPr>
            <a:picLocks noChangeAspect="1"/>
          </p:cNvPicPr>
          <p:nvPr/>
        </p:nvPicPr>
        <p:blipFill>
          <a:blip r:embed="rId9"/>
          <a:stretch>
            <a:fillRect/>
          </a:stretch>
        </p:blipFill>
        <p:spPr>
          <a:xfrm>
            <a:off x="4261857" y="2176637"/>
            <a:ext cx="4246501" cy="982342"/>
          </a:xfrm>
          <a:prstGeom prst="rect">
            <a:avLst/>
          </a:prstGeom>
        </p:spPr>
      </p:pic>
      <p:sp>
        <p:nvSpPr>
          <p:cNvPr id="12" name="Pfeil: nach unten 11">
            <a:extLst>
              <a:ext uri="{FF2B5EF4-FFF2-40B4-BE49-F238E27FC236}">
                <a16:creationId xmlns:a16="http://schemas.microsoft.com/office/drawing/2014/main" id="{7EFF97D3-ED98-458B-BBDA-2D5DF91A2AF1}"/>
              </a:ext>
            </a:extLst>
          </p:cNvPr>
          <p:cNvSpPr/>
          <p:nvPr/>
        </p:nvSpPr>
        <p:spPr>
          <a:xfrm rot="10800000">
            <a:off x="3868950" y="5929320"/>
            <a:ext cx="178117" cy="38258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feld 14">
            <a:extLst>
              <a:ext uri="{FF2B5EF4-FFF2-40B4-BE49-F238E27FC236}">
                <a16:creationId xmlns:a16="http://schemas.microsoft.com/office/drawing/2014/main" id="{51163870-CBCC-4D35-B183-3EEF2A8570FF}"/>
              </a:ext>
            </a:extLst>
          </p:cNvPr>
          <p:cNvSpPr txBox="1"/>
          <p:nvPr/>
        </p:nvSpPr>
        <p:spPr>
          <a:xfrm>
            <a:off x="3195057" y="6368653"/>
            <a:ext cx="1698989" cy="369332"/>
          </a:xfrm>
          <a:prstGeom prst="rect">
            <a:avLst/>
          </a:prstGeom>
          <a:noFill/>
        </p:spPr>
        <p:txBody>
          <a:bodyPr wrap="square" rtlCol="0">
            <a:spAutoFit/>
          </a:bodyPr>
          <a:lstStyle/>
          <a:p>
            <a:r>
              <a:rPr lang="en-US" dirty="0"/>
              <a:t>Attention Maps</a:t>
            </a:r>
          </a:p>
        </p:txBody>
      </p:sp>
    </p:spTree>
    <p:extLst>
      <p:ext uri="{BB962C8B-B14F-4D97-AF65-F5344CB8AC3E}">
        <p14:creationId xmlns:p14="http://schemas.microsoft.com/office/powerpoint/2010/main" val="26826851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85692B7-60CC-4D48-8A48-FC8D926CFEB9}"/>
              </a:ext>
            </a:extLst>
          </p:cNvPr>
          <p:cNvSpPr>
            <a:spLocks noGrp="1"/>
          </p:cNvSpPr>
          <p:nvPr>
            <p:ph type="title"/>
          </p:nvPr>
        </p:nvSpPr>
        <p:spPr/>
        <p:txBody>
          <a:bodyPr/>
          <a:lstStyle/>
          <a:p>
            <a:r>
              <a:rPr lang="de-DE" dirty="0"/>
              <a:t>Paper Details</a:t>
            </a:r>
          </a:p>
        </p:txBody>
      </p:sp>
      <p:sp>
        <p:nvSpPr>
          <p:cNvPr id="3" name="Inhaltsplatzhalter 2">
            <a:extLst>
              <a:ext uri="{FF2B5EF4-FFF2-40B4-BE49-F238E27FC236}">
                <a16:creationId xmlns:a16="http://schemas.microsoft.com/office/drawing/2014/main" id="{DA7E5187-3B39-4D4C-BB33-B367D7D6B897}"/>
              </a:ext>
            </a:extLst>
          </p:cNvPr>
          <p:cNvSpPr>
            <a:spLocks noGrp="1"/>
          </p:cNvSpPr>
          <p:nvPr>
            <p:ph idx="1"/>
          </p:nvPr>
        </p:nvSpPr>
        <p:spPr/>
        <p:txBody>
          <a:bodyPr/>
          <a:lstStyle/>
          <a:p>
            <a:r>
              <a:rPr lang="de-DE" dirty="0"/>
              <a:t>Paper Title: Attention </a:t>
            </a:r>
            <a:r>
              <a:rPr lang="de-DE" dirty="0" err="1"/>
              <a:t>Augmented</a:t>
            </a:r>
            <a:r>
              <a:rPr lang="de-DE" dirty="0"/>
              <a:t> Convolutional Networks</a:t>
            </a:r>
          </a:p>
          <a:p>
            <a:r>
              <a:rPr lang="de-DE" dirty="0" err="1"/>
              <a:t>Publication</a:t>
            </a:r>
            <a:r>
              <a:rPr lang="de-DE" dirty="0"/>
              <a:t> Date:  International Conference on Computer Vision (ICCV), 2019</a:t>
            </a:r>
          </a:p>
          <a:p>
            <a:r>
              <a:rPr lang="de-DE" dirty="0"/>
              <a:t>Publisher: </a:t>
            </a:r>
            <a:r>
              <a:rPr lang="en-US" dirty="0" err="1"/>
              <a:t>Irwan</a:t>
            </a:r>
            <a:r>
              <a:rPr lang="en-US" dirty="0"/>
              <a:t> Bello, Barret </a:t>
            </a:r>
            <a:r>
              <a:rPr lang="en-US" dirty="0" err="1"/>
              <a:t>Zoph</a:t>
            </a:r>
            <a:r>
              <a:rPr lang="en-US" dirty="0"/>
              <a:t>, Ashish Vaswani, Jonathon </a:t>
            </a:r>
            <a:r>
              <a:rPr lang="en-US" dirty="0" err="1"/>
              <a:t>Shlens</a:t>
            </a:r>
            <a:endParaRPr lang="en-US" dirty="0"/>
          </a:p>
          <a:p>
            <a:r>
              <a:rPr lang="de-DE" dirty="0"/>
              <a:t>Affiliation: Google Brain</a:t>
            </a:r>
          </a:p>
          <a:p>
            <a:endParaRPr lang="de-DE" dirty="0"/>
          </a:p>
        </p:txBody>
      </p:sp>
    </p:spTree>
    <p:extLst>
      <p:ext uri="{BB962C8B-B14F-4D97-AF65-F5344CB8AC3E}">
        <p14:creationId xmlns:p14="http://schemas.microsoft.com/office/powerpoint/2010/main" val="11399832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85B535F-D0FE-462A-9B56-2A8A72DCEF47}"/>
              </a:ext>
            </a:extLst>
          </p:cNvPr>
          <p:cNvSpPr>
            <a:spLocks noGrp="1"/>
          </p:cNvSpPr>
          <p:nvPr>
            <p:ph type="title"/>
          </p:nvPr>
        </p:nvSpPr>
        <p:spPr/>
        <p:txBody>
          <a:bodyPr/>
          <a:lstStyle/>
          <a:p>
            <a:r>
              <a:rPr lang="de-DE" dirty="0"/>
              <a:t>Overall Architecture </a:t>
            </a:r>
          </a:p>
        </p:txBody>
      </p:sp>
      <p:sp>
        <p:nvSpPr>
          <p:cNvPr id="3" name="Inhaltsplatzhalter 2">
            <a:extLst>
              <a:ext uri="{FF2B5EF4-FFF2-40B4-BE49-F238E27FC236}">
                <a16:creationId xmlns:a16="http://schemas.microsoft.com/office/drawing/2014/main" id="{E84ECB07-D2AA-4B31-A1B6-5ADE7F1E54B2}"/>
              </a:ext>
            </a:extLst>
          </p:cNvPr>
          <p:cNvSpPr>
            <a:spLocks noGrp="1"/>
          </p:cNvSpPr>
          <p:nvPr>
            <p:ph idx="1"/>
          </p:nvPr>
        </p:nvSpPr>
        <p:spPr/>
        <p:txBody>
          <a:bodyPr/>
          <a:lstStyle/>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pPr marL="0" indent="0">
              <a:buNone/>
            </a:pPr>
            <a:endParaRPr lang="de-DE" dirty="0"/>
          </a:p>
        </p:txBody>
      </p:sp>
      <p:pic>
        <p:nvPicPr>
          <p:cNvPr id="5" name="Grafik 4">
            <a:extLst>
              <a:ext uri="{FF2B5EF4-FFF2-40B4-BE49-F238E27FC236}">
                <a16:creationId xmlns:a16="http://schemas.microsoft.com/office/drawing/2014/main" id="{D3CACA39-3AC2-4D0F-9DC5-99A7A083946E}"/>
              </a:ext>
            </a:extLst>
          </p:cNvPr>
          <p:cNvPicPr>
            <a:picLocks noChangeAspect="1"/>
          </p:cNvPicPr>
          <p:nvPr/>
        </p:nvPicPr>
        <p:blipFill>
          <a:blip r:embed="rId3"/>
          <a:stretch>
            <a:fillRect/>
          </a:stretch>
        </p:blipFill>
        <p:spPr>
          <a:xfrm>
            <a:off x="1963460" y="3734948"/>
            <a:ext cx="8148222" cy="2676008"/>
          </a:xfrm>
          <a:prstGeom prst="rect">
            <a:avLst/>
          </a:prstGeom>
        </p:spPr>
      </p:pic>
      <p:pic>
        <p:nvPicPr>
          <p:cNvPr id="6" name="Grafik 5">
            <a:extLst>
              <a:ext uri="{FF2B5EF4-FFF2-40B4-BE49-F238E27FC236}">
                <a16:creationId xmlns:a16="http://schemas.microsoft.com/office/drawing/2014/main" id="{0225CE37-1A84-4ED5-8085-C60399FC32C4}"/>
              </a:ext>
            </a:extLst>
          </p:cNvPr>
          <p:cNvPicPr>
            <a:picLocks noChangeAspect="1"/>
          </p:cNvPicPr>
          <p:nvPr/>
        </p:nvPicPr>
        <p:blipFill>
          <a:blip r:embed="rId4"/>
          <a:stretch>
            <a:fillRect/>
          </a:stretch>
        </p:blipFill>
        <p:spPr>
          <a:xfrm>
            <a:off x="2037986" y="3556187"/>
            <a:ext cx="1038225" cy="276225"/>
          </a:xfrm>
          <a:prstGeom prst="rect">
            <a:avLst/>
          </a:prstGeom>
        </p:spPr>
      </p:pic>
      <p:pic>
        <p:nvPicPr>
          <p:cNvPr id="7" name="Grafik 6">
            <a:extLst>
              <a:ext uri="{FF2B5EF4-FFF2-40B4-BE49-F238E27FC236}">
                <a16:creationId xmlns:a16="http://schemas.microsoft.com/office/drawing/2014/main" id="{F43FBCE5-B07A-4F9A-88DD-2406F1CB9ED0}"/>
              </a:ext>
            </a:extLst>
          </p:cNvPr>
          <p:cNvPicPr>
            <a:picLocks noChangeAspect="1"/>
          </p:cNvPicPr>
          <p:nvPr/>
        </p:nvPicPr>
        <p:blipFill>
          <a:blip r:embed="rId5"/>
          <a:stretch>
            <a:fillRect/>
          </a:stretch>
        </p:blipFill>
        <p:spPr>
          <a:xfrm>
            <a:off x="2037986" y="3041133"/>
            <a:ext cx="1038226" cy="269170"/>
          </a:xfrm>
          <a:prstGeom prst="rect">
            <a:avLst/>
          </a:prstGeom>
        </p:spPr>
      </p:pic>
      <p:sp>
        <p:nvSpPr>
          <p:cNvPr id="4" name="Geschweifte Klammer rechts 3">
            <a:extLst>
              <a:ext uri="{FF2B5EF4-FFF2-40B4-BE49-F238E27FC236}">
                <a16:creationId xmlns:a16="http://schemas.microsoft.com/office/drawing/2014/main" id="{F4E702B7-C761-4F05-BE18-CD49BBB8F3A7}"/>
              </a:ext>
            </a:extLst>
          </p:cNvPr>
          <p:cNvSpPr/>
          <p:nvPr/>
        </p:nvSpPr>
        <p:spPr>
          <a:xfrm rot="16200000">
            <a:off x="6400585" y="2225606"/>
            <a:ext cx="460258" cy="2661161"/>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8" name="Grafik 7">
            <a:extLst>
              <a:ext uri="{FF2B5EF4-FFF2-40B4-BE49-F238E27FC236}">
                <a16:creationId xmlns:a16="http://schemas.microsoft.com/office/drawing/2014/main" id="{03D245AD-6CD5-44A0-93F0-A30258914D78}"/>
              </a:ext>
            </a:extLst>
          </p:cNvPr>
          <p:cNvPicPr>
            <a:picLocks noChangeAspect="1"/>
          </p:cNvPicPr>
          <p:nvPr/>
        </p:nvPicPr>
        <p:blipFill>
          <a:blip r:embed="rId6"/>
          <a:stretch>
            <a:fillRect/>
          </a:stretch>
        </p:blipFill>
        <p:spPr>
          <a:xfrm>
            <a:off x="3245228" y="4501208"/>
            <a:ext cx="514350" cy="314325"/>
          </a:xfrm>
          <a:prstGeom prst="rect">
            <a:avLst/>
          </a:prstGeom>
        </p:spPr>
      </p:pic>
      <p:pic>
        <p:nvPicPr>
          <p:cNvPr id="9" name="Grafik 8">
            <a:extLst>
              <a:ext uri="{FF2B5EF4-FFF2-40B4-BE49-F238E27FC236}">
                <a16:creationId xmlns:a16="http://schemas.microsoft.com/office/drawing/2014/main" id="{C18417AF-D21E-492C-BC0A-FE58DDA09015}"/>
              </a:ext>
            </a:extLst>
          </p:cNvPr>
          <p:cNvPicPr>
            <a:picLocks noChangeAspect="1"/>
          </p:cNvPicPr>
          <p:nvPr/>
        </p:nvPicPr>
        <p:blipFill>
          <a:blip r:embed="rId7"/>
          <a:stretch>
            <a:fillRect/>
          </a:stretch>
        </p:blipFill>
        <p:spPr>
          <a:xfrm>
            <a:off x="3728457" y="4532809"/>
            <a:ext cx="542925" cy="285750"/>
          </a:xfrm>
          <a:prstGeom prst="rect">
            <a:avLst/>
          </a:prstGeom>
        </p:spPr>
      </p:pic>
      <p:pic>
        <p:nvPicPr>
          <p:cNvPr id="10" name="Grafik 9">
            <a:extLst>
              <a:ext uri="{FF2B5EF4-FFF2-40B4-BE49-F238E27FC236}">
                <a16:creationId xmlns:a16="http://schemas.microsoft.com/office/drawing/2014/main" id="{E601428A-6E02-4257-AA2A-E5BD55D1CD73}"/>
              </a:ext>
            </a:extLst>
          </p:cNvPr>
          <p:cNvPicPr>
            <a:picLocks noChangeAspect="1"/>
          </p:cNvPicPr>
          <p:nvPr/>
        </p:nvPicPr>
        <p:blipFill>
          <a:blip r:embed="rId8"/>
          <a:stretch>
            <a:fillRect/>
          </a:stretch>
        </p:blipFill>
        <p:spPr>
          <a:xfrm>
            <a:off x="3195057" y="5639445"/>
            <a:ext cx="1066800" cy="276225"/>
          </a:xfrm>
          <a:prstGeom prst="rect">
            <a:avLst/>
          </a:prstGeom>
        </p:spPr>
      </p:pic>
      <p:pic>
        <p:nvPicPr>
          <p:cNvPr id="11" name="Grafik 10">
            <a:extLst>
              <a:ext uri="{FF2B5EF4-FFF2-40B4-BE49-F238E27FC236}">
                <a16:creationId xmlns:a16="http://schemas.microsoft.com/office/drawing/2014/main" id="{2C5FEDB9-3967-4390-B68E-703654579266}"/>
              </a:ext>
            </a:extLst>
          </p:cNvPr>
          <p:cNvPicPr>
            <a:picLocks noChangeAspect="1"/>
          </p:cNvPicPr>
          <p:nvPr/>
        </p:nvPicPr>
        <p:blipFill>
          <a:blip r:embed="rId9"/>
          <a:stretch>
            <a:fillRect/>
          </a:stretch>
        </p:blipFill>
        <p:spPr>
          <a:xfrm>
            <a:off x="4540758" y="5052127"/>
            <a:ext cx="1038225" cy="285750"/>
          </a:xfrm>
          <a:prstGeom prst="rect">
            <a:avLst/>
          </a:prstGeom>
        </p:spPr>
      </p:pic>
      <p:pic>
        <p:nvPicPr>
          <p:cNvPr id="14" name="Grafik 13">
            <a:extLst>
              <a:ext uri="{FF2B5EF4-FFF2-40B4-BE49-F238E27FC236}">
                <a16:creationId xmlns:a16="http://schemas.microsoft.com/office/drawing/2014/main" id="{055B9976-5A73-4598-BD41-1E7B3725BD45}"/>
              </a:ext>
            </a:extLst>
          </p:cNvPr>
          <p:cNvPicPr>
            <a:picLocks noChangeAspect="1"/>
          </p:cNvPicPr>
          <p:nvPr/>
        </p:nvPicPr>
        <p:blipFill>
          <a:blip r:embed="rId10"/>
          <a:stretch>
            <a:fillRect/>
          </a:stretch>
        </p:blipFill>
        <p:spPr>
          <a:xfrm>
            <a:off x="4261857" y="2176637"/>
            <a:ext cx="4246501" cy="982342"/>
          </a:xfrm>
          <a:prstGeom prst="rect">
            <a:avLst/>
          </a:prstGeom>
        </p:spPr>
      </p:pic>
      <p:sp>
        <p:nvSpPr>
          <p:cNvPr id="12" name="Pfeil: nach unten 11">
            <a:extLst>
              <a:ext uri="{FF2B5EF4-FFF2-40B4-BE49-F238E27FC236}">
                <a16:creationId xmlns:a16="http://schemas.microsoft.com/office/drawing/2014/main" id="{7EFF97D3-ED98-458B-BBDA-2D5DF91A2AF1}"/>
              </a:ext>
            </a:extLst>
          </p:cNvPr>
          <p:cNvSpPr/>
          <p:nvPr/>
        </p:nvSpPr>
        <p:spPr>
          <a:xfrm rot="10800000">
            <a:off x="3868950" y="5929320"/>
            <a:ext cx="178117" cy="38258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feld 14">
            <a:extLst>
              <a:ext uri="{FF2B5EF4-FFF2-40B4-BE49-F238E27FC236}">
                <a16:creationId xmlns:a16="http://schemas.microsoft.com/office/drawing/2014/main" id="{51163870-CBCC-4D35-B183-3EEF2A8570FF}"/>
              </a:ext>
            </a:extLst>
          </p:cNvPr>
          <p:cNvSpPr txBox="1"/>
          <p:nvPr/>
        </p:nvSpPr>
        <p:spPr>
          <a:xfrm>
            <a:off x="3195057" y="6368653"/>
            <a:ext cx="1698989" cy="369332"/>
          </a:xfrm>
          <a:prstGeom prst="rect">
            <a:avLst/>
          </a:prstGeom>
          <a:noFill/>
        </p:spPr>
        <p:txBody>
          <a:bodyPr wrap="square" rtlCol="0">
            <a:spAutoFit/>
          </a:bodyPr>
          <a:lstStyle/>
          <a:p>
            <a:r>
              <a:rPr lang="en-US" dirty="0"/>
              <a:t>Attention Maps</a:t>
            </a:r>
          </a:p>
        </p:txBody>
      </p:sp>
      <p:pic>
        <p:nvPicPr>
          <p:cNvPr id="16" name="Grafik 15">
            <a:extLst>
              <a:ext uri="{FF2B5EF4-FFF2-40B4-BE49-F238E27FC236}">
                <a16:creationId xmlns:a16="http://schemas.microsoft.com/office/drawing/2014/main" id="{215AF0E4-8166-4EBE-B9DE-4F19611CA046}"/>
              </a:ext>
            </a:extLst>
          </p:cNvPr>
          <p:cNvPicPr>
            <a:picLocks noChangeAspect="1"/>
          </p:cNvPicPr>
          <p:nvPr/>
        </p:nvPicPr>
        <p:blipFill>
          <a:blip r:embed="rId11"/>
          <a:stretch>
            <a:fillRect/>
          </a:stretch>
        </p:blipFill>
        <p:spPr>
          <a:xfrm>
            <a:off x="8346827" y="4225177"/>
            <a:ext cx="656332" cy="523404"/>
          </a:xfrm>
          <a:prstGeom prst="rect">
            <a:avLst/>
          </a:prstGeom>
        </p:spPr>
      </p:pic>
    </p:spTree>
    <p:extLst>
      <p:ext uri="{BB962C8B-B14F-4D97-AF65-F5344CB8AC3E}">
        <p14:creationId xmlns:p14="http://schemas.microsoft.com/office/powerpoint/2010/main" val="26143317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85B535F-D0FE-462A-9B56-2A8A72DCEF47}"/>
              </a:ext>
            </a:extLst>
          </p:cNvPr>
          <p:cNvSpPr>
            <a:spLocks noGrp="1"/>
          </p:cNvSpPr>
          <p:nvPr>
            <p:ph type="title"/>
          </p:nvPr>
        </p:nvSpPr>
        <p:spPr/>
        <p:txBody>
          <a:bodyPr/>
          <a:lstStyle/>
          <a:p>
            <a:r>
              <a:rPr lang="de-DE" dirty="0"/>
              <a:t>Overall Architecture </a:t>
            </a:r>
          </a:p>
        </p:txBody>
      </p:sp>
      <p:sp>
        <p:nvSpPr>
          <p:cNvPr id="3" name="Inhaltsplatzhalter 2">
            <a:extLst>
              <a:ext uri="{FF2B5EF4-FFF2-40B4-BE49-F238E27FC236}">
                <a16:creationId xmlns:a16="http://schemas.microsoft.com/office/drawing/2014/main" id="{E84ECB07-D2AA-4B31-A1B6-5ADE7F1E54B2}"/>
              </a:ext>
            </a:extLst>
          </p:cNvPr>
          <p:cNvSpPr>
            <a:spLocks noGrp="1"/>
          </p:cNvSpPr>
          <p:nvPr>
            <p:ph idx="1"/>
          </p:nvPr>
        </p:nvSpPr>
        <p:spPr/>
        <p:txBody>
          <a:bodyPr/>
          <a:lstStyle/>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pPr marL="0" indent="0">
              <a:buNone/>
            </a:pPr>
            <a:endParaRPr lang="de-DE" dirty="0"/>
          </a:p>
        </p:txBody>
      </p:sp>
      <p:pic>
        <p:nvPicPr>
          <p:cNvPr id="5" name="Grafik 4">
            <a:extLst>
              <a:ext uri="{FF2B5EF4-FFF2-40B4-BE49-F238E27FC236}">
                <a16:creationId xmlns:a16="http://schemas.microsoft.com/office/drawing/2014/main" id="{D3CACA39-3AC2-4D0F-9DC5-99A7A083946E}"/>
              </a:ext>
            </a:extLst>
          </p:cNvPr>
          <p:cNvPicPr>
            <a:picLocks noChangeAspect="1"/>
          </p:cNvPicPr>
          <p:nvPr/>
        </p:nvPicPr>
        <p:blipFill>
          <a:blip r:embed="rId3"/>
          <a:stretch>
            <a:fillRect/>
          </a:stretch>
        </p:blipFill>
        <p:spPr>
          <a:xfrm>
            <a:off x="1963460" y="3734948"/>
            <a:ext cx="8148222" cy="2676008"/>
          </a:xfrm>
          <a:prstGeom prst="rect">
            <a:avLst/>
          </a:prstGeom>
        </p:spPr>
      </p:pic>
      <p:pic>
        <p:nvPicPr>
          <p:cNvPr id="6" name="Grafik 5">
            <a:extLst>
              <a:ext uri="{FF2B5EF4-FFF2-40B4-BE49-F238E27FC236}">
                <a16:creationId xmlns:a16="http://schemas.microsoft.com/office/drawing/2014/main" id="{0225CE37-1A84-4ED5-8085-C60399FC32C4}"/>
              </a:ext>
            </a:extLst>
          </p:cNvPr>
          <p:cNvPicPr>
            <a:picLocks noChangeAspect="1"/>
          </p:cNvPicPr>
          <p:nvPr/>
        </p:nvPicPr>
        <p:blipFill>
          <a:blip r:embed="rId4"/>
          <a:stretch>
            <a:fillRect/>
          </a:stretch>
        </p:blipFill>
        <p:spPr>
          <a:xfrm>
            <a:off x="2037986" y="3556187"/>
            <a:ext cx="1038225" cy="276225"/>
          </a:xfrm>
          <a:prstGeom prst="rect">
            <a:avLst/>
          </a:prstGeom>
        </p:spPr>
      </p:pic>
      <p:pic>
        <p:nvPicPr>
          <p:cNvPr id="7" name="Grafik 6">
            <a:extLst>
              <a:ext uri="{FF2B5EF4-FFF2-40B4-BE49-F238E27FC236}">
                <a16:creationId xmlns:a16="http://schemas.microsoft.com/office/drawing/2014/main" id="{F43FBCE5-B07A-4F9A-88DD-2406F1CB9ED0}"/>
              </a:ext>
            </a:extLst>
          </p:cNvPr>
          <p:cNvPicPr>
            <a:picLocks noChangeAspect="1"/>
          </p:cNvPicPr>
          <p:nvPr/>
        </p:nvPicPr>
        <p:blipFill>
          <a:blip r:embed="rId5"/>
          <a:stretch>
            <a:fillRect/>
          </a:stretch>
        </p:blipFill>
        <p:spPr>
          <a:xfrm>
            <a:off x="2037986" y="3041133"/>
            <a:ext cx="1038226" cy="269170"/>
          </a:xfrm>
          <a:prstGeom prst="rect">
            <a:avLst/>
          </a:prstGeom>
        </p:spPr>
      </p:pic>
      <p:sp>
        <p:nvSpPr>
          <p:cNvPr id="4" name="Geschweifte Klammer rechts 3">
            <a:extLst>
              <a:ext uri="{FF2B5EF4-FFF2-40B4-BE49-F238E27FC236}">
                <a16:creationId xmlns:a16="http://schemas.microsoft.com/office/drawing/2014/main" id="{F4E702B7-C761-4F05-BE18-CD49BBB8F3A7}"/>
              </a:ext>
            </a:extLst>
          </p:cNvPr>
          <p:cNvSpPr/>
          <p:nvPr/>
        </p:nvSpPr>
        <p:spPr>
          <a:xfrm rot="16200000">
            <a:off x="8230883" y="3044732"/>
            <a:ext cx="460258" cy="955786"/>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8" name="Grafik 7">
            <a:extLst>
              <a:ext uri="{FF2B5EF4-FFF2-40B4-BE49-F238E27FC236}">
                <a16:creationId xmlns:a16="http://schemas.microsoft.com/office/drawing/2014/main" id="{03D245AD-6CD5-44A0-93F0-A30258914D78}"/>
              </a:ext>
            </a:extLst>
          </p:cNvPr>
          <p:cNvPicPr>
            <a:picLocks noChangeAspect="1"/>
          </p:cNvPicPr>
          <p:nvPr/>
        </p:nvPicPr>
        <p:blipFill>
          <a:blip r:embed="rId6"/>
          <a:stretch>
            <a:fillRect/>
          </a:stretch>
        </p:blipFill>
        <p:spPr>
          <a:xfrm>
            <a:off x="3245228" y="4501208"/>
            <a:ext cx="514350" cy="314325"/>
          </a:xfrm>
          <a:prstGeom prst="rect">
            <a:avLst/>
          </a:prstGeom>
        </p:spPr>
      </p:pic>
      <p:pic>
        <p:nvPicPr>
          <p:cNvPr id="9" name="Grafik 8">
            <a:extLst>
              <a:ext uri="{FF2B5EF4-FFF2-40B4-BE49-F238E27FC236}">
                <a16:creationId xmlns:a16="http://schemas.microsoft.com/office/drawing/2014/main" id="{C18417AF-D21E-492C-BC0A-FE58DDA09015}"/>
              </a:ext>
            </a:extLst>
          </p:cNvPr>
          <p:cNvPicPr>
            <a:picLocks noChangeAspect="1"/>
          </p:cNvPicPr>
          <p:nvPr/>
        </p:nvPicPr>
        <p:blipFill>
          <a:blip r:embed="rId7"/>
          <a:stretch>
            <a:fillRect/>
          </a:stretch>
        </p:blipFill>
        <p:spPr>
          <a:xfrm>
            <a:off x="3728457" y="4532809"/>
            <a:ext cx="542925" cy="285750"/>
          </a:xfrm>
          <a:prstGeom prst="rect">
            <a:avLst/>
          </a:prstGeom>
        </p:spPr>
      </p:pic>
      <p:pic>
        <p:nvPicPr>
          <p:cNvPr id="10" name="Grafik 9">
            <a:extLst>
              <a:ext uri="{FF2B5EF4-FFF2-40B4-BE49-F238E27FC236}">
                <a16:creationId xmlns:a16="http://schemas.microsoft.com/office/drawing/2014/main" id="{E601428A-6E02-4257-AA2A-E5BD55D1CD73}"/>
              </a:ext>
            </a:extLst>
          </p:cNvPr>
          <p:cNvPicPr>
            <a:picLocks noChangeAspect="1"/>
          </p:cNvPicPr>
          <p:nvPr/>
        </p:nvPicPr>
        <p:blipFill>
          <a:blip r:embed="rId8"/>
          <a:stretch>
            <a:fillRect/>
          </a:stretch>
        </p:blipFill>
        <p:spPr>
          <a:xfrm>
            <a:off x="3195057" y="5639445"/>
            <a:ext cx="1066800" cy="276225"/>
          </a:xfrm>
          <a:prstGeom prst="rect">
            <a:avLst/>
          </a:prstGeom>
        </p:spPr>
      </p:pic>
      <p:pic>
        <p:nvPicPr>
          <p:cNvPr id="11" name="Grafik 10">
            <a:extLst>
              <a:ext uri="{FF2B5EF4-FFF2-40B4-BE49-F238E27FC236}">
                <a16:creationId xmlns:a16="http://schemas.microsoft.com/office/drawing/2014/main" id="{2C5FEDB9-3967-4390-B68E-703654579266}"/>
              </a:ext>
            </a:extLst>
          </p:cNvPr>
          <p:cNvPicPr>
            <a:picLocks noChangeAspect="1"/>
          </p:cNvPicPr>
          <p:nvPr/>
        </p:nvPicPr>
        <p:blipFill>
          <a:blip r:embed="rId9"/>
          <a:stretch>
            <a:fillRect/>
          </a:stretch>
        </p:blipFill>
        <p:spPr>
          <a:xfrm>
            <a:off x="4540758" y="5052127"/>
            <a:ext cx="1038225" cy="285750"/>
          </a:xfrm>
          <a:prstGeom prst="rect">
            <a:avLst/>
          </a:prstGeom>
        </p:spPr>
      </p:pic>
      <p:sp>
        <p:nvSpPr>
          <p:cNvPr id="12" name="Pfeil: nach unten 11">
            <a:extLst>
              <a:ext uri="{FF2B5EF4-FFF2-40B4-BE49-F238E27FC236}">
                <a16:creationId xmlns:a16="http://schemas.microsoft.com/office/drawing/2014/main" id="{7EFF97D3-ED98-458B-BBDA-2D5DF91A2AF1}"/>
              </a:ext>
            </a:extLst>
          </p:cNvPr>
          <p:cNvSpPr/>
          <p:nvPr/>
        </p:nvSpPr>
        <p:spPr>
          <a:xfrm rot="10800000">
            <a:off x="3868950" y="5929320"/>
            <a:ext cx="178117" cy="38258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feld 14">
            <a:extLst>
              <a:ext uri="{FF2B5EF4-FFF2-40B4-BE49-F238E27FC236}">
                <a16:creationId xmlns:a16="http://schemas.microsoft.com/office/drawing/2014/main" id="{51163870-CBCC-4D35-B183-3EEF2A8570FF}"/>
              </a:ext>
            </a:extLst>
          </p:cNvPr>
          <p:cNvSpPr txBox="1"/>
          <p:nvPr/>
        </p:nvSpPr>
        <p:spPr>
          <a:xfrm>
            <a:off x="3195057" y="6368653"/>
            <a:ext cx="1698989" cy="369332"/>
          </a:xfrm>
          <a:prstGeom prst="rect">
            <a:avLst/>
          </a:prstGeom>
          <a:noFill/>
        </p:spPr>
        <p:txBody>
          <a:bodyPr wrap="square" rtlCol="0">
            <a:spAutoFit/>
          </a:bodyPr>
          <a:lstStyle/>
          <a:p>
            <a:r>
              <a:rPr lang="en-US" dirty="0"/>
              <a:t>Attention Maps</a:t>
            </a:r>
          </a:p>
        </p:txBody>
      </p:sp>
      <p:pic>
        <p:nvPicPr>
          <p:cNvPr id="16" name="Grafik 15">
            <a:extLst>
              <a:ext uri="{FF2B5EF4-FFF2-40B4-BE49-F238E27FC236}">
                <a16:creationId xmlns:a16="http://schemas.microsoft.com/office/drawing/2014/main" id="{215AF0E4-8166-4EBE-B9DE-4F19611CA046}"/>
              </a:ext>
            </a:extLst>
          </p:cNvPr>
          <p:cNvPicPr>
            <a:picLocks noChangeAspect="1"/>
          </p:cNvPicPr>
          <p:nvPr/>
        </p:nvPicPr>
        <p:blipFill>
          <a:blip r:embed="rId10"/>
          <a:stretch>
            <a:fillRect/>
          </a:stretch>
        </p:blipFill>
        <p:spPr>
          <a:xfrm>
            <a:off x="8346827" y="4225177"/>
            <a:ext cx="656332" cy="523404"/>
          </a:xfrm>
          <a:prstGeom prst="rect">
            <a:avLst/>
          </a:prstGeom>
        </p:spPr>
      </p:pic>
      <p:pic>
        <p:nvPicPr>
          <p:cNvPr id="17" name="Grafik 16">
            <a:extLst>
              <a:ext uri="{FF2B5EF4-FFF2-40B4-BE49-F238E27FC236}">
                <a16:creationId xmlns:a16="http://schemas.microsoft.com/office/drawing/2014/main" id="{7209F45C-889B-4D87-BB18-46DA07BBC907}"/>
              </a:ext>
            </a:extLst>
          </p:cNvPr>
          <p:cNvPicPr>
            <a:picLocks noChangeAspect="1"/>
          </p:cNvPicPr>
          <p:nvPr/>
        </p:nvPicPr>
        <p:blipFill>
          <a:blip r:embed="rId11"/>
          <a:stretch>
            <a:fillRect/>
          </a:stretch>
        </p:blipFill>
        <p:spPr>
          <a:xfrm>
            <a:off x="6446589" y="2679717"/>
            <a:ext cx="3800475" cy="571500"/>
          </a:xfrm>
          <a:prstGeom prst="rect">
            <a:avLst/>
          </a:prstGeom>
        </p:spPr>
      </p:pic>
    </p:spTree>
    <p:extLst>
      <p:ext uri="{BB962C8B-B14F-4D97-AF65-F5344CB8AC3E}">
        <p14:creationId xmlns:p14="http://schemas.microsoft.com/office/powerpoint/2010/main" val="28044448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85B535F-D0FE-462A-9B56-2A8A72DCEF47}"/>
              </a:ext>
            </a:extLst>
          </p:cNvPr>
          <p:cNvSpPr>
            <a:spLocks noGrp="1"/>
          </p:cNvSpPr>
          <p:nvPr>
            <p:ph type="title"/>
          </p:nvPr>
        </p:nvSpPr>
        <p:spPr/>
        <p:txBody>
          <a:bodyPr/>
          <a:lstStyle/>
          <a:p>
            <a:r>
              <a:rPr lang="de-DE" dirty="0"/>
              <a:t>Overall Architecture </a:t>
            </a:r>
          </a:p>
        </p:txBody>
      </p:sp>
      <p:sp>
        <p:nvSpPr>
          <p:cNvPr id="3" name="Inhaltsplatzhalter 2">
            <a:extLst>
              <a:ext uri="{FF2B5EF4-FFF2-40B4-BE49-F238E27FC236}">
                <a16:creationId xmlns:a16="http://schemas.microsoft.com/office/drawing/2014/main" id="{E84ECB07-D2AA-4B31-A1B6-5ADE7F1E54B2}"/>
              </a:ext>
            </a:extLst>
          </p:cNvPr>
          <p:cNvSpPr>
            <a:spLocks noGrp="1"/>
          </p:cNvSpPr>
          <p:nvPr>
            <p:ph idx="1"/>
          </p:nvPr>
        </p:nvSpPr>
        <p:spPr/>
        <p:txBody>
          <a:bodyPr/>
          <a:lstStyle/>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pPr marL="0" indent="0">
              <a:buNone/>
            </a:pPr>
            <a:endParaRPr lang="de-DE" dirty="0"/>
          </a:p>
        </p:txBody>
      </p:sp>
      <p:pic>
        <p:nvPicPr>
          <p:cNvPr id="5" name="Grafik 4">
            <a:extLst>
              <a:ext uri="{FF2B5EF4-FFF2-40B4-BE49-F238E27FC236}">
                <a16:creationId xmlns:a16="http://schemas.microsoft.com/office/drawing/2014/main" id="{D3CACA39-3AC2-4D0F-9DC5-99A7A083946E}"/>
              </a:ext>
            </a:extLst>
          </p:cNvPr>
          <p:cNvPicPr>
            <a:picLocks noChangeAspect="1"/>
          </p:cNvPicPr>
          <p:nvPr/>
        </p:nvPicPr>
        <p:blipFill>
          <a:blip r:embed="rId3"/>
          <a:stretch>
            <a:fillRect/>
          </a:stretch>
        </p:blipFill>
        <p:spPr>
          <a:xfrm>
            <a:off x="1963460" y="3734948"/>
            <a:ext cx="8148222" cy="2676008"/>
          </a:xfrm>
          <a:prstGeom prst="rect">
            <a:avLst/>
          </a:prstGeom>
        </p:spPr>
      </p:pic>
      <p:pic>
        <p:nvPicPr>
          <p:cNvPr id="6" name="Grafik 5">
            <a:extLst>
              <a:ext uri="{FF2B5EF4-FFF2-40B4-BE49-F238E27FC236}">
                <a16:creationId xmlns:a16="http://schemas.microsoft.com/office/drawing/2014/main" id="{0225CE37-1A84-4ED5-8085-C60399FC32C4}"/>
              </a:ext>
            </a:extLst>
          </p:cNvPr>
          <p:cNvPicPr>
            <a:picLocks noChangeAspect="1"/>
          </p:cNvPicPr>
          <p:nvPr/>
        </p:nvPicPr>
        <p:blipFill>
          <a:blip r:embed="rId4"/>
          <a:stretch>
            <a:fillRect/>
          </a:stretch>
        </p:blipFill>
        <p:spPr>
          <a:xfrm>
            <a:off x="2037986" y="3556187"/>
            <a:ext cx="1038225" cy="276225"/>
          </a:xfrm>
          <a:prstGeom prst="rect">
            <a:avLst/>
          </a:prstGeom>
        </p:spPr>
      </p:pic>
      <p:pic>
        <p:nvPicPr>
          <p:cNvPr id="7" name="Grafik 6">
            <a:extLst>
              <a:ext uri="{FF2B5EF4-FFF2-40B4-BE49-F238E27FC236}">
                <a16:creationId xmlns:a16="http://schemas.microsoft.com/office/drawing/2014/main" id="{F43FBCE5-B07A-4F9A-88DD-2406F1CB9ED0}"/>
              </a:ext>
            </a:extLst>
          </p:cNvPr>
          <p:cNvPicPr>
            <a:picLocks noChangeAspect="1"/>
          </p:cNvPicPr>
          <p:nvPr/>
        </p:nvPicPr>
        <p:blipFill>
          <a:blip r:embed="rId5"/>
          <a:stretch>
            <a:fillRect/>
          </a:stretch>
        </p:blipFill>
        <p:spPr>
          <a:xfrm>
            <a:off x="2037986" y="3041133"/>
            <a:ext cx="1038226" cy="269170"/>
          </a:xfrm>
          <a:prstGeom prst="rect">
            <a:avLst/>
          </a:prstGeom>
        </p:spPr>
      </p:pic>
      <p:sp>
        <p:nvSpPr>
          <p:cNvPr id="4" name="Geschweifte Klammer rechts 3">
            <a:extLst>
              <a:ext uri="{FF2B5EF4-FFF2-40B4-BE49-F238E27FC236}">
                <a16:creationId xmlns:a16="http://schemas.microsoft.com/office/drawing/2014/main" id="{F4E702B7-C761-4F05-BE18-CD49BBB8F3A7}"/>
              </a:ext>
            </a:extLst>
          </p:cNvPr>
          <p:cNvSpPr/>
          <p:nvPr/>
        </p:nvSpPr>
        <p:spPr>
          <a:xfrm rot="16200000">
            <a:off x="9239288" y="3044732"/>
            <a:ext cx="460258" cy="955786"/>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8" name="Grafik 7">
            <a:extLst>
              <a:ext uri="{FF2B5EF4-FFF2-40B4-BE49-F238E27FC236}">
                <a16:creationId xmlns:a16="http://schemas.microsoft.com/office/drawing/2014/main" id="{03D245AD-6CD5-44A0-93F0-A30258914D78}"/>
              </a:ext>
            </a:extLst>
          </p:cNvPr>
          <p:cNvPicPr>
            <a:picLocks noChangeAspect="1"/>
          </p:cNvPicPr>
          <p:nvPr/>
        </p:nvPicPr>
        <p:blipFill>
          <a:blip r:embed="rId6"/>
          <a:stretch>
            <a:fillRect/>
          </a:stretch>
        </p:blipFill>
        <p:spPr>
          <a:xfrm>
            <a:off x="3245228" y="4501208"/>
            <a:ext cx="514350" cy="314325"/>
          </a:xfrm>
          <a:prstGeom prst="rect">
            <a:avLst/>
          </a:prstGeom>
        </p:spPr>
      </p:pic>
      <p:pic>
        <p:nvPicPr>
          <p:cNvPr id="9" name="Grafik 8">
            <a:extLst>
              <a:ext uri="{FF2B5EF4-FFF2-40B4-BE49-F238E27FC236}">
                <a16:creationId xmlns:a16="http://schemas.microsoft.com/office/drawing/2014/main" id="{C18417AF-D21E-492C-BC0A-FE58DDA09015}"/>
              </a:ext>
            </a:extLst>
          </p:cNvPr>
          <p:cNvPicPr>
            <a:picLocks noChangeAspect="1"/>
          </p:cNvPicPr>
          <p:nvPr/>
        </p:nvPicPr>
        <p:blipFill>
          <a:blip r:embed="rId7"/>
          <a:stretch>
            <a:fillRect/>
          </a:stretch>
        </p:blipFill>
        <p:spPr>
          <a:xfrm>
            <a:off x="3728457" y="4532809"/>
            <a:ext cx="542925" cy="285750"/>
          </a:xfrm>
          <a:prstGeom prst="rect">
            <a:avLst/>
          </a:prstGeom>
        </p:spPr>
      </p:pic>
      <p:pic>
        <p:nvPicPr>
          <p:cNvPr id="10" name="Grafik 9">
            <a:extLst>
              <a:ext uri="{FF2B5EF4-FFF2-40B4-BE49-F238E27FC236}">
                <a16:creationId xmlns:a16="http://schemas.microsoft.com/office/drawing/2014/main" id="{E601428A-6E02-4257-AA2A-E5BD55D1CD73}"/>
              </a:ext>
            </a:extLst>
          </p:cNvPr>
          <p:cNvPicPr>
            <a:picLocks noChangeAspect="1"/>
          </p:cNvPicPr>
          <p:nvPr/>
        </p:nvPicPr>
        <p:blipFill>
          <a:blip r:embed="rId8"/>
          <a:stretch>
            <a:fillRect/>
          </a:stretch>
        </p:blipFill>
        <p:spPr>
          <a:xfrm>
            <a:off x="3195057" y="5639445"/>
            <a:ext cx="1066800" cy="276225"/>
          </a:xfrm>
          <a:prstGeom prst="rect">
            <a:avLst/>
          </a:prstGeom>
        </p:spPr>
      </p:pic>
      <p:pic>
        <p:nvPicPr>
          <p:cNvPr id="11" name="Grafik 10">
            <a:extLst>
              <a:ext uri="{FF2B5EF4-FFF2-40B4-BE49-F238E27FC236}">
                <a16:creationId xmlns:a16="http://schemas.microsoft.com/office/drawing/2014/main" id="{2C5FEDB9-3967-4390-B68E-703654579266}"/>
              </a:ext>
            </a:extLst>
          </p:cNvPr>
          <p:cNvPicPr>
            <a:picLocks noChangeAspect="1"/>
          </p:cNvPicPr>
          <p:nvPr/>
        </p:nvPicPr>
        <p:blipFill>
          <a:blip r:embed="rId9"/>
          <a:stretch>
            <a:fillRect/>
          </a:stretch>
        </p:blipFill>
        <p:spPr>
          <a:xfrm>
            <a:off x="4540758" y="5052127"/>
            <a:ext cx="1038225" cy="285750"/>
          </a:xfrm>
          <a:prstGeom prst="rect">
            <a:avLst/>
          </a:prstGeom>
        </p:spPr>
      </p:pic>
      <p:sp>
        <p:nvSpPr>
          <p:cNvPr id="12" name="Pfeil: nach unten 11">
            <a:extLst>
              <a:ext uri="{FF2B5EF4-FFF2-40B4-BE49-F238E27FC236}">
                <a16:creationId xmlns:a16="http://schemas.microsoft.com/office/drawing/2014/main" id="{7EFF97D3-ED98-458B-BBDA-2D5DF91A2AF1}"/>
              </a:ext>
            </a:extLst>
          </p:cNvPr>
          <p:cNvSpPr/>
          <p:nvPr/>
        </p:nvSpPr>
        <p:spPr>
          <a:xfrm rot="10800000">
            <a:off x="3868950" y="5929320"/>
            <a:ext cx="178117" cy="38258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feld 14">
            <a:extLst>
              <a:ext uri="{FF2B5EF4-FFF2-40B4-BE49-F238E27FC236}">
                <a16:creationId xmlns:a16="http://schemas.microsoft.com/office/drawing/2014/main" id="{51163870-CBCC-4D35-B183-3EEF2A8570FF}"/>
              </a:ext>
            </a:extLst>
          </p:cNvPr>
          <p:cNvSpPr txBox="1"/>
          <p:nvPr/>
        </p:nvSpPr>
        <p:spPr>
          <a:xfrm>
            <a:off x="3195057" y="6368653"/>
            <a:ext cx="1698989" cy="369332"/>
          </a:xfrm>
          <a:prstGeom prst="rect">
            <a:avLst/>
          </a:prstGeom>
          <a:noFill/>
        </p:spPr>
        <p:txBody>
          <a:bodyPr wrap="square" rtlCol="0">
            <a:spAutoFit/>
          </a:bodyPr>
          <a:lstStyle/>
          <a:p>
            <a:r>
              <a:rPr lang="en-US" dirty="0"/>
              <a:t>Attention Maps</a:t>
            </a:r>
          </a:p>
        </p:txBody>
      </p:sp>
      <p:pic>
        <p:nvPicPr>
          <p:cNvPr id="14" name="Grafik 13">
            <a:extLst>
              <a:ext uri="{FF2B5EF4-FFF2-40B4-BE49-F238E27FC236}">
                <a16:creationId xmlns:a16="http://schemas.microsoft.com/office/drawing/2014/main" id="{03F3B3AB-B1FC-46A4-9B17-EBC06F979902}"/>
              </a:ext>
            </a:extLst>
          </p:cNvPr>
          <p:cNvPicPr>
            <a:picLocks noChangeAspect="1"/>
          </p:cNvPicPr>
          <p:nvPr/>
        </p:nvPicPr>
        <p:blipFill>
          <a:blip r:embed="rId10"/>
          <a:stretch>
            <a:fillRect/>
          </a:stretch>
        </p:blipFill>
        <p:spPr>
          <a:xfrm>
            <a:off x="8894496" y="2871098"/>
            <a:ext cx="1149841" cy="374810"/>
          </a:xfrm>
          <a:prstGeom prst="rect">
            <a:avLst/>
          </a:prstGeom>
        </p:spPr>
      </p:pic>
    </p:spTree>
    <p:extLst>
      <p:ext uri="{BB962C8B-B14F-4D97-AF65-F5344CB8AC3E}">
        <p14:creationId xmlns:p14="http://schemas.microsoft.com/office/powerpoint/2010/main" val="7457922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85B535F-D0FE-462A-9B56-2A8A72DCEF47}"/>
              </a:ext>
            </a:extLst>
          </p:cNvPr>
          <p:cNvSpPr>
            <a:spLocks noGrp="1"/>
          </p:cNvSpPr>
          <p:nvPr>
            <p:ph type="title"/>
          </p:nvPr>
        </p:nvSpPr>
        <p:spPr/>
        <p:txBody>
          <a:bodyPr/>
          <a:lstStyle/>
          <a:p>
            <a:r>
              <a:rPr lang="de-DE" dirty="0"/>
              <a:t>Overall Architecture </a:t>
            </a:r>
          </a:p>
        </p:txBody>
      </p:sp>
      <p:sp>
        <p:nvSpPr>
          <p:cNvPr id="3" name="Inhaltsplatzhalter 2">
            <a:extLst>
              <a:ext uri="{FF2B5EF4-FFF2-40B4-BE49-F238E27FC236}">
                <a16:creationId xmlns:a16="http://schemas.microsoft.com/office/drawing/2014/main" id="{E84ECB07-D2AA-4B31-A1B6-5ADE7F1E54B2}"/>
              </a:ext>
            </a:extLst>
          </p:cNvPr>
          <p:cNvSpPr>
            <a:spLocks noGrp="1"/>
          </p:cNvSpPr>
          <p:nvPr>
            <p:ph idx="1"/>
          </p:nvPr>
        </p:nvSpPr>
        <p:spPr/>
        <p:txBody>
          <a:bodyPr/>
          <a:lstStyle/>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pPr marL="0" indent="0">
              <a:buNone/>
            </a:pPr>
            <a:endParaRPr lang="de-DE" dirty="0"/>
          </a:p>
        </p:txBody>
      </p:sp>
      <p:pic>
        <p:nvPicPr>
          <p:cNvPr id="5" name="Grafik 4">
            <a:extLst>
              <a:ext uri="{FF2B5EF4-FFF2-40B4-BE49-F238E27FC236}">
                <a16:creationId xmlns:a16="http://schemas.microsoft.com/office/drawing/2014/main" id="{D3CACA39-3AC2-4D0F-9DC5-99A7A083946E}"/>
              </a:ext>
            </a:extLst>
          </p:cNvPr>
          <p:cNvPicPr>
            <a:picLocks noChangeAspect="1"/>
          </p:cNvPicPr>
          <p:nvPr/>
        </p:nvPicPr>
        <p:blipFill>
          <a:blip r:embed="rId3"/>
          <a:stretch>
            <a:fillRect/>
          </a:stretch>
        </p:blipFill>
        <p:spPr>
          <a:xfrm>
            <a:off x="1963460" y="3734948"/>
            <a:ext cx="8148222" cy="2676008"/>
          </a:xfrm>
          <a:prstGeom prst="rect">
            <a:avLst/>
          </a:prstGeom>
        </p:spPr>
      </p:pic>
      <p:pic>
        <p:nvPicPr>
          <p:cNvPr id="6" name="Grafik 5">
            <a:extLst>
              <a:ext uri="{FF2B5EF4-FFF2-40B4-BE49-F238E27FC236}">
                <a16:creationId xmlns:a16="http://schemas.microsoft.com/office/drawing/2014/main" id="{0225CE37-1A84-4ED5-8085-C60399FC32C4}"/>
              </a:ext>
            </a:extLst>
          </p:cNvPr>
          <p:cNvPicPr>
            <a:picLocks noChangeAspect="1"/>
          </p:cNvPicPr>
          <p:nvPr/>
        </p:nvPicPr>
        <p:blipFill>
          <a:blip r:embed="rId4"/>
          <a:stretch>
            <a:fillRect/>
          </a:stretch>
        </p:blipFill>
        <p:spPr>
          <a:xfrm>
            <a:off x="2037986" y="3556187"/>
            <a:ext cx="1038225" cy="276225"/>
          </a:xfrm>
          <a:prstGeom prst="rect">
            <a:avLst/>
          </a:prstGeom>
        </p:spPr>
      </p:pic>
      <p:pic>
        <p:nvPicPr>
          <p:cNvPr id="7" name="Grafik 6">
            <a:extLst>
              <a:ext uri="{FF2B5EF4-FFF2-40B4-BE49-F238E27FC236}">
                <a16:creationId xmlns:a16="http://schemas.microsoft.com/office/drawing/2014/main" id="{F43FBCE5-B07A-4F9A-88DD-2406F1CB9ED0}"/>
              </a:ext>
            </a:extLst>
          </p:cNvPr>
          <p:cNvPicPr>
            <a:picLocks noChangeAspect="1"/>
          </p:cNvPicPr>
          <p:nvPr/>
        </p:nvPicPr>
        <p:blipFill>
          <a:blip r:embed="rId5"/>
          <a:stretch>
            <a:fillRect/>
          </a:stretch>
        </p:blipFill>
        <p:spPr>
          <a:xfrm>
            <a:off x="2037986" y="3041133"/>
            <a:ext cx="1038226" cy="269170"/>
          </a:xfrm>
          <a:prstGeom prst="rect">
            <a:avLst/>
          </a:prstGeom>
        </p:spPr>
      </p:pic>
      <p:sp>
        <p:nvSpPr>
          <p:cNvPr id="4" name="Geschweifte Klammer rechts 3">
            <a:extLst>
              <a:ext uri="{FF2B5EF4-FFF2-40B4-BE49-F238E27FC236}">
                <a16:creationId xmlns:a16="http://schemas.microsoft.com/office/drawing/2014/main" id="{F4E702B7-C761-4F05-BE18-CD49BBB8F3A7}"/>
              </a:ext>
            </a:extLst>
          </p:cNvPr>
          <p:cNvSpPr/>
          <p:nvPr/>
        </p:nvSpPr>
        <p:spPr>
          <a:xfrm rot="16200000">
            <a:off x="8700229" y="2505673"/>
            <a:ext cx="460258" cy="2033904"/>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8" name="Grafik 7">
            <a:extLst>
              <a:ext uri="{FF2B5EF4-FFF2-40B4-BE49-F238E27FC236}">
                <a16:creationId xmlns:a16="http://schemas.microsoft.com/office/drawing/2014/main" id="{03D245AD-6CD5-44A0-93F0-A30258914D78}"/>
              </a:ext>
            </a:extLst>
          </p:cNvPr>
          <p:cNvPicPr>
            <a:picLocks noChangeAspect="1"/>
          </p:cNvPicPr>
          <p:nvPr/>
        </p:nvPicPr>
        <p:blipFill>
          <a:blip r:embed="rId6"/>
          <a:stretch>
            <a:fillRect/>
          </a:stretch>
        </p:blipFill>
        <p:spPr>
          <a:xfrm>
            <a:off x="3245228" y="4501208"/>
            <a:ext cx="514350" cy="314325"/>
          </a:xfrm>
          <a:prstGeom prst="rect">
            <a:avLst/>
          </a:prstGeom>
        </p:spPr>
      </p:pic>
      <p:pic>
        <p:nvPicPr>
          <p:cNvPr id="9" name="Grafik 8">
            <a:extLst>
              <a:ext uri="{FF2B5EF4-FFF2-40B4-BE49-F238E27FC236}">
                <a16:creationId xmlns:a16="http://schemas.microsoft.com/office/drawing/2014/main" id="{C18417AF-D21E-492C-BC0A-FE58DDA09015}"/>
              </a:ext>
            </a:extLst>
          </p:cNvPr>
          <p:cNvPicPr>
            <a:picLocks noChangeAspect="1"/>
          </p:cNvPicPr>
          <p:nvPr/>
        </p:nvPicPr>
        <p:blipFill>
          <a:blip r:embed="rId7"/>
          <a:stretch>
            <a:fillRect/>
          </a:stretch>
        </p:blipFill>
        <p:spPr>
          <a:xfrm>
            <a:off x="3728457" y="4532809"/>
            <a:ext cx="542925" cy="285750"/>
          </a:xfrm>
          <a:prstGeom prst="rect">
            <a:avLst/>
          </a:prstGeom>
        </p:spPr>
      </p:pic>
      <p:pic>
        <p:nvPicPr>
          <p:cNvPr id="10" name="Grafik 9">
            <a:extLst>
              <a:ext uri="{FF2B5EF4-FFF2-40B4-BE49-F238E27FC236}">
                <a16:creationId xmlns:a16="http://schemas.microsoft.com/office/drawing/2014/main" id="{E601428A-6E02-4257-AA2A-E5BD55D1CD73}"/>
              </a:ext>
            </a:extLst>
          </p:cNvPr>
          <p:cNvPicPr>
            <a:picLocks noChangeAspect="1"/>
          </p:cNvPicPr>
          <p:nvPr/>
        </p:nvPicPr>
        <p:blipFill>
          <a:blip r:embed="rId8"/>
          <a:stretch>
            <a:fillRect/>
          </a:stretch>
        </p:blipFill>
        <p:spPr>
          <a:xfrm>
            <a:off x="3195057" y="5639445"/>
            <a:ext cx="1066800" cy="276225"/>
          </a:xfrm>
          <a:prstGeom prst="rect">
            <a:avLst/>
          </a:prstGeom>
        </p:spPr>
      </p:pic>
      <p:pic>
        <p:nvPicPr>
          <p:cNvPr id="11" name="Grafik 10">
            <a:extLst>
              <a:ext uri="{FF2B5EF4-FFF2-40B4-BE49-F238E27FC236}">
                <a16:creationId xmlns:a16="http://schemas.microsoft.com/office/drawing/2014/main" id="{2C5FEDB9-3967-4390-B68E-703654579266}"/>
              </a:ext>
            </a:extLst>
          </p:cNvPr>
          <p:cNvPicPr>
            <a:picLocks noChangeAspect="1"/>
          </p:cNvPicPr>
          <p:nvPr/>
        </p:nvPicPr>
        <p:blipFill>
          <a:blip r:embed="rId9"/>
          <a:stretch>
            <a:fillRect/>
          </a:stretch>
        </p:blipFill>
        <p:spPr>
          <a:xfrm>
            <a:off x="4540758" y="5052127"/>
            <a:ext cx="1038225" cy="285750"/>
          </a:xfrm>
          <a:prstGeom prst="rect">
            <a:avLst/>
          </a:prstGeom>
        </p:spPr>
      </p:pic>
      <p:sp>
        <p:nvSpPr>
          <p:cNvPr id="12" name="Pfeil: nach unten 11">
            <a:extLst>
              <a:ext uri="{FF2B5EF4-FFF2-40B4-BE49-F238E27FC236}">
                <a16:creationId xmlns:a16="http://schemas.microsoft.com/office/drawing/2014/main" id="{7EFF97D3-ED98-458B-BBDA-2D5DF91A2AF1}"/>
              </a:ext>
            </a:extLst>
          </p:cNvPr>
          <p:cNvSpPr/>
          <p:nvPr/>
        </p:nvSpPr>
        <p:spPr>
          <a:xfrm rot="10800000">
            <a:off x="3868950" y="5929320"/>
            <a:ext cx="178117" cy="38258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feld 14">
            <a:extLst>
              <a:ext uri="{FF2B5EF4-FFF2-40B4-BE49-F238E27FC236}">
                <a16:creationId xmlns:a16="http://schemas.microsoft.com/office/drawing/2014/main" id="{51163870-CBCC-4D35-B183-3EEF2A8570FF}"/>
              </a:ext>
            </a:extLst>
          </p:cNvPr>
          <p:cNvSpPr txBox="1"/>
          <p:nvPr/>
        </p:nvSpPr>
        <p:spPr>
          <a:xfrm>
            <a:off x="3195057" y="6368653"/>
            <a:ext cx="1698989" cy="369332"/>
          </a:xfrm>
          <a:prstGeom prst="rect">
            <a:avLst/>
          </a:prstGeom>
          <a:noFill/>
        </p:spPr>
        <p:txBody>
          <a:bodyPr wrap="square" rtlCol="0">
            <a:spAutoFit/>
          </a:bodyPr>
          <a:lstStyle/>
          <a:p>
            <a:r>
              <a:rPr lang="en-US" dirty="0"/>
              <a:t>Attention Maps</a:t>
            </a:r>
          </a:p>
        </p:txBody>
      </p:sp>
      <p:pic>
        <p:nvPicPr>
          <p:cNvPr id="16" name="Grafik 15">
            <a:extLst>
              <a:ext uri="{FF2B5EF4-FFF2-40B4-BE49-F238E27FC236}">
                <a16:creationId xmlns:a16="http://schemas.microsoft.com/office/drawing/2014/main" id="{F7189E52-846C-4E51-9BBF-BFFB8CD0AD13}"/>
              </a:ext>
            </a:extLst>
          </p:cNvPr>
          <p:cNvPicPr>
            <a:picLocks noChangeAspect="1"/>
          </p:cNvPicPr>
          <p:nvPr/>
        </p:nvPicPr>
        <p:blipFill>
          <a:blip r:embed="rId10"/>
          <a:stretch>
            <a:fillRect/>
          </a:stretch>
        </p:blipFill>
        <p:spPr>
          <a:xfrm>
            <a:off x="5232935" y="2678514"/>
            <a:ext cx="4714375" cy="546514"/>
          </a:xfrm>
          <a:prstGeom prst="rect">
            <a:avLst/>
          </a:prstGeom>
        </p:spPr>
      </p:pic>
    </p:spTree>
    <p:extLst>
      <p:ext uri="{BB962C8B-B14F-4D97-AF65-F5344CB8AC3E}">
        <p14:creationId xmlns:p14="http://schemas.microsoft.com/office/powerpoint/2010/main" val="28463520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85B535F-D0FE-462A-9B56-2A8A72DCEF47}"/>
              </a:ext>
            </a:extLst>
          </p:cNvPr>
          <p:cNvSpPr>
            <a:spLocks noGrp="1"/>
          </p:cNvSpPr>
          <p:nvPr>
            <p:ph type="title"/>
          </p:nvPr>
        </p:nvSpPr>
        <p:spPr/>
        <p:txBody>
          <a:bodyPr/>
          <a:lstStyle/>
          <a:p>
            <a:r>
              <a:rPr lang="de-DE" dirty="0"/>
              <a:t>Overall Architecture (Question) </a:t>
            </a:r>
          </a:p>
        </p:txBody>
      </p:sp>
      <p:sp>
        <p:nvSpPr>
          <p:cNvPr id="3" name="Inhaltsplatzhalter 2">
            <a:extLst>
              <a:ext uri="{FF2B5EF4-FFF2-40B4-BE49-F238E27FC236}">
                <a16:creationId xmlns:a16="http://schemas.microsoft.com/office/drawing/2014/main" id="{E84ECB07-D2AA-4B31-A1B6-5ADE7F1E54B2}"/>
              </a:ext>
            </a:extLst>
          </p:cNvPr>
          <p:cNvSpPr>
            <a:spLocks noGrp="1"/>
          </p:cNvSpPr>
          <p:nvPr>
            <p:ph idx="1"/>
          </p:nvPr>
        </p:nvSpPr>
        <p:spPr/>
        <p:txBody>
          <a:bodyPr/>
          <a:lstStyle/>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pPr marL="0" indent="0">
              <a:buNone/>
            </a:pPr>
            <a:endParaRPr lang="de-DE" dirty="0"/>
          </a:p>
        </p:txBody>
      </p:sp>
      <p:pic>
        <p:nvPicPr>
          <p:cNvPr id="5" name="Grafik 4">
            <a:extLst>
              <a:ext uri="{FF2B5EF4-FFF2-40B4-BE49-F238E27FC236}">
                <a16:creationId xmlns:a16="http://schemas.microsoft.com/office/drawing/2014/main" id="{D3CACA39-3AC2-4D0F-9DC5-99A7A083946E}"/>
              </a:ext>
            </a:extLst>
          </p:cNvPr>
          <p:cNvPicPr>
            <a:picLocks noChangeAspect="1"/>
          </p:cNvPicPr>
          <p:nvPr/>
        </p:nvPicPr>
        <p:blipFill>
          <a:blip r:embed="rId2"/>
          <a:stretch>
            <a:fillRect/>
          </a:stretch>
        </p:blipFill>
        <p:spPr>
          <a:xfrm>
            <a:off x="1803647" y="3816867"/>
            <a:ext cx="8148222" cy="2676008"/>
          </a:xfrm>
          <a:prstGeom prst="rect">
            <a:avLst/>
          </a:prstGeom>
        </p:spPr>
      </p:pic>
      <p:pic>
        <p:nvPicPr>
          <p:cNvPr id="6" name="Grafik 5">
            <a:extLst>
              <a:ext uri="{FF2B5EF4-FFF2-40B4-BE49-F238E27FC236}">
                <a16:creationId xmlns:a16="http://schemas.microsoft.com/office/drawing/2014/main" id="{3FB7503D-F3AB-44AD-946E-8F22946A4FAF}"/>
              </a:ext>
            </a:extLst>
          </p:cNvPr>
          <p:cNvPicPr>
            <a:picLocks noChangeAspect="1"/>
          </p:cNvPicPr>
          <p:nvPr/>
        </p:nvPicPr>
        <p:blipFill>
          <a:blip r:embed="rId3"/>
          <a:stretch>
            <a:fillRect/>
          </a:stretch>
        </p:blipFill>
        <p:spPr>
          <a:xfrm>
            <a:off x="3000806" y="1482133"/>
            <a:ext cx="5753903" cy="2267266"/>
          </a:xfrm>
          <a:prstGeom prst="rect">
            <a:avLst/>
          </a:prstGeom>
        </p:spPr>
      </p:pic>
    </p:spTree>
    <p:extLst>
      <p:ext uri="{BB962C8B-B14F-4D97-AF65-F5344CB8AC3E}">
        <p14:creationId xmlns:p14="http://schemas.microsoft.com/office/powerpoint/2010/main" val="40683575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E52161A-F30C-4D4F-ADC2-BD89CDE40203}"/>
              </a:ext>
            </a:extLst>
          </p:cNvPr>
          <p:cNvSpPr>
            <a:spLocks noGrp="1"/>
          </p:cNvSpPr>
          <p:nvPr>
            <p:ph type="title"/>
          </p:nvPr>
        </p:nvSpPr>
        <p:spPr/>
        <p:txBody>
          <a:bodyPr/>
          <a:lstStyle/>
          <a:p>
            <a:r>
              <a:rPr lang="de-DE" dirty="0"/>
              <a:t>Experiments</a:t>
            </a:r>
          </a:p>
        </p:txBody>
      </p:sp>
      <p:sp>
        <p:nvSpPr>
          <p:cNvPr id="3" name="Inhaltsplatzhalter 2">
            <a:extLst>
              <a:ext uri="{FF2B5EF4-FFF2-40B4-BE49-F238E27FC236}">
                <a16:creationId xmlns:a16="http://schemas.microsoft.com/office/drawing/2014/main" id="{F53A21F5-11D7-4865-BB4B-AD7C51FFABE4}"/>
              </a:ext>
            </a:extLst>
          </p:cNvPr>
          <p:cNvSpPr>
            <a:spLocks noGrp="1"/>
          </p:cNvSpPr>
          <p:nvPr>
            <p:ph idx="1"/>
          </p:nvPr>
        </p:nvSpPr>
        <p:spPr/>
        <p:txBody>
          <a:bodyPr/>
          <a:lstStyle/>
          <a:p>
            <a:r>
              <a:rPr lang="de-DE" dirty="0"/>
              <a:t>Images </a:t>
            </a:r>
            <a:r>
              <a:rPr lang="en-US" altLang="zh-CN" dirty="0"/>
              <a:t>classification (with </a:t>
            </a:r>
            <a:r>
              <a:rPr lang="en-US" altLang="zh-CN" dirty="0" err="1"/>
              <a:t>ResNet</a:t>
            </a:r>
            <a:r>
              <a:rPr lang="en-US" altLang="zh-CN" dirty="0"/>
              <a:t>, with </a:t>
            </a:r>
            <a:r>
              <a:rPr lang="en-US" altLang="zh-CN" dirty="0" err="1"/>
              <a:t>MnasNet</a:t>
            </a:r>
            <a:r>
              <a:rPr lang="en-US" altLang="zh-CN" dirty="0"/>
              <a:t>)</a:t>
            </a:r>
          </a:p>
          <a:p>
            <a:r>
              <a:rPr lang="en-US" altLang="zh-CN" dirty="0"/>
              <a:t>Object detection (with Resnet)</a:t>
            </a:r>
          </a:p>
          <a:p>
            <a:endParaRPr lang="en-US" altLang="zh-CN" dirty="0"/>
          </a:p>
          <a:p>
            <a:endParaRPr lang="de-DE" dirty="0"/>
          </a:p>
        </p:txBody>
      </p:sp>
    </p:spTree>
    <p:extLst>
      <p:ext uri="{BB962C8B-B14F-4D97-AF65-F5344CB8AC3E}">
        <p14:creationId xmlns:p14="http://schemas.microsoft.com/office/powerpoint/2010/main" val="289921933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E52161A-F30C-4D4F-ADC2-BD89CDE40203}"/>
              </a:ext>
            </a:extLst>
          </p:cNvPr>
          <p:cNvSpPr>
            <a:spLocks noGrp="1"/>
          </p:cNvSpPr>
          <p:nvPr>
            <p:ph type="title"/>
          </p:nvPr>
        </p:nvSpPr>
        <p:spPr/>
        <p:txBody>
          <a:bodyPr/>
          <a:lstStyle/>
          <a:p>
            <a:r>
              <a:rPr lang="de-DE" dirty="0"/>
              <a:t>Future </a:t>
            </a:r>
            <a:r>
              <a:rPr lang="de-DE" dirty="0" err="1"/>
              <a:t>work</a:t>
            </a:r>
            <a:endParaRPr lang="de-DE" dirty="0"/>
          </a:p>
        </p:txBody>
      </p:sp>
      <p:sp>
        <p:nvSpPr>
          <p:cNvPr id="3" name="Inhaltsplatzhalter 2">
            <a:extLst>
              <a:ext uri="{FF2B5EF4-FFF2-40B4-BE49-F238E27FC236}">
                <a16:creationId xmlns:a16="http://schemas.microsoft.com/office/drawing/2014/main" id="{F53A21F5-11D7-4865-BB4B-AD7C51FFABE4}"/>
              </a:ext>
            </a:extLst>
          </p:cNvPr>
          <p:cNvSpPr>
            <a:spLocks noGrp="1"/>
          </p:cNvSpPr>
          <p:nvPr>
            <p:ph idx="1"/>
          </p:nvPr>
        </p:nvSpPr>
        <p:spPr/>
        <p:txBody>
          <a:bodyPr/>
          <a:lstStyle/>
          <a:p>
            <a:r>
              <a:rPr lang="en-US" dirty="0"/>
              <a:t>fully attentional regime</a:t>
            </a:r>
          </a:p>
          <a:p>
            <a:r>
              <a:rPr lang="en-US" dirty="0"/>
              <a:t>how different attention mechanisms trade off computational efficiency versus representational power</a:t>
            </a:r>
          </a:p>
          <a:p>
            <a:r>
              <a:rPr lang="en-US" dirty="0"/>
              <a:t>if using Attention Augmentation as a primitive in automated architecture search procedures proves useful to find even better models</a:t>
            </a:r>
          </a:p>
          <a:p>
            <a:r>
              <a:rPr lang="en-US" dirty="0"/>
              <a:t>which degree fully attentional models can replace convolutional networks for visual tasks.</a:t>
            </a:r>
            <a:endParaRPr lang="de-DE" dirty="0"/>
          </a:p>
        </p:txBody>
      </p:sp>
    </p:spTree>
    <p:extLst>
      <p:ext uri="{BB962C8B-B14F-4D97-AF65-F5344CB8AC3E}">
        <p14:creationId xmlns:p14="http://schemas.microsoft.com/office/powerpoint/2010/main" val="9623528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30C74E4-F769-4C02-B6B5-4635CC80B1CE}"/>
              </a:ext>
            </a:extLst>
          </p:cNvPr>
          <p:cNvSpPr>
            <a:spLocks noGrp="1"/>
          </p:cNvSpPr>
          <p:nvPr>
            <p:ph type="title"/>
          </p:nvPr>
        </p:nvSpPr>
        <p:spPr/>
        <p:txBody>
          <a:bodyPr/>
          <a:lstStyle/>
          <a:p>
            <a:r>
              <a:rPr lang="en-US" altLang="zh-CN" dirty="0"/>
              <a:t>Questions</a:t>
            </a:r>
            <a:endParaRPr lang="en-US" dirty="0"/>
          </a:p>
        </p:txBody>
      </p:sp>
      <p:sp>
        <p:nvSpPr>
          <p:cNvPr id="3" name="Inhaltsplatzhalter 2">
            <a:extLst>
              <a:ext uri="{FF2B5EF4-FFF2-40B4-BE49-F238E27FC236}">
                <a16:creationId xmlns:a16="http://schemas.microsoft.com/office/drawing/2014/main" id="{2D57E998-1763-4ACD-A18F-F4E828818C31}"/>
              </a:ext>
            </a:extLst>
          </p:cNvPr>
          <p:cNvSpPr>
            <a:spLocks noGrp="1"/>
          </p:cNvSpPr>
          <p:nvPr>
            <p:ph idx="1"/>
          </p:nvPr>
        </p:nvSpPr>
        <p:spPr/>
        <p:txBody>
          <a:bodyPr/>
          <a:lstStyle/>
          <a:p>
            <a:endParaRPr lang="en-US" dirty="0"/>
          </a:p>
        </p:txBody>
      </p:sp>
      <p:pic>
        <p:nvPicPr>
          <p:cNvPr id="5" name="Grafik 4">
            <a:extLst>
              <a:ext uri="{FF2B5EF4-FFF2-40B4-BE49-F238E27FC236}">
                <a16:creationId xmlns:a16="http://schemas.microsoft.com/office/drawing/2014/main" id="{9300719A-B305-49D0-A619-6EBEA11E3215}"/>
              </a:ext>
            </a:extLst>
          </p:cNvPr>
          <p:cNvPicPr>
            <a:picLocks noChangeAspect="1"/>
          </p:cNvPicPr>
          <p:nvPr/>
        </p:nvPicPr>
        <p:blipFill>
          <a:blip r:embed="rId2"/>
          <a:stretch>
            <a:fillRect/>
          </a:stretch>
        </p:blipFill>
        <p:spPr>
          <a:xfrm>
            <a:off x="3582075" y="1520400"/>
            <a:ext cx="4743737" cy="4656563"/>
          </a:xfrm>
          <a:prstGeom prst="rect">
            <a:avLst/>
          </a:prstGeom>
        </p:spPr>
      </p:pic>
    </p:spTree>
    <p:extLst>
      <p:ext uri="{BB962C8B-B14F-4D97-AF65-F5344CB8AC3E}">
        <p14:creationId xmlns:p14="http://schemas.microsoft.com/office/powerpoint/2010/main" val="240729932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8150CFE-5000-460B-8C8B-D2BC64D2798B}"/>
              </a:ext>
            </a:extLst>
          </p:cNvPr>
          <p:cNvSpPr>
            <a:spLocks noGrp="1"/>
          </p:cNvSpPr>
          <p:nvPr>
            <p:ph type="title"/>
          </p:nvPr>
        </p:nvSpPr>
        <p:spPr/>
        <p:txBody>
          <a:bodyPr/>
          <a:lstStyle/>
          <a:p>
            <a:endParaRPr lang="de-DE"/>
          </a:p>
        </p:txBody>
      </p:sp>
      <p:sp>
        <p:nvSpPr>
          <p:cNvPr id="3" name="Inhaltsplatzhalter 2">
            <a:extLst>
              <a:ext uri="{FF2B5EF4-FFF2-40B4-BE49-F238E27FC236}">
                <a16:creationId xmlns:a16="http://schemas.microsoft.com/office/drawing/2014/main" id="{F3EB420D-34E9-4206-A3EF-8FAA3F484A9E}"/>
              </a:ext>
            </a:extLst>
          </p:cNvPr>
          <p:cNvSpPr>
            <a:spLocks noGrp="1"/>
          </p:cNvSpPr>
          <p:nvPr>
            <p:ph idx="1"/>
          </p:nvPr>
        </p:nvSpPr>
        <p:spPr/>
        <p:txBody>
          <a:bodyPr/>
          <a:lstStyle/>
          <a:p>
            <a:r>
              <a:rPr lang="en-US" dirty="0"/>
              <a:t>Most notably, </a:t>
            </a:r>
            <a:r>
              <a:rPr lang="en-US" dirty="0" err="1"/>
              <a:t>Bahdanau</a:t>
            </a:r>
            <a:r>
              <a:rPr lang="en-US" dirty="0"/>
              <a:t> et al. [2] first proposed to combine attention with a Recurrent Neural Network [15] for alignment in Machine Translation. Attention was further extended by Vaswani et al. [43], where the self-attentional Transformer architecture achieved state-of-the-art results in Machine Translation. Using self-attention in cooperation with convolutions is a theme shared by recent work in Natural Language Processing [49] and Reinforcement Learning [52]. </a:t>
            </a:r>
            <a:endParaRPr lang="de-DE" dirty="0"/>
          </a:p>
        </p:txBody>
      </p:sp>
    </p:spTree>
    <p:extLst>
      <p:ext uri="{BB962C8B-B14F-4D97-AF65-F5344CB8AC3E}">
        <p14:creationId xmlns:p14="http://schemas.microsoft.com/office/powerpoint/2010/main" val="371291904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56D8CCF-78B9-4C95-B7E3-D97A24D0111F}"/>
              </a:ext>
            </a:extLst>
          </p:cNvPr>
          <p:cNvSpPr>
            <a:spLocks noGrp="1"/>
          </p:cNvSpPr>
          <p:nvPr>
            <p:ph type="title"/>
          </p:nvPr>
        </p:nvSpPr>
        <p:spPr/>
        <p:txBody>
          <a:bodyPr/>
          <a:lstStyle/>
          <a:p>
            <a:endParaRPr lang="de-DE"/>
          </a:p>
        </p:txBody>
      </p:sp>
      <p:sp>
        <p:nvSpPr>
          <p:cNvPr id="3" name="Inhaltsplatzhalter 2">
            <a:extLst>
              <a:ext uri="{FF2B5EF4-FFF2-40B4-BE49-F238E27FC236}">
                <a16:creationId xmlns:a16="http://schemas.microsoft.com/office/drawing/2014/main" id="{F48AB1D1-FE8C-4876-88BF-B1D439B2CC50}"/>
              </a:ext>
            </a:extLst>
          </p:cNvPr>
          <p:cNvSpPr>
            <a:spLocks noGrp="1"/>
          </p:cNvSpPr>
          <p:nvPr>
            <p:ph idx="1"/>
          </p:nvPr>
        </p:nvSpPr>
        <p:spPr/>
        <p:txBody>
          <a:bodyPr/>
          <a:lstStyle/>
          <a:p>
            <a:r>
              <a:rPr lang="en-US" dirty="0"/>
              <a:t>In non-local neural networks [45], improvements are shown in video classification and object detection via the additive use of a few non-local residual blocks that employ self-attention in convolutional architectures. However, nonlocal blocks are only added to the architecture after ImageNet pretraining and are initialized in such a way that they do not break pretraining.</a:t>
            </a:r>
          </a:p>
          <a:p>
            <a:r>
              <a:rPr lang="en-US" dirty="0"/>
              <a:t>In contrast, our attention augmented networks do not rely on pretraining of their fully convolutional counterparts and employ self-attention along the entire architecture.</a:t>
            </a:r>
            <a:endParaRPr lang="de-DE" dirty="0"/>
          </a:p>
        </p:txBody>
      </p:sp>
    </p:spTree>
    <p:extLst>
      <p:ext uri="{BB962C8B-B14F-4D97-AF65-F5344CB8AC3E}">
        <p14:creationId xmlns:p14="http://schemas.microsoft.com/office/powerpoint/2010/main" val="13218182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85692B7-60CC-4D48-8A48-FC8D926CFEB9}"/>
              </a:ext>
            </a:extLst>
          </p:cNvPr>
          <p:cNvSpPr>
            <a:spLocks noGrp="1"/>
          </p:cNvSpPr>
          <p:nvPr>
            <p:ph type="title"/>
          </p:nvPr>
        </p:nvSpPr>
        <p:spPr/>
        <p:txBody>
          <a:bodyPr/>
          <a:lstStyle/>
          <a:p>
            <a:r>
              <a:rPr lang="de-DE" dirty="0" err="1"/>
              <a:t>Objectives</a:t>
            </a:r>
            <a:endParaRPr lang="de-DE" dirty="0"/>
          </a:p>
        </p:txBody>
      </p:sp>
      <p:sp>
        <p:nvSpPr>
          <p:cNvPr id="3" name="Inhaltsplatzhalter 2">
            <a:extLst>
              <a:ext uri="{FF2B5EF4-FFF2-40B4-BE49-F238E27FC236}">
                <a16:creationId xmlns:a16="http://schemas.microsoft.com/office/drawing/2014/main" id="{DA7E5187-3B39-4D4C-BB33-B367D7D6B897}"/>
              </a:ext>
            </a:extLst>
          </p:cNvPr>
          <p:cNvSpPr>
            <a:spLocks noGrp="1"/>
          </p:cNvSpPr>
          <p:nvPr>
            <p:ph idx="1"/>
          </p:nvPr>
        </p:nvSpPr>
        <p:spPr/>
        <p:txBody>
          <a:bodyPr/>
          <a:lstStyle/>
          <a:p>
            <a:pPr marL="0" indent="0">
              <a:buNone/>
            </a:pPr>
            <a:r>
              <a:rPr lang="de-DE" dirty="0"/>
              <a:t>Image </a:t>
            </a:r>
            <a:r>
              <a:rPr lang="de-DE" dirty="0" err="1"/>
              <a:t>Classifications</a:t>
            </a:r>
            <a:endParaRPr lang="de-DE" dirty="0"/>
          </a:p>
          <a:p>
            <a:pPr marL="0" indent="0">
              <a:buNone/>
            </a:pPr>
            <a:r>
              <a:rPr lang="de-DE" dirty="0"/>
              <a:t>	simpler </a:t>
            </a:r>
            <a:r>
              <a:rPr lang="de-DE" dirty="0" err="1"/>
              <a:t>task</a:t>
            </a:r>
            <a:r>
              <a:rPr lang="de-DE" dirty="0"/>
              <a:t> </a:t>
            </a:r>
            <a:r>
              <a:rPr lang="de-DE" dirty="0" err="1"/>
              <a:t>than</a:t>
            </a:r>
            <a:r>
              <a:rPr lang="de-DE" dirty="0"/>
              <a:t> </a:t>
            </a:r>
            <a:r>
              <a:rPr lang="de-DE" dirty="0" err="1"/>
              <a:t>that</a:t>
            </a:r>
            <a:r>
              <a:rPr lang="de-DE" dirty="0"/>
              <a:t> </a:t>
            </a:r>
            <a:r>
              <a:rPr lang="de-DE" dirty="0" err="1"/>
              <a:t>from</a:t>
            </a:r>
            <a:r>
              <a:rPr lang="de-DE" dirty="0"/>
              <a:t> DERT</a:t>
            </a:r>
          </a:p>
          <a:p>
            <a:endParaRPr lang="de-DE" dirty="0"/>
          </a:p>
        </p:txBody>
      </p:sp>
    </p:spTree>
    <p:extLst>
      <p:ext uri="{BB962C8B-B14F-4D97-AF65-F5344CB8AC3E}">
        <p14:creationId xmlns:p14="http://schemas.microsoft.com/office/powerpoint/2010/main" val="295553230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8E349C4-F6C1-4BB4-8BC8-2C91092476C0}"/>
              </a:ext>
            </a:extLst>
          </p:cNvPr>
          <p:cNvSpPr>
            <a:spLocks noGrp="1"/>
          </p:cNvSpPr>
          <p:nvPr>
            <p:ph type="title"/>
          </p:nvPr>
        </p:nvSpPr>
        <p:spPr/>
        <p:txBody>
          <a:bodyPr/>
          <a:lstStyle/>
          <a:p>
            <a:endParaRPr lang="de-DE"/>
          </a:p>
        </p:txBody>
      </p:sp>
      <p:sp>
        <p:nvSpPr>
          <p:cNvPr id="3" name="Inhaltsplatzhalter 2">
            <a:extLst>
              <a:ext uri="{FF2B5EF4-FFF2-40B4-BE49-F238E27FC236}">
                <a16:creationId xmlns:a16="http://schemas.microsoft.com/office/drawing/2014/main" id="{4B8341E2-B8C3-42CC-8B09-BB8FB31AEBC6}"/>
              </a:ext>
            </a:extLst>
          </p:cNvPr>
          <p:cNvSpPr>
            <a:spLocks noGrp="1"/>
          </p:cNvSpPr>
          <p:nvPr>
            <p:ph idx="1"/>
          </p:nvPr>
        </p:nvSpPr>
        <p:spPr/>
        <p:txBody>
          <a:bodyPr/>
          <a:lstStyle/>
          <a:p>
            <a:r>
              <a:rPr lang="en-US" dirty="0"/>
              <a:t>The use of multi-head attention allows the model to attend jointly to both spatial and feature subspaces. Additionally, we enhance the representational power of self-attention over images by extending relative self-attention [37, 18] to two dimensional inputs allowing us to model translation equivariance in a principled way. Finally our method produces additional feature maps, rather than recalibrating convolutional features via addition [45, 53] or gating [17, 16, 31, 46]. This property allows us to flexibly adjust the fraction of attentional channels and consider a spectrum of architectures, ranging from fully convolutional to fully attentional models. </a:t>
            </a:r>
            <a:endParaRPr lang="de-DE" dirty="0"/>
          </a:p>
        </p:txBody>
      </p:sp>
    </p:spTree>
    <p:extLst>
      <p:ext uri="{BB962C8B-B14F-4D97-AF65-F5344CB8AC3E}">
        <p14:creationId xmlns:p14="http://schemas.microsoft.com/office/powerpoint/2010/main" val="21870322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85692B7-60CC-4D48-8A48-FC8D926CFEB9}"/>
              </a:ext>
            </a:extLst>
          </p:cNvPr>
          <p:cNvSpPr>
            <a:spLocks noGrp="1"/>
          </p:cNvSpPr>
          <p:nvPr>
            <p:ph type="title"/>
          </p:nvPr>
        </p:nvSpPr>
        <p:spPr/>
        <p:txBody>
          <a:bodyPr/>
          <a:lstStyle/>
          <a:p>
            <a:r>
              <a:rPr lang="de-DE" dirty="0"/>
              <a:t>Motivation</a:t>
            </a:r>
          </a:p>
        </p:txBody>
      </p:sp>
      <p:sp>
        <p:nvSpPr>
          <p:cNvPr id="3" name="Inhaltsplatzhalter 2">
            <a:extLst>
              <a:ext uri="{FF2B5EF4-FFF2-40B4-BE49-F238E27FC236}">
                <a16:creationId xmlns:a16="http://schemas.microsoft.com/office/drawing/2014/main" id="{DA7E5187-3B39-4D4C-BB33-B367D7D6B897}"/>
              </a:ext>
            </a:extLst>
          </p:cNvPr>
          <p:cNvSpPr>
            <a:spLocks noGrp="1"/>
          </p:cNvSpPr>
          <p:nvPr>
            <p:ph idx="1"/>
          </p:nvPr>
        </p:nvSpPr>
        <p:spPr/>
        <p:txBody>
          <a:bodyPr/>
          <a:lstStyle/>
          <a:p>
            <a:r>
              <a:rPr lang="de-DE" dirty="0"/>
              <a:t>Convolutional </a:t>
            </a:r>
            <a:r>
              <a:rPr lang="de-DE" dirty="0" err="1"/>
              <a:t>Neural</a:t>
            </a:r>
            <a:r>
              <a:rPr lang="de-DE" dirty="0"/>
              <a:t> Networks</a:t>
            </a:r>
          </a:p>
          <a:p>
            <a:pPr lvl="1"/>
            <a:r>
              <a:rPr lang="en-US" dirty="0"/>
              <a:t>locality via a limited receptive field + translation equivariance via weight sharing</a:t>
            </a:r>
          </a:p>
          <a:p>
            <a:pPr lvl="1"/>
            <a:r>
              <a:rPr lang="en-US" dirty="0"/>
              <a:t>Not capture the global contexts</a:t>
            </a:r>
          </a:p>
          <a:p>
            <a:r>
              <a:rPr lang="de-DE" dirty="0"/>
              <a:t>Self-attention</a:t>
            </a:r>
          </a:p>
          <a:p>
            <a:pPr marL="457200" lvl="1" indent="0">
              <a:buNone/>
            </a:pPr>
            <a:endParaRPr lang="de-DE" dirty="0"/>
          </a:p>
        </p:txBody>
      </p:sp>
    </p:spTree>
    <p:extLst>
      <p:ext uri="{BB962C8B-B14F-4D97-AF65-F5344CB8AC3E}">
        <p14:creationId xmlns:p14="http://schemas.microsoft.com/office/powerpoint/2010/main" val="30885778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85692B7-60CC-4D48-8A48-FC8D926CFEB9}"/>
              </a:ext>
            </a:extLst>
          </p:cNvPr>
          <p:cNvSpPr>
            <a:spLocks noGrp="1"/>
          </p:cNvSpPr>
          <p:nvPr>
            <p:ph type="title"/>
          </p:nvPr>
        </p:nvSpPr>
        <p:spPr/>
        <p:txBody>
          <a:bodyPr/>
          <a:lstStyle/>
          <a:p>
            <a:r>
              <a:rPr lang="de-DE" dirty="0"/>
              <a:t>Motivation</a:t>
            </a:r>
          </a:p>
        </p:txBody>
      </p:sp>
      <p:sp>
        <p:nvSpPr>
          <p:cNvPr id="3" name="Inhaltsplatzhalter 2">
            <a:extLst>
              <a:ext uri="{FF2B5EF4-FFF2-40B4-BE49-F238E27FC236}">
                <a16:creationId xmlns:a16="http://schemas.microsoft.com/office/drawing/2014/main" id="{DA7E5187-3B39-4D4C-BB33-B367D7D6B897}"/>
              </a:ext>
            </a:extLst>
          </p:cNvPr>
          <p:cNvSpPr>
            <a:spLocks noGrp="1"/>
          </p:cNvSpPr>
          <p:nvPr>
            <p:ph idx="1"/>
          </p:nvPr>
        </p:nvSpPr>
        <p:spPr/>
        <p:txBody>
          <a:bodyPr/>
          <a:lstStyle/>
          <a:p>
            <a:r>
              <a:rPr lang="de-DE" dirty="0"/>
              <a:t>Convolutional </a:t>
            </a:r>
            <a:r>
              <a:rPr lang="de-DE" dirty="0" err="1"/>
              <a:t>Neural</a:t>
            </a:r>
            <a:r>
              <a:rPr lang="de-DE" dirty="0"/>
              <a:t> Networks</a:t>
            </a:r>
          </a:p>
          <a:p>
            <a:pPr lvl="1"/>
            <a:r>
              <a:rPr lang="en-US" dirty="0"/>
              <a:t>locality via a limited receptive field + translation equivariance via weight sharing</a:t>
            </a:r>
          </a:p>
          <a:p>
            <a:pPr lvl="1"/>
            <a:r>
              <a:rPr lang="en-US" dirty="0"/>
              <a:t>Not capture the global contexts</a:t>
            </a:r>
          </a:p>
          <a:p>
            <a:r>
              <a:rPr lang="de-DE" dirty="0"/>
              <a:t>Self-attention</a:t>
            </a:r>
          </a:p>
          <a:p>
            <a:pPr lvl="1"/>
            <a:endParaRPr lang="de-DE" dirty="0"/>
          </a:p>
          <a:p>
            <a:pPr marL="457200" lvl="1" indent="0">
              <a:buNone/>
            </a:pPr>
            <a:endParaRPr lang="de-DE" dirty="0"/>
          </a:p>
        </p:txBody>
      </p:sp>
    </p:spTree>
    <p:extLst>
      <p:ext uri="{BB962C8B-B14F-4D97-AF65-F5344CB8AC3E}">
        <p14:creationId xmlns:p14="http://schemas.microsoft.com/office/powerpoint/2010/main" val="38805636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CB4FC41-87CB-4A9A-8641-5600AEDAC860}"/>
              </a:ext>
            </a:extLst>
          </p:cNvPr>
          <p:cNvSpPr>
            <a:spLocks noGrp="1"/>
          </p:cNvSpPr>
          <p:nvPr>
            <p:ph type="title"/>
          </p:nvPr>
        </p:nvSpPr>
        <p:spPr/>
        <p:txBody>
          <a:bodyPr/>
          <a:lstStyle/>
          <a:p>
            <a:r>
              <a:rPr lang="de-DE" dirty="0" err="1"/>
              <a:t>Architechture</a:t>
            </a:r>
            <a:endParaRPr lang="de-DE" dirty="0"/>
          </a:p>
        </p:txBody>
      </p:sp>
      <p:sp>
        <p:nvSpPr>
          <p:cNvPr id="3" name="Inhaltsplatzhalter 2">
            <a:extLst>
              <a:ext uri="{FF2B5EF4-FFF2-40B4-BE49-F238E27FC236}">
                <a16:creationId xmlns:a16="http://schemas.microsoft.com/office/drawing/2014/main" id="{2C0150C9-CE2A-43B7-A14A-C6EE401A9238}"/>
              </a:ext>
            </a:extLst>
          </p:cNvPr>
          <p:cNvSpPr>
            <a:spLocks noGrp="1"/>
          </p:cNvSpPr>
          <p:nvPr>
            <p:ph idx="1"/>
          </p:nvPr>
        </p:nvSpPr>
        <p:spPr/>
        <p:txBody>
          <a:bodyPr/>
          <a:lstStyle/>
          <a:p>
            <a:r>
              <a:rPr lang="de-DE" dirty="0"/>
              <a:t>Self-attention </a:t>
            </a:r>
            <a:r>
              <a:rPr lang="de-DE" dirty="0" err="1"/>
              <a:t>over</a:t>
            </a:r>
            <a:r>
              <a:rPr lang="de-DE" dirty="0"/>
              <a:t> </a:t>
            </a:r>
            <a:r>
              <a:rPr lang="de-DE" dirty="0" err="1"/>
              <a:t>images</a:t>
            </a:r>
            <a:endParaRPr lang="de-DE" dirty="0"/>
          </a:p>
        </p:txBody>
      </p:sp>
      <p:sp>
        <p:nvSpPr>
          <p:cNvPr id="4" name="Parallelogramm 3">
            <a:extLst>
              <a:ext uri="{FF2B5EF4-FFF2-40B4-BE49-F238E27FC236}">
                <a16:creationId xmlns:a16="http://schemas.microsoft.com/office/drawing/2014/main" id="{F6E352FB-41DD-4B95-8989-25BCA6C71CC1}"/>
              </a:ext>
            </a:extLst>
          </p:cNvPr>
          <p:cNvSpPr/>
          <p:nvPr/>
        </p:nvSpPr>
        <p:spPr>
          <a:xfrm rot="19945601">
            <a:off x="4252574" y="3234204"/>
            <a:ext cx="985421" cy="1325563"/>
          </a:xfrm>
          <a:prstGeom prst="parallelogram">
            <a:avLst>
              <a:gd name="adj" fmla="val 7004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 name="Textfeld 4">
            <a:extLst>
              <a:ext uri="{FF2B5EF4-FFF2-40B4-BE49-F238E27FC236}">
                <a16:creationId xmlns:a16="http://schemas.microsoft.com/office/drawing/2014/main" id="{EE18C357-DC5A-47C3-B792-EE820B8F94A7}"/>
              </a:ext>
            </a:extLst>
          </p:cNvPr>
          <p:cNvSpPr txBox="1"/>
          <p:nvPr/>
        </p:nvSpPr>
        <p:spPr>
          <a:xfrm>
            <a:off x="967666" y="5051395"/>
            <a:ext cx="807868" cy="369332"/>
          </a:xfrm>
          <a:prstGeom prst="rect">
            <a:avLst/>
          </a:prstGeom>
          <a:noFill/>
        </p:spPr>
        <p:txBody>
          <a:bodyPr wrap="square" rtlCol="0">
            <a:spAutoFit/>
          </a:bodyPr>
          <a:lstStyle/>
          <a:p>
            <a:r>
              <a:rPr lang="de-DE" dirty="0" err="1"/>
              <a:t>tensor</a:t>
            </a:r>
            <a:endParaRPr lang="de-DE" dirty="0"/>
          </a:p>
        </p:txBody>
      </p:sp>
      <p:sp>
        <p:nvSpPr>
          <p:cNvPr id="7" name="Pfeil: nach rechts 6">
            <a:extLst>
              <a:ext uri="{FF2B5EF4-FFF2-40B4-BE49-F238E27FC236}">
                <a16:creationId xmlns:a16="http://schemas.microsoft.com/office/drawing/2014/main" id="{DD63D3A4-574A-43BB-B472-B60672348377}"/>
              </a:ext>
            </a:extLst>
          </p:cNvPr>
          <p:cNvSpPr/>
          <p:nvPr/>
        </p:nvSpPr>
        <p:spPr>
          <a:xfrm>
            <a:off x="2435014" y="3748278"/>
            <a:ext cx="1364907" cy="506027"/>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 name="Textfeld 7">
            <a:extLst>
              <a:ext uri="{FF2B5EF4-FFF2-40B4-BE49-F238E27FC236}">
                <a16:creationId xmlns:a16="http://schemas.microsoft.com/office/drawing/2014/main" id="{170B5CD3-32B5-4F57-AB1D-A2210B81D958}"/>
              </a:ext>
            </a:extLst>
          </p:cNvPr>
          <p:cNvSpPr txBox="1"/>
          <p:nvPr/>
        </p:nvSpPr>
        <p:spPr>
          <a:xfrm>
            <a:off x="7281169" y="5608053"/>
            <a:ext cx="2146917" cy="369332"/>
          </a:xfrm>
          <a:prstGeom prst="rect">
            <a:avLst/>
          </a:prstGeom>
          <a:noFill/>
        </p:spPr>
        <p:txBody>
          <a:bodyPr wrap="square" rtlCol="0">
            <a:spAutoFit/>
          </a:bodyPr>
          <a:lstStyle/>
          <a:p>
            <a:r>
              <a:rPr lang="de-DE" dirty="0" err="1"/>
              <a:t>multihead</a:t>
            </a:r>
            <a:r>
              <a:rPr lang="de-DE" dirty="0"/>
              <a:t> </a:t>
            </a:r>
            <a:r>
              <a:rPr lang="de-DE" dirty="0" err="1"/>
              <a:t>attention</a:t>
            </a:r>
            <a:endParaRPr lang="de-DE" dirty="0"/>
          </a:p>
        </p:txBody>
      </p:sp>
      <p:pic>
        <p:nvPicPr>
          <p:cNvPr id="9" name="Grafik 8">
            <a:extLst>
              <a:ext uri="{FF2B5EF4-FFF2-40B4-BE49-F238E27FC236}">
                <a16:creationId xmlns:a16="http://schemas.microsoft.com/office/drawing/2014/main" id="{357E408F-CB3D-4151-B04D-66EAD1AD3AEA}"/>
              </a:ext>
            </a:extLst>
          </p:cNvPr>
          <p:cNvPicPr>
            <a:picLocks noChangeAspect="1"/>
          </p:cNvPicPr>
          <p:nvPr/>
        </p:nvPicPr>
        <p:blipFill>
          <a:blip r:embed="rId3"/>
          <a:stretch>
            <a:fillRect/>
          </a:stretch>
        </p:blipFill>
        <p:spPr>
          <a:xfrm>
            <a:off x="891698" y="5608053"/>
            <a:ext cx="1208035" cy="313194"/>
          </a:xfrm>
          <a:prstGeom prst="rect">
            <a:avLst/>
          </a:prstGeom>
        </p:spPr>
      </p:pic>
      <p:sp>
        <p:nvSpPr>
          <p:cNvPr id="10" name="Textfeld 9">
            <a:extLst>
              <a:ext uri="{FF2B5EF4-FFF2-40B4-BE49-F238E27FC236}">
                <a16:creationId xmlns:a16="http://schemas.microsoft.com/office/drawing/2014/main" id="{F78CFF00-853B-4E5F-A335-9468D561B8A0}"/>
              </a:ext>
            </a:extLst>
          </p:cNvPr>
          <p:cNvSpPr txBox="1"/>
          <p:nvPr/>
        </p:nvSpPr>
        <p:spPr>
          <a:xfrm>
            <a:off x="2713533" y="4252548"/>
            <a:ext cx="807868" cy="369332"/>
          </a:xfrm>
          <a:prstGeom prst="rect">
            <a:avLst/>
          </a:prstGeom>
          <a:noFill/>
        </p:spPr>
        <p:txBody>
          <a:bodyPr wrap="square" rtlCol="0">
            <a:spAutoFit/>
          </a:bodyPr>
          <a:lstStyle/>
          <a:p>
            <a:r>
              <a:rPr lang="de-DE" dirty="0" err="1"/>
              <a:t>flatten</a:t>
            </a:r>
            <a:endParaRPr lang="de-DE" dirty="0"/>
          </a:p>
        </p:txBody>
      </p:sp>
      <p:sp>
        <p:nvSpPr>
          <p:cNvPr id="11" name="Würfel 10">
            <a:extLst>
              <a:ext uri="{FF2B5EF4-FFF2-40B4-BE49-F238E27FC236}">
                <a16:creationId xmlns:a16="http://schemas.microsoft.com/office/drawing/2014/main" id="{37F75FD8-9E38-43BC-BA97-B1BC141CD6D9}"/>
              </a:ext>
            </a:extLst>
          </p:cNvPr>
          <p:cNvSpPr/>
          <p:nvPr/>
        </p:nvSpPr>
        <p:spPr>
          <a:xfrm rot="10800000">
            <a:off x="800807" y="3711816"/>
            <a:ext cx="1056504" cy="578950"/>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13" name="Grafik 12">
            <a:extLst>
              <a:ext uri="{FF2B5EF4-FFF2-40B4-BE49-F238E27FC236}">
                <a16:creationId xmlns:a16="http://schemas.microsoft.com/office/drawing/2014/main" id="{497BE255-1B42-4F7B-8349-C9F8916A63F3}"/>
              </a:ext>
            </a:extLst>
          </p:cNvPr>
          <p:cNvPicPr>
            <a:picLocks noChangeAspect="1"/>
          </p:cNvPicPr>
          <p:nvPr/>
        </p:nvPicPr>
        <p:blipFill>
          <a:blip r:embed="rId4"/>
          <a:stretch>
            <a:fillRect/>
          </a:stretch>
        </p:blipFill>
        <p:spPr>
          <a:xfrm>
            <a:off x="4391719" y="5646502"/>
            <a:ext cx="1038225" cy="276225"/>
          </a:xfrm>
          <a:prstGeom prst="rect">
            <a:avLst/>
          </a:prstGeom>
        </p:spPr>
      </p:pic>
      <p:sp>
        <p:nvSpPr>
          <p:cNvPr id="14" name="Pfeil: nach rechts 13">
            <a:extLst>
              <a:ext uri="{FF2B5EF4-FFF2-40B4-BE49-F238E27FC236}">
                <a16:creationId xmlns:a16="http://schemas.microsoft.com/office/drawing/2014/main" id="{69EEE2BD-6984-49FF-97B4-067F30CAFFFC}"/>
              </a:ext>
            </a:extLst>
          </p:cNvPr>
          <p:cNvSpPr/>
          <p:nvPr/>
        </p:nvSpPr>
        <p:spPr>
          <a:xfrm>
            <a:off x="5384417" y="3711816"/>
            <a:ext cx="1364907" cy="506027"/>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15" name="Grafik 14">
            <a:extLst>
              <a:ext uri="{FF2B5EF4-FFF2-40B4-BE49-F238E27FC236}">
                <a16:creationId xmlns:a16="http://schemas.microsoft.com/office/drawing/2014/main" id="{0FC25619-8746-4855-A666-8DB62B86E444}"/>
              </a:ext>
            </a:extLst>
          </p:cNvPr>
          <p:cNvPicPr>
            <a:picLocks noChangeAspect="1"/>
          </p:cNvPicPr>
          <p:nvPr/>
        </p:nvPicPr>
        <p:blipFill>
          <a:blip r:embed="rId5"/>
          <a:stretch>
            <a:fillRect/>
          </a:stretch>
        </p:blipFill>
        <p:spPr>
          <a:xfrm>
            <a:off x="6749324" y="1269360"/>
            <a:ext cx="3078077" cy="4351338"/>
          </a:xfrm>
          <a:prstGeom prst="rect">
            <a:avLst/>
          </a:prstGeom>
        </p:spPr>
      </p:pic>
      <p:cxnSp>
        <p:nvCxnSpPr>
          <p:cNvPr id="17" name="Gerade Verbindung mit Pfeil 16">
            <a:extLst>
              <a:ext uri="{FF2B5EF4-FFF2-40B4-BE49-F238E27FC236}">
                <a16:creationId xmlns:a16="http://schemas.microsoft.com/office/drawing/2014/main" id="{61828936-7C2A-4099-9140-168AA19BBEA1}"/>
              </a:ext>
            </a:extLst>
          </p:cNvPr>
          <p:cNvCxnSpPr>
            <a:cxnSpLocks/>
          </p:cNvCxnSpPr>
          <p:nvPr/>
        </p:nvCxnSpPr>
        <p:spPr>
          <a:xfrm flipH="1">
            <a:off x="9769238" y="2894120"/>
            <a:ext cx="242532" cy="2494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9" name="Grafik 18">
            <a:extLst>
              <a:ext uri="{FF2B5EF4-FFF2-40B4-BE49-F238E27FC236}">
                <a16:creationId xmlns:a16="http://schemas.microsoft.com/office/drawing/2014/main" id="{7874E150-5BA9-4B61-B59B-06FF4B24D0C6}"/>
              </a:ext>
            </a:extLst>
          </p:cNvPr>
          <p:cNvPicPr>
            <a:picLocks noChangeAspect="1"/>
          </p:cNvPicPr>
          <p:nvPr/>
        </p:nvPicPr>
        <p:blipFill>
          <a:blip r:embed="rId6"/>
          <a:stretch>
            <a:fillRect/>
          </a:stretch>
        </p:blipFill>
        <p:spPr>
          <a:xfrm>
            <a:off x="10105995" y="1385225"/>
            <a:ext cx="1689976" cy="2139210"/>
          </a:xfrm>
          <a:prstGeom prst="rect">
            <a:avLst/>
          </a:prstGeom>
        </p:spPr>
      </p:pic>
    </p:spTree>
    <p:extLst>
      <p:ext uri="{BB962C8B-B14F-4D97-AF65-F5344CB8AC3E}">
        <p14:creationId xmlns:p14="http://schemas.microsoft.com/office/powerpoint/2010/main" val="34979149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CB4FC41-87CB-4A9A-8641-5600AEDAC860}"/>
              </a:ext>
            </a:extLst>
          </p:cNvPr>
          <p:cNvSpPr>
            <a:spLocks noGrp="1"/>
          </p:cNvSpPr>
          <p:nvPr>
            <p:ph type="title"/>
          </p:nvPr>
        </p:nvSpPr>
        <p:spPr/>
        <p:txBody>
          <a:bodyPr/>
          <a:lstStyle/>
          <a:p>
            <a:r>
              <a:rPr lang="de-DE" dirty="0" err="1"/>
              <a:t>Architechture</a:t>
            </a:r>
            <a:endParaRPr lang="de-DE" dirty="0"/>
          </a:p>
        </p:txBody>
      </p:sp>
      <p:sp>
        <p:nvSpPr>
          <p:cNvPr id="3" name="Inhaltsplatzhalter 2">
            <a:extLst>
              <a:ext uri="{FF2B5EF4-FFF2-40B4-BE49-F238E27FC236}">
                <a16:creationId xmlns:a16="http://schemas.microsoft.com/office/drawing/2014/main" id="{2C0150C9-CE2A-43B7-A14A-C6EE401A9238}"/>
              </a:ext>
            </a:extLst>
          </p:cNvPr>
          <p:cNvSpPr>
            <a:spLocks noGrp="1"/>
          </p:cNvSpPr>
          <p:nvPr>
            <p:ph idx="1"/>
          </p:nvPr>
        </p:nvSpPr>
        <p:spPr/>
        <p:txBody>
          <a:bodyPr/>
          <a:lstStyle/>
          <a:p>
            <a:r>
              <a:rPr lang="de-DE" dirty="0"/>
              <a:t>Self-attention </a:t>
            </a:r>
            <a:r>
              <a:rPr lang="de-DE" dirty="0" err="1"/>
              <a:t>over</a:t>
            </a:r>
            <a:r>
              <a:rPr lang="de-DE" dirty="0"/>
              <a:t> </a:t>
            </a:r>
            <a:r>
              <a:rPr lang="de-DE" dirty="0" err="1"/>
              <a:t>images</a:t>
            </a:r>
            <a:endParaRPr lang="de-DE" dirty="0"/>
          </a:p>
        </p:txBody>
      </p:sp>
      <p:pic>
        <p:nvPicPr>
          <p:cNvPr id="6" name="Grafik 5">
            <a:extLst>
              <a:ext uri="{FF2B5EF4-FFF2-40B4-BE49-F238E27FC236}">
                <a16:creationId xmlns:a16="http://schemas.microsoft.com/office/drawing/2014/main" id="{B914E8CE-7F3E-41B0-81B6-3DBBF8B1E8F9}"/>
              </a:ext>
            </a:extLst>
          </p:cNvPr>
          <p:cNvPicPr>
            <a:picLocks noChangeAspect="1"/>
          </p:cNvPicPr>
          <p:nvPr/>
        </p:nvPicPr>
        <p:blipFill>
          <a:blip r:embed="rId3"/>
          <a:stretch>
            <a:fillRect/>
          </a:stretch>
        </p:blipFill>
        <p:spPr>
          <a:xfrm>
            <a:off x="838200" y="2656642"/>
            <a:ext cx="4333875" cy="962025"/>
          </a:xfrm>
          <a:prstGeom prst="rect">
            <a:avLst/>
          </a:prstGeom>
        </p:spPr>
      </p:pic>
      <p:pic>
        <p:nvPicPr>
          <p:cNvPr id="12" name="Grafik 11">
            <a:extLst>
              <a:ext uri="{FF2B5EF4-FFF2-40B4-BE49-F238E27FC236}">
                <a16:creationId xmlns:a16="http://schemas.microsoft.com/office/drawing/2014/main" id="{6180C230-31FA-48DC-AF00-AFE6EB5A4F65}"/>
              </a:ext>
            </a:extLst>
          </p:cNvPr>
          <p:cNvPicPr>
            <a:picLocks noChangeAspect="1"/>
          </p:cNvPicPr>
          <p:nvPr/>
        </p:nvPicPr>
        <p:blipFill>
          <a:blip r:embed="rId4"/>
          <a:stretch>
            <a:fillRect/>
          </a:stretch>
        </p:blipFill>
        <p:spPr>
          <a:xfrm>
            <a:off x="2566987" y="4078209"/>
            <a:ext cx="1895475" cy="371475"/>
          </a:xfrm>
          <a:prstGeom prst="rect">
            <a:avLst/>
          </a:prstGeom>
        </p:spPr>
      </p:pic>
      <p:pic>
        <p:nvPicPr>
          <p:cNvPr id="16" name="Grafik 15">
            <a:extLst>
              <a:ext uri="{FF2B5EF4-FFF2-40B4-BE49-F238E27FC236}">
                <a16:creationId xmlns:a16="http://schemas.microsoft.com/office/drawing/2014/main" id="{6F84607C-765C-4BB9-9427-20F3DEF73EB0}"/>
              </a:ext>
            </a:extLst>
          </p:cNvPr>
          <p:cNvPicPr>
            <a:picLocks noChangeAspect="1"/>
          </p:cNvPicPr>
          <p:nvPr/>
        </p:nvPicPr>
        <p:blipFill>
          <a:blip r:embed="rId5"/>
          <a:stretch>
            <a:fillRect/>
          </a:stretch>
        </p:blipFill>
        <p:spPr>
          <a:xfrm>
            <a:off x="4743957" y="4068326"/>
            <a:ext cx="1419225" cy="361950"/>
          </a:xfrm>
          <a:prstGeom prst="rect">
            <a:avLst/>
          </a:prstGeom>
        </p:spPr>
      </p:pic>
      <p:sp>
        <p:nvSpPr>
          <p:cNvPr id="18" name="Textfeld 17">
            <a:extLst>
              <a:ext uri="{FF2B5EF4-FFF2-40B4-BE49-F238E27FC236}">
                <a16:creationId xmlns:a16="http://schemas.microsoft.com/office/drawing/2014/main" id="{B7F09850-FA1B-452D-8BB2-4C448144D105}"/>
              </a:ext>
            </a:extLst>
          </p:cNvPr>
          <p:cNvSpPr txBox="1"/>
          <p:nvPr/>
        </p:nvSpPr>
        <p:spPr>
          <a:xfrm>
            <a:off x="956870" y="3936018"/>
            <a:ext cx="1610117" cy="646331"/>
          </a:xfrm>
          <a:prstGeom prst="rect">
            <a:avLst/>
          </a:prstGeom>
          <a:noFill/>
        </p:spPr>
        <p:txBody>
          <a:bodyPr wrap="square" rtlCol="0">
            <a:spAutoFit/>
          </a:bodyPr>
          <a:lstStyle/>
          <a:p>
            <a:r>
              <a:rPr lang="de-DE" dirty="0" err="1"/>
              <a:t>Learned</a:t>
            </a:r>
            <a:r>
              <a:rPr lang="de-DE" dirty="0"/>
              <a:t> linear Transformation</a:t>
            </a:r>
          </a:p>
        </p:txBody>
      </p:sp>
      <p:pic>
        <p:nvPicPr>
          <p:cNvPr id="20" name="Grafik 19">
            <a:extLst>
              <a:ext uri="{FF2B5EF4-FFF2-40B4-BE49-F238E27FC236}">
                <a16:creationId xmlns:a16="http://schemas.microsoft.com/office/drawing/2014/main" id="{6A7B0F0D-7FAC-4DE2-B2A9-F87468313DFC}"/>
              </a:ext>
            </a:extLst>
          </p:cNvPr>
          <p:cNvPicPr>
            <a:picLocks noChangeAspect="1"/>
          </p:cNvPicPr>
          <p:nvPr/>
        </p:nvPicPr>
        <p:blipFill>
          <a:blip r:embed="rId6"/>
          <a:stretch>
            <a:fillRect/>
          </a:stretch>
        </p:blipFill>
        <p:spPr>
          <a:xfrm>
            <a:off x="2581783" y="4841836"/>
            <a:ext cx="514350" cy="314325"/>
          </a:xfrm>
          <a:prstGeom prst="rect">
            <a:avLst/>
          </a:prstGeom>
        </p:spPr>
      </p:pic>
      <p:pic>
        <p:nvPicPr>
          <p:cNvPr id="21" name="Grafik 20">
            <a:extLst>
              <a:ext uri="{FF2B5EF4-FFF2-40B4-BE49-F238E27FC236}">
                <a16:creationId xmlns:a16="http://schemas.microsoft.com/office/drawing/2014/main" id="{23B4C5CE-6105-432F-8A82-BF1DC32B361A}"/>
              </a:ext>
            </a:extLst>
          </p:cNvPr>
          <p:cNvPicPr>
            <a:picLocks noChangeAspect="1"/>
          </p:cNvPicPr>
          <p:nvPr/>
        </p:nvPicPr>
        <p:blipFill>
          <a:blip r:embed="rId7"/>
          <a:stretch>
            <a:fillRect/>
          </a:stretch>
        </p:blipFill>
        <p:spPr>
          <a:xfrm>
            <a:off x="3005137" y="4884698"/>
            <a:ext cx="542925" cy="285750"/>
          </a:xfrm>
          <a:prstGeom prst="rect">
            <a:avLst/>
          </a:prstGeom>
        </p:spPr>
      </p:pic>
      <p:pic>
        <p:nvPicPr>
          <p:cNvPr id="22" name="Grafik 21">
            <a:extLst>
              <a:ext uri="{FF2B5EF4-FFF2-40B4-BE49-F238E27FC236}">
                <a16:creationId xmlns:a16="http://schemas.microsoft.com/office/drawing/2014/main" id="{7F42A0DD-D7E6-4DBC-926C-FBAF78CEBBC6}"/>
              </a:ext>
            </a:extLst>
          </p:cNvPr>
          <p:cNvPicPr>
            <a:picLocks noChangeAspect="1"/>
          </p:cNvPicPr>
          <p:nvPr/>
        </p:nvPicPr>
        <p:blipFill>
          <a:blip r:embed="rId8"/>
          <a:stretch>
            <a:fillRect/>
          </a:stretch>
        </p:blipFill>
        <p:spPr>
          <a:xfrm>
            <a:off x="3618390" y="4879936"/>
            <a:ext cx="1066800" cy="276225"/>
          </a:xfrm>
          <a:prstGeom prst="rect">
            <a:avLst/>
          </a:prstGeom>
        </p:spPr>
      </p:pic>
      <p:pic>
        <p:nvPicPr>
          <p:cNvPr id="23" name="Grafik 22">
            <a:extLst>
              <a:ext uri="{FF2B5EF4-FFF2-40B4-BE49-F238E27FC236}">
                <a16:creationId xmlns:a16="http://schemas.microsoft.com/office/drawing/2014/main" id="{D70BC994-5A17-4272-BBEE-F638D3AB04D4}"/>
              </a:ext>
            </a:extLst>
          </p:cNvPr>
          <p:cNvPicPr>
            <a:picLocks noChangeAspect="1"/>
          </p:cNvPicPr>
          <p:nvPr/>
        </p:nvPicPr>
        <p:blipFill>
          <a:blip r:embed="rId9"/>
          <a:stretch>
            <a:fillRect/>
          </a:stretch>
        </p:blipFill>
        <p:spPr>
          <a:xfrm>
            <a:off x="4743957" y="4884698"/>
            <a:ext cx="1038225" cy="285750"/>
          </a:xfrm>
          <a:prstGeom prst="rect">
            <a:avLst/>
          </a:prstGeom>
        </p:spPr>
      </p:pic>
      <p:pic>
        <p:nvPicPr>
          <p:cNvPr id="24" name="Grafik 23">
            <a:extLst>
              <a:ext uri="{FF2B5EF4-FFF2-40B4-BE49-F238E27FC236}">
                <a16:creationId xmlns:a16="http://schemas.microsoft.com/office/drawing/2014/main" id="{01676851-10DD-478A-A272-734246972B37}"/>
              </a:ext>
            </a:extLst>
          </p:cNvPr>
          <p:cNvPicPr>
            <a:picLocks noChangeAspect="1"/>
          </p:cNvPicPr>
          <p:nvPr/>
        </p:nvPicPr>
        <p:blipFill>
          <a:blip r:embed="rId10"/>
          <a:stretch>
            <a:fillRect/>
          </a:stretch>
        </p:blipFill>
        <p:spPr>
          <a:xfrm>
            <a:off x="6859063" y="2851904"/>
            <a:ext cx="3800475" cy="571500"/>
          </a:xfrm>
          <a:prstGeom prst="rect">
            <a:avLst/>
          </a:prstGeom>
        </p:spPr>
      </p:pic>
      <p:pic>
        <p:nvPicPr>
          <p:cNvPr id="25" name="Grafik 24">
            <a:extLst>
              <a:ext uri="{FF2B5EF4-FFF2-40B4-BE49-F238E27FC236}">
                <a16:creationId xmlns:a16="http://schemas.microsoft.com/office/drawing/2014/main" id="{8D9DF0C5-D29A-4B60-B310-E41C4B6E40CA}"/>
              </a:ext>
            </a:extLst>
          </p:cNvPr>
          <p:cNvPicPr>
            <a:picLocks noChangeAspect="1"/>
          </p:cNvPicPr>
          <p:nvPr/>
        </p:nvPicPr>
        <p:blipFill>
          <a:blip r:embed="rId11"/>
          <a:stretch>
            <a:fillRect/>
          </a:stretch>
        </p:blipFill>
        <p:spPr>
          <a:xfrm>
            <a:off x="8014766" y="3716259"/>
            <a:ext cx="1533525" cy="361950"/>
          </a:xfrm>
          <a:prstGeom prst="rect">
            <a:avLst/>
          </a:prstGeom>
        </p:spPr>
      </p:pic>
      <p:sp>
        <p:nvSpPr>
          <p:cNvPr id="27" name="Pfeil: nach rechts 26">
            <a:extLst>
              <a:ext uri="{FF2B5EF4-FFF2-40B4-BE49-F238E27FC236}">
                <a16:creationId xmlns:a16="http://schemas.microsoft.com/office/drawing/2014/main" id="{48825732-BF04-478D-8431-B09CC250B415}"/>
              </a:ext>
            </a:extLst>
          </p:cNvPr>
          <p:cNvSpPr/>
          <p:nvPr/>
        </p:nvSpPr>
        <p:spPr>
          <a:xfrm rot="5400000">
            <a:off x="8105010" y="5177584"/>
            <a:ext cx="1364907" cy="506027"/>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8" name="Textfeld 27">
            <a:extLst>
              <a:ext uri="{FF2B5EF4-FFF2-40B4-BE49-F238E27FC236}">
                <a16:creationId xmlns:a16="http://schemas.microsoft.com/office/drawing/2014/main" id="{782CD640-4692-401C-898B-9E3C7DBFE0E5}"/>
              </a:ext>
            </a:extLst>
          </p:cNvPr>
          <p:cNvSpPr txBox="1"/>
          <p:nvPr/>
        </p:nvSpPr>
        <p:spPr>
          <a:xfrm>
            <a:off x="7691252" y="5142411"/>
            <a:ext cx="940802" cy="369332"/>
          </a:xfrm>
          <a:prstGeom prst="rect">
            <a:avLst/>
          </a:prstGeom>
          <a:noFill/>
        </p:spPr>
        <p:txBody>
          <a:bodyPr wrap="square" rtlCol="0">
            <a:spAutoFit/>
          </a:bodyPr>
          <a:lstStyle/>
          <a:p>
            <a:r>
              <a:rPr lang="de-DE" dirty="0" err="1"/>
              <a:t>reshape</a:t>
            </a:r>
            <a:endParaRPr lang="de-DE" dirty="0"/>
          </a:p>
        </p:txBody>
      </p:sp>
      <p:pic>
        <p:nvPicPr>
          <p:cNvPr id="29" name="Grafik 28">
            <a:extLst>
              <a:ext uri="{FF2B5EF4-FFF2-40B4-BE49-F238E27FC236}">
                <a16:creationId xmlns:a16="http://schemas.microsoft.com/office/drawing/2014/main" id="{CD602BBF-FD83-47E7-9AEE-C19B91EA8448}"/>
              </a:ext>
            </a:extLst>
          </p:cNvPr>
          <p:cNvPicPr>
            <a:picLocks noChangeAspect="1"/>
          </p:cNvPicPr>
          <p:nvPr/>
        </p:nvPicPr>
        <p:blipFill>
          <a:blip r:embed="rId12"/>
          <a:stretch>
            <a:fillRect/>
          </a:stretch>
        </p:blipFill>
        <p:spPr>
          <a:xfrm>
            <a:off x="8015292" y="6245123"/>
            <a:ext cx="1562100" cy="476250"/>
          </a:xfrm>
          <a:prstGeom prst="rect">
            <a:avLst/>
          </a:prstGeom>
        </p:spPr>
      </p:pic>
      <p:sp>
        <p:nvSpPr>
          <p:cNvPr id="30" name="Pfeil: nach rechts 29">
            <a:extLst>
              <a:ext uri="{FF2B5EF4-FFF2-40B4-BE49-F238E27FC236}">
                <a16:creationId xmlns:a16="http://schemas.microsoft.com/office/drawing/2014/main" id="{5F417C0C-DD5F-4A60-8209-4F5A4B8FEA77}"/>
              </a:ext>
            </a:extLst>
          </p:cNvPr>
          <p:cNvSpPr/>
          <p:nvPr/>
        </p:nvSpPr>
        <p:spPr>
          <a:xfrm>
            <a:off x="5263069" y="2884640"/>
            <a:ext cx="1364907" cy="506027"/>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41273662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CB4FC41-87CB-4A9A-8641-5600AEDAC860}"/>
              </a:ext>
            </a:extLst>
          </p:cNvPr>
          <p:cNvSpPr>
            <a:spLocks noGrp="1"/>
          </p:cNvSpPr>
          <p:nvPr>
            <p:ph type="title"/>
          </p:nvPr>
        </p:nvSpPr>
        <p:spPr/>
        <p:txBody>
          <a:bodyPr/>
          <a:lstStyle/>
          <a:p>
            <a:r>
              <a:rPr lang="de-DE" dirty="0" err="1"/>
              <a:t>Architechture</a:t>
            </a:r>
            <a:endParaRPr lang="de-DE" dirty="0"/>
          </a:p>
        </p:txBody>
      </p:sp>
      <p:sp>
        <p:nvSpPr>
          <p:cNvPr id="3" name="Inhaltsplatzhalter 2">
            <a:extLst>
              <a:ext uri="{FF2B5EF4-FFF2-40B4-BE49-F238E27FC236}">
                <a16:creationId xmlns:a16="http://schemas.microsoft.com/office/drawing/2014/main" id="{2C0150C9-CE2A-43B7-A14A-C6EE401A9238}"/>
              </a:ext>
            </a:extLst>
          </p:cNvPr>
          <p:cNvSpPr>
            <a:spLocks noGrp="1"/>
          </p:cNvSpPr>
          <p:nvPr>
            <p:ph idx="1"/>
          </p:nvPr>
        </p:nvSpPr>
        <p:spPr/>
        <p:txBody>
          <a:bodyPr/>
          <a:lstStyle/>
          <a:p>
            <a:r>
              <a:rPr lang="de-DE" dirty="0"/>
              <a:t>Self-attention </a:t>
            </a:r>
            <a:r>
              <a:rPr lang="de-DE" dirty="0" err="1"/>
              <a:t>over</a:t>
            </a:r>
            <a:r>
              <a:rPr lang="de-DE" dirty="0"/>
              <a:t> </a:t>
            </a:r>
            <a:r>
              <a:rPr lang="de-DE" dirty="0" err="1"/>
              <a:t>images</a:t>
            </a:r>
            <a:endParaRPr lang="de-DE" dirty="0"/>
          </a:p>
          <a:p>
            <a:pPr lvl="1"/>
            <a:r>
              <a:rPr lang="de-DE" dirty="0" err="1"/>
              <a:t>Two</a:t>
            </a:r>
            <a:r>
              <a:rPr lang="de-DE" dirty="0"/>
              <a:t>-dimensional </a:t>
            </a:r>
            <a:r>
              <a:rPr lang="de-DE" dirty="0" err="1"/>
              <a:t>Positional</a:t>
            </a:r>
            <a:r>
              <a:rPr lang="de-DE" dirty="0"/>
              <a:t> Encodings</a:t>
            </a:r>
          </a:p>
        </p:txBody>
      </p:sp>
      <p:sp>
        <p:nvSpPr>
          <p:cNvPr id="19" name="Geschweifte Klammer links 18">
            <a:extLst>
              <a:ext uri="{FF2B5EF4-FFF2-40B4-BE49-F238E27FC236}">
                <a16:creationId xmlns:a16="http://schemas.microsoft.com/office/drawing/2014/main" id="{237A3C03-0F9A-4FA2-81B1-8577F6856077}"/>
              </a:ext>
            </a:extLst>
          </p:cNvPr>
          <p:cNvSpPr/>
          <p:nvPr/>
        </p:nvSpPr>
        <p:spPr>
          <a:xfrm>
            <a:off x="740161" y="3390270"/>
            <a:ext cx="397565" cy="189830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dirty="0"/>
          </a:p>
        </p:txBody>
      </p:sp>
      <p:sp>
        <p:nvSpPr>
          <p:cNvPr id="26" name="Textfeld 25">
            <a:extLst>
              <a:ext uri="{FF2B5EF4-FFF2-40B4-BE49-F238E27FC236}">
                <a16:creationId xmlns:a16="http://schemas.microsoft.com/office/drawing/2014/main" id="{556C1698-4C52-48E9-B11D-40C8C693F800}"/>
              </a:ext>
            </a:extLst>
          </p:cNvPr>
          <p:cNvSpPr txBox="1"/>
          <p:nvPr/>
        </p:nvSpPr>
        <p:spPr>
          <a:xfrm>
            <a:off x="1242397" y="3229693"/>
            <a:ext cx="1401418" cy="646331"/>
          </a:xfrm>
          <a:prstGeom prst="rect">
            <a:avLst/>
          </a:prstGeom>
          <a:noFill/>
        </p:spPr>
        <p:txBody>
          <a:bodyPr wrap="square" rtlCol="0">
            <a:spAutoFit/>
          </a:bodyPr>
          <a:lstStyle/>
          <a:p>
            <a:r>
              <a:rPr lang="de-DE" dirty="0"/>
              <a:t>Absolute Encoding </a:t>
            </a:r>
          </a:p>
        </p:txBody>
      </p:sp>
      <p:sp>
        <p:nvSpPr>
          <p:cNvPr id="31" name="Textfeld 30">
            <a:extLst>
              <a:ext uri="{FF2B5EF4-FFF2-40B4-BE49-F238E27FC236}">
                <a16:creationId xmlns:a16="http://schemas.microsoft.com/office/drawing/2014/main" id="{AF116C47-8FFB-4FDD-A2B2-03445108A151}"/>
              </a:ext>
            </a:extLst>
          </p:cNvPr>
          <p:cNvSpPr txBox="1"/>
          <p:nvPr/>
        </p:nvSpPr>
        <p:spPr>
          <a:xfrm>
            <a:off x="1242397" y="5088139"/>
            <a:ext cx="1421296" cy="646331"/>
          </a:xfrm>
          <a:prstGeom prst="rect">
            <a:avLst/>
          </a:prstGeom>
          <a:noFill/>
        </p:spPr>
        <p:txBody>
          <a:bodyPr wrap="square" rtlCol="0">
            <a:spAutoFit/>
          </a:bodyPr>
          <a:lstStyle/>
          <a:p>
            <a:r>
              <a:rPr lang="de-DE" dirty="0"/>
              <a:t>Relative Encoding </a:t>
            </a:r>
          </a:p>
        </p:txBody>
      </p:sp>
      <p:pic>
        <p:nvPicPr>
          <p:cNvPr id="4" name="Grafik 3">
            <a:extLst>
              <a:ext uri="{FF2B5EF4-FFF2-40B4-BE49-F238E27FC236}">
                <a16:creationId xmlns:a16="http://schemas.microsoft.com/office/drawing/2014/main" id="{8AB78DC8-DED8-4B88-8903-368E5D2FD805}"/>
              </a:ext>
            </a:extLst>
          </p:cNvPr>
          <p:cNvPicPr>
            <a:picLocks noChangeAspect="1"/>
          </p:cNvPicPr>
          <p:nvPr/>
        </p:nvPicPr>
        <p:blipFill>
          <a:blip r:embed="rId3"/>
          <a:stretch>
            <a:fillRect/>
          </a:stretch>
        </p:blipFill>
        <p:spPr>
          <a:xfrm>
            <a:off x="4022649" y="3583048"/>
            <a:ext cx="3107094" cy="1512747"/>
          </a:xfrm>
          <a:prstGeom prst="rect">
            <a:avLst/>
          </a:prstGeom>
        </p:spPr>
      </p:pic>
      <p:pic>
        <p:nvPicPr>
          <p:cNvPr id="5" name="Grafik 4">
            <a:extLst>
              <a:ext uri="{FF2B5EF4-FFF2-40B4-BE49-F238E27FC236}">
                <a16:creationId xmlns:a16="http://schemas.microsoft.com/office/drawing/2014/main" id="{B769149B-F09B-4769-B7EE-2C8DF2149D0F}"/>
              </a:ext>
            </a:extLst>
          </p:cNvPr>
          <p:cNvPicPr>
            <a:picLocks noChangeAspect="1"/>
          </p:cNvPicPr>
          <p:nvPr/>
        </p:nvPicPr>
        <p:blipFill>
          <a:blip r:embed="rId4"/>
          <a:stretch>
            <a:fillRect/>
          </a:stretch>
        </p:blipFill>
        <p:spPr>
          <a:xfrm>
            <a:off x="7581253" y="3876024"/>
            <a:ext cx="3604611" cy="854702"/>
          </a:xfrm>
          <a:prstGeom prst="rect">
            <a:avLst/>
          </a:prstGeom>
        </p:spPr>
      </p:pic>
    </p:spTree>
    <p:extLst>
      <p:ext uri="{BB962C8B-B14F-4D97-AF65-F5344CB8AC3E}">
        <p14:creationId xmlns:p14="http://schemas.microsoft.com/office/powerpoint/2010/main" val="11361162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CB4FC41-87CB-4A9A-8641-5600AEDAC860}"/>
              </a:ext>
            </a:extLst>
          </p:cNvPr>
          <p:cNvSpPr>
            <a:spLocks noGrp="1"/>
          </p:cNvSpPr>
          <p:nvPr>
            <p:ph type="title"/>
          </p:nvPr>
        </p:nvSpPr>
        <p:spPr/>
        <p:txBody>
          <a:bodyPr/>
          <a:lstStyle/>
          <a:p>
            <a:r>
              <a:rPr lang="de-DE" dirty="0" err="1"/>
              <a:t>Architechture</a:t>
            </a:r>
            <a:endParaRPr lang="de-DE" dirty="0"/>
          </a:p>
        </p:txBody>
      </p:sp>
      <p:sp>
        <p:nvSpPr>
          <p:cNvPr id="3" name="Inhaltsplatzhalter 2">
            <a:extLst>
              <a:ext uri="{FF2B5EF4-FFF2-40B4-BE49-F238E27FC236}">
                <a16:creationId xmlns:a16="http://schemas.microsoft.com/office/drawing/2014/main" id="{2C0150C9-CE2A-43B7-A14A-C6EE401A9238}"/>
              </a:ext>
            </a:extLst>
          </p:cNvPr>
          <p:cNvSpPr>
            <a:spLocks noGrp="1"/>
          </p:cNvSpPr>
          <p:nvPr>
            <p:ph idx="1"/>
          </p:nvPr>
        </p:nvSpPr>
        <p:spPr/>
        <p:txBody>
          <a:bodyPr/>
          <a:lstStyle/>
          <a:p>
            <a:r>
              <a:rPr lang="de-DE" dirty="0"/>
              <a:t>Self-attention </a:t>
            </a:r>
            <a:r>
              <a:rPr lang="de-DE" dirty="0" err="1"/>
              <a:t>over</a:t>
            </a:r>
            <a:r>
              <a:rPr lang="de-DE" dirty="0"/>
              <a:t> </a:t>
            </a:r>
            <a:r>
              <a:rPr lang="de-DE" dirty="0" err="1"/>
              <a:t>images</a:t>
            </a:r>
            <a:endParaRPr lang="de-DE" dirty="0"/>
          </a:p>
          <a:p>
            <a:pPr lvl="1"/>
            <a:r>
              <a:rPr lang="de-DE" dirty="0" err="1"/>
              <a:t>Two</a:t>
            </a:r>
            <a:r>
              <a:rPr lang="de-DE" dirty="0"/>
              <a:t>-dimensional </a:t>
            </a:r>
            <a:r>
              <a:rPr lang="de-DE" dirty="0" err="1"/>
              <a:t>Positional</a:t>
            </a:r>
            <a:r>
              <a:rPr lang="de-DE" dirty="0"/>
              <a:t> Encodings</a:t>
            </a:r>
          </a:p>
        </p:txBody>
      </p:sp>
      <p:sp>
        <p:nvSpPr>
          <p:cNvPr id="19" name="Geschweifte Klammer links 18">
            <a:extLst>
              <a:ext uri="{FF2B5EF4-FFF2-40B4-BE49-F238E27FC236}">
                <a16:creationId xmlns:a16="http://schemas.microsoft.com/office/drawing/2014/main" id="{237A3C03-0F9A-4FA2-81B1-8577F6856077}"/>
              </a:ext>
            </a:extLst>
          </p:cNvPr>
          <p:cNvSpPr/>
          <p:nvPr/>
        </p:nvSpPr>
        <p:spPr>
          <a:xfrm>
            <a:off x="740161" y="3390270"/>
            <a:ext cx="397565" cy="189830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dirty="0"/>
          </a:p>
        </p:txBody>
      </p:sp>
      <p:sp>
        <p:nvSpPr>
          <p:cNvPr id="26" name="Textfeld 25">
            <a:extLst>
              <a:ext uri="{FF2B5EF4-FFF2-40B4-BE49-F238E27FC236}">
                <a16:creationId xmlns:a16="http://schemas.microsoft.com/office/drawing/2014/main" id="{556C1698-4C52-48E9-B11D-40C8C693F800}"/>
              </a:ext>
            </a:extLst>
          </p:cNvPr>
          <p:cNvSpPr txBox="1"/>
          <p:nvPr/>
        </p:nvSpPr>
        <p:spPr>
          <a:xfrm>
            <a:off x="1242397" y="3229693"/>
            <a:ext cx="1401418" cy="646331"/>
          </a:xfrm>
          <a:prstGeom prst="rect">
            <a:avLst/>
          </a:prstGeom>
          <a:noFill/>
        </p:spPr>
        <p:txBody>
          <a:bodyPr wrap="square" rtlCol="0">
            <a:spAutoFit/>
          </a:bodyPr>
          <a:lstStyle/>
          <a:p>
            <a:r>
              <a:rPr lang="de-DE" dirty="0"/>
              <a:t>Absolute Encoding </a:t>
            </a:r>
          </a:p>
        </p:txBody>
      </p:sp>
      <p:sp>
        <p:nvSpPr>
          <p:cNvPr id="31" name="Textfeld 30">
            <a:extLst>
              <a:ext uri="{FF2B5EF4-FFF2-40B4-BE49-F238E27FC236}">
                <a16:creationId xmlns:a16="http://schemas.microsoft.com/office/drawing/2014/main" id="{AF116C47-8FFB-4FDD-A2B2-03445108A151}"/>
              </a:ext>
            </a:extLst>
          </p:cNvPr>
          <p:cNvSpPr txBox="1"/>
          <p:nvPr/>
        </p:nvSpPr>
        <p:spPr>
          <a:xfrm>
            <a:off x="1242397" y="5088139"/>
            <a:ext cx="1421296" cy="646331"/>
          </a:xfrm>
          <a:prstGeom prst="rect">
            <a:avLst/>
          </a:prstGeom>
          <a:noFill/>
        </p:spPr>
        <p:txBody>
          <a:bodyPr wrap="square" rtlCol="0">
            <a:spAutoFit/>
          </a:bodyPr>
          <a:lstStyle/>
          <a:p>
            <a:r>
              <a:rPr lang="de-DE" dirty="0"/>
              <a:t>Relative Encoding </a:t>
            </a:r>
          </a:p>
        </p:txBody>
      </p:sp>
      <p:pic>
        <p:nvPicPr>
          <p:cNvPr id="6" name="Grafik 5">
            <a:extLst>
              <a:ext uri="{FF2B5EF4-FFF2-40B4-BE49-F238E27FC236}">
                <a16:creationId xmlns:a16="http://schemas.microsoft.com/office/drawing/2014/main" id="{AD58BBE4-01F2-4AFD-BA8D-1E7F7909A067}"/>
              </a:ext>
            </a:extLst>
          </p:cNvPr>
          <p:cNvPicPr>
            <a:picLocks noChangeAspect="1"/>
          </p:cNvPicPr>
          <p:nvPr/>
        </p:nvPicPr>
        <p:blipFill>
          <a:blip r:embed="rId3"/>
          <a:stretch>
            <a:fillRect/>
          </a:stretch>
        </p:blipFill>
        <p:spPr>
          <a:xfrm>
            <a:off x="4858859" y="3598735"/>
            <a:ext cx="4533900" cy="257175"/>
          </a:xfrm>
          <a:prstGeom prst="rect">
            <a:avLst/>
          </a:prstGeom>
        </p:spPr>
      </p:pic>
      <p:pic>
        <p:nvPicPr>
          <p:cNvPr id="7" name="Grafik 6">
            <a:extLst>
              <a:ext uri="{FF2B5EF4-FFF2-40B4-BE49-F238E27FC236}">
                <a16:creationId xmlns:a16="http://schemas.microsoft.com/office/drawing/2014/main" id="{C06EF705-8B17-46E2-A55B-5E5B7D4B2935}"/>
              </a:ext>
            </a:extLst>
          </p:cNvPr>
          <p:cNvPicPr>
            <a:picLocks noChangeAspect="1"/>
          </p:cNvPicPr>
          <p:nvPr/>
        </p:nvPicPr>
        <p:blipFill>
          <a:blip r:embed="rId4"/>
          <a:stretch>
            <a:fillRect/>
          </a:stretch>
        </p:blipFill>
        <p:spPr>
          <a:xfrm>
            <a:off x="5563709" y="4206811"/>
            <a:ext cx="3124200" cy="809625"/>
          </a:xfrm>
          <a:prstGeom prst="rect">
            <a:avLst/>
          </a:prstGeom>
        </p:spPr>
      </p:pic>
      <p:pic>
        <p:nvPicPr>
          <p:cNvPr id="4" name="Grafik 3">
            <a:extLst>
              <a:ext uri="{FF2B5EF4-FFF2-40B4-BE49-F238E27FC236}">
                <a16:creationId xmlns:a16="http://schemas.microsoft.com/office/drawing/2014/main" id="{C3EB94FB-EE82-4241-A398-81F8F369A721}"/>
              </a:ext>
            </a:extLst>
          </p:cNvPr>
          <p:cNvPicPr>
            <a:picLocks noChangeAspect="1"/>
          </p:cNvPicPr>
          <p:nvPr/>
        </p:nvPicPr>
        <p:blipFill>
          <a:blip r:embed="rId5"/>
          <a:stretch>
            <a:fillRect/>
          </a:stretch>
        </p:blipFill>
        <p:spPr>
          <a:xfrm>
            <a:off x="4858859" y="5158939"/>
            <a:ext cx="4533900" cy="1151061"/>
          </a:xfrm>
          <a:prstGeom prst="rect">
            <a:avLst/>
          </a:prstGeom>
        </p:spPr>
      </p:pic>
      <p:sp>
        <p:nvSpPr>
          <p:cNvPr id="5" name="Rechteck 4">
            <a:extLst>
              <a:ext uri="{FF2B5EF4-FFF2-40B4-BE49-F238E27FC236}">
                <a16:creationId xmlns:a16="http://schemas.microsoft.com/office/drawing/2014/main" id="{3E85B813-5697-4290-88BF-169100CB7C02}"/>
              </a:ext>
            </a:extLst>
          </p:cNvPr>
          <p:cNvSpPr/>
          <p:nvPr/>
        </p:nvSpPr>
        <p:spPr>
          <a:xfrm>
            <a:off x="7918882" y="5859262"/>
            <a:ext cx="1473877" cy="22194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3" name="Rechteck 12">
            <a:extLst>
              <a:ext uri="{FF2B5EF4-FFF2-40B4-BE49-F238E27FC236}">
                <a16:creationId xmlns:a16="http://schemas.microsoft.com/office/drawing/2014/main" id="{23E6EBC5-71B3-426E-97DE-FC21CDA45A35}"/>
              </a:ext>
            </a:extLst>
          </p:cNvPr>
          <p:cNvSpPr/>
          <p:nvPr/>
        </p:nvSpPr>
        <p:spPr>
          <a:xfrm>
            <a:off x="4762884" y="6053135"/>
            <a:ext cx="1473877" cy="22194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19017928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3" grpId="0" animBg="1"/>
    </p:bldLst>
  </p:timing>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1900</Words>
  <Application>Microsoft Office PowerPoint</Application>
  <PresentationFormat>Breitbild</PresentationFormat>
  <Paragraphs>819</Paragraphs>
  <Slides>30</Slides>
  <Notes>20</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30</vt:i4>
      </vt:variant>
    </vt:vector>
  </HeadingPairs>
  <TitlesOfParts>
    <vt:vector size="34" baseType="lpstr">
      <vt:lpstr>Arial</vt:lpstr>
      <vt:lpstr>Calibri</vt:lpstr>
      <vt:lpstr>Calibri Light</vt:lpstr>
      <vt:lpstr>Office</vt:lpstr>
      <vt:lpstr>Attention Augmented Convolutional Networks</vt:lpstr>
      <vt:lpstr>Paper Details</vt:lpstr>
      <vt:lpstr>Objectives</vt:lpstr>
      <vt:lpstr>Motivation</vt:lpstr>
      <vt:lpstr>Motivation</vt:lpstr>
      <vt:lpstr>Architechture</vt:lpstr>
      <vt:lpstr>Architechture</vt:lpstr>
      <vt:lpstr>Architechture</vt:lpstr>
      <vt:lpstr>Architechture</vt:lpstr>
      <vt:lpstr>Architechture</vt:lpstr>
      <vt:lpstr>Architechture</vt:lpstr>
      <vt:lpstr>Architechture</vt:lpstr>
      <vt:lpstr>Architechture</vt:lpstr>
      <vt:lpstr>Architecture</vt:lpstr>
      <vt:lpstr>Architecture</vt:lpstr>
      <vt:lpstr>Architecture</vt:lpstr>
      <vt:lpstr>Overall Architecture </vt:lpstr>
      <vt:lpstr>Overall Architecture </vt:lpstr>
      <vt:lpstr>Overall Architecture </vt:lpstr>
      <vt:lpstr>Overall Architecture </vt:lpstr>
      <vt:lpstr>Overall Architecture </vt:lpstr>
      <vt:lpstr>Overall Architecture </vt:lpstr>
      <vt:lpstr>Overall Architecture </vt:lpstr>
      <vt:lpstr>Overall Architecture (Question) </vt:lpstr>
      <vt:lpstr>Experiments</vt:lpstr>
      <vt:lpstr>Future work</vt:lpstr>
      <vt:lpstr>Questions</vt:lpstr>
      <vt:lpstr>PowerPoint-Präsentation</vt:lpstr>
      <vt:lpstr>PowerPoint-Präsentation</vt:lpstr>
      <vt:lpstr>PowerPoint-Präsentation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Attention Augmented Convolutional Networks</dc:title>
  <dc:creator>Li Xirui, EA-361</dc:creator>
  <cp:lastModifiedBy>Xirui Li</cp:lastModifiedBy>
  <cp:revision>40</cp:revision>
  <dcterms:created xsi:type="dcterms:W3CDTF">2021-05-27T07:32:33Z</dcterms:created>
  <dcterms:modified xsi:type="dcterms:W3CDTF">2021-06-02T21:28:27Z</dcterms:modified>
</cp:coreProperties>
</file>