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3" r:id="rId7"/>
    <p:sldId id="264" r:id="rId8"/>
    <p:sldId id="265" r:id="rId9"/>
    <p:sldId id="282" r:id="rId10"/>
    <p:sldId id="266" r:id="rId11"/>
    <p:sldId id="267" r:id="rId12"/>
    <p:sldId id="268" r:id="rId13"/>
    <p:sldId id="269" r:id="rId14"/>
    <p:sldId id="270" r:id="rId15"/>
    <p:sldId id="271" r:id="rId16"/>
    <p:sldId id="272" r:id="rId17"/>
    <p:sldId id="26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75" autoAdjust="0"/>
  </p:normalViewPr>
  <p:slideViewPr>
    <p:cSldViewPr snapToGrid="0">
      <p:cViewPr varScale="1">
        <p:scale>
          <a:sx n="107" d="100"/>
          <a:sy n="107" d="100"/>
        </p:scale>
        <p:origin x="714" y="102"/>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68A60-7A57-41D4-ABE0-9D691C9D0A7A}" type="datetimeFigureOut">
              <a:rPr lang="de-DE" smtClean="0"/>
              <a:t>16.06.2021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541C9-11DC-42DD-AFA9-C3E11C7B7854}" type="slidenum">
              <a:rPr lang="de-DE" smtClean="0"/>
              <a:t>‹Nr.›</a:t>
            </a:fld>
            <a:endParaRPr lang="de-DE"/>
          </a:p>
        </p:txBody>
      </p:sp>
    </p:spTree>
    <p:extLst>
      <p:ext uri="{BB962C8B-B14F-4D97-AF65-F5344CB8AC3E}">
        <p14:creationId xmlns:p14="http://schemas.microsoft.com/office/powerpoint/2010/main" val="17257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hypothesize that this structure is the key for the DETR series to achieve high accuracy in object detection. We explore that the random initialization of object containers in DETRs is mainly responsible for the requirement of multiple refinement times (i.e., decoder layers) and leads slow convergence</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3</a:t>
            </a:fld>
            <a:endParaRPr lang="de-DE"/>
          </a:p>
        </p:txBody>
      </p:sp>
    </p:spTree>
    <p:extLst>
      <p:ext uri="{BB962C8B-B14F-4D97-AF65-F5344CB8AC3E}">
        <p14:creationId xmlns:p14="http://schemas.microsoft.com/office/powerpoint/2010/main" val="1720724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Can we bring the gap of 1-decoder structure and 6- decoder structure with better initialization? Considering that reference points serve as anchor points, we hypothesize that the anchor prior in mainstream detectors might help us to solve this problem. In modern two-stage detectors, region proposals are generated by RPN in a sliding-window paradigm to offer a set of class agnostic candidates for the foreground. The RPN head shares the features of the encoder and predicts the </a:t>
            </a:r>
            <a:r>
              <a:rPr lang="en-US" dirty="0" err="1"/>
              <a:t>objectness</a:t>
            </a:r>
            <a:r>
              <a:rPr lang="en-US" dirty="0"/>
              <a:t> score and offsets of anchors. Top scored bounding boxes are selected as region proposals. We then initialize reference points with the center of region proposals in a non-cascade structure</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illustration demonstrates the visualization of the method, where reference points at the initial stage get a similar distribution as that of other methods at the last stage. </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1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illustration demonstrates the visualization of the method, where reference points at the initial stage get a similar distribution as that of other methods at the last stage. For each reference point in proposal initialization, we pick its corresponding features from the feature maps, i.e., a 256-d tensor from the encoder, as the initialization of its object query. </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78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However, the reference point is just the spatial projection of the object query, while the object query contains extra abstract information of the object container. So, how about initializing the 256-d query feature with dense prior at the same time. Based on our study, we propose Efficient DETR which is able to bring the performance gap between 1-decoder structure and 6-decoder structure. </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32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Inspired by the findings in the previous section, we present a simple but efficient framework for object detection, called Efficient DETR. Efficient DETR is formed of two parts: dense and sparse. The dense part does predictions on dense features from the encoder. A top-k selection method is applied to pick a set of proposals from the dense predictions. The 4-d proposals and its 256- d feature from the decoder are taken as the initialization of reference points and object queries. In the sparse part, object containers, the reference points, and object queries initialized with dense prior are fed to a 1-layer decoder to interact with the encoder feature for further refinement. The final results are predicted from the refined object containers. Both parts share the same detection head. </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17</a:t>
            </a:fld>
            <a:endParaRPr lang="de-DE"/>
          </a:p>
        </p:txBody>
      </p:sp>
    </p:spTree>
    <p:extLst>
      <p:ext uri="{BB962C8B-B14F-4D97-AF65-F5344CB8AC3E}">
        <p14:creationId xmlns:p14="http://schemas.microsoft.com/office/powerpoint/2010/main" val="4245523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Following the design of Deformable DETR, we build a backbone with multi-scale feature maps extracted from </a:t>
            </a:r>
            <a:r>
              <a:rPr lang="en-US" dirty="0" err="1"/>
              <a:t>ResNet</a:t>
            </a:r>
            <a:r>
              <a:rPr lang="en-US" dirty="0"/>
              <a:t>. Our backbone has four scales of feature maps with 256 channels. The first three feature maps are extracted from C3, C4, C5 feature maps of </a:t>
            </a:r>
            <a:r>
              <a:rPr lang="en-US" dirty="0" err="1"/>
              <a:t>ResNet</a:t>
            </a:r>
            <a:r>
              <a:rPr lang="en-US" dirty="0"/>
              <a:t> by a 1×1 stride 1 convolution. While the last feature map is generated via a 3×3 stride 2 convolution on C5. Following the design of Deformable DETR, we build a backbone with multi-scale feature maps extracted from </a:t>
            </a:r>
            <a:r>
              <a:rPr lang="en-US" dirty="0" err="1"/>
              <a:t>ResNet</a:t>
            </a:r>
            <a:r>
              <a:rPr lang="en-US" dirty="0"/>
              <a:t>. Our backbone has four scales of feature maps with 256 channels. The first three feature maps are extracted from C3, C4, C5 feature maps of </a:t>
            </a:r>
            <a:r>
              <a:rPr lang="en-US" dirty="0" err="1"/>
              <a:t>ResNet</a:t>
            </a:r>
            <a:r>
              <a:rPr lang="en-US" dirty="0"/>
              <a:t> by a 1×1 stride 1 convolution. While the last feature map is generated via a 3×3 stride 2 convolution on C5.</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18</a:t>
            </a:fld>
            <a:endParaRPr lang="de-DE"/>
          </a:p>
        </p:txBody>
      </p:sp>
    </p:spTree>
    <p:extLst>
      <p:ext uri="{BB962C8B-B14F-4D97-AF65-F5344CB8AC3E}">
        <p14:creationId xmlns:p14="http://schemas.microsoft.com/office/powerpoint/2010/main" val="1085073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dense part is formed of the backbone, encoder and a detection head.</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19</a:t>
            </a:fld>
            <a:endParaRPr lang="de-DE"/>
          </a:p>
        </p:txBody>
      </p:sp>
    </p:spTree>
    <p:extLst>
      <p:ext uri="{BB962C8B-B14F-4D97-AF65-F5344CB8AC3E}">
        <p14:creationId xmlns:p14="http://schemas.microsoft.com/office/powerpoint/2010/main" val="4054817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use of output of dense part: The output of the dense part has a size of encoder feature. We select a set of them by their </a:t>
            </a:r>
            <a:r>
              <a:rPr lang="en-US" dirty="0" err="1"/>
              <a:t>objectness</a:t>
            </a:r>
            <a:r>
              <a:rPr lang="en-US" dirty="0"/>
              <a:t> score, which is defined as the confidence of being a foreground. For each anchor, we take the max category score, predicted by its 256-d encoder feature, as its </a:t>
            </a:r>
            <a:r>
              <a:rPr lang="en-US" dirty="0" err="1"/>
              <a:t>objectness</a:t>
            </a:r>
            <a:r>
              <a:rPr lang="en-US" dirty="0"/>
              <a:t> score. K proposals with the largest scores are picked as reference points. Here, we use reference points as 4-d boxes instead of 2-d centers for more spatial information.</a:t>
            </a:r>
          </a:p>
          <a:p>
            <a:endParaRPr lang="en-US" dirty="0"/>
          </a:p>
          <a:p>
            <a:r>
              <a:rPr lang="en-US" dirty="0"/>
              <a:t>As for object queries, they are taken from encoder feature maps. In the dense part, the prediction for each anchor is from a 256-d feature in encoder feature maps. We take this 256-d feature as the proposal feature. The proposal features and reference points appear in pairs and are connected by the same anchor</a:t>
            </a:r>
            <a:r>
              <a:rPr lang="zh-CN" altLang="en-US" dirty="0"/>
              <a:t>。</a:t>
            </a:r>
            <a:endParaRPr lang="en-US" altLang="zh-CN" dirty="0"/>
          </a:p>
          <a:p>
            <a:endParaRPr lang="en-US" dirty="0"/>
          </a:p>
          <a:p>
            <a:r>
              <a:rPr lang="en-US" dirty="0"/>
              <a:t>We take the max category score of each anchor as its </a:t>
            </a:r>
            <a:r>
              <a:rPr lang="en-US" dirty="0" err="1"/>
              <a:t>objectness</a:t>
            </a:r>
            <a:r>
              <a:rPr lang="en-US" dirty="0"/>
              <a:t> score, which denotes the confidence of being a foreground.</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20</a:t>
            </a:fld>
            <a:endParaRPr lang="de-DE"/>
          </a:p>
        </p:txBody>
      </p:sp>
    </p:spTree>
    <p:extLst>
      <p:ext uri="{BB962C8B-B14F-4D97-AF65-F5344CB8AC3E}">
        <p14:creationId xmlns:p14="http://schemas.microsoft.com/office/powerpoint/2010/main" val="2065826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traditional detection methods [12, 9, 27, 24, 20], one-stage detectors face feature misalignment, while the two-stage detectors solve this problem by </a:t>
            </a:r>
            <a:r>
              <a:rPr lang="en-US" dirty="0" err="1"/>
              <a:t>ROIAlign</a:t>
            </a:r>
            <a:r>
              <a:rPr lang="en-US" dirty="0"/>
              <a:t> [10, 23] or </a:t>
            </a:r>
            <a:r>
              <a:rPr lang="en-US" dirty="0" err="1"/>
              <a:t>ROIPool</a:t>
            </a:r>
            <a:r>
              <a:rPr lang="en-US" dirty="0"/>
              <a:t> [27]. In our sparse part, the misalignment is fixed by the decoder, in which the cross-attention modules enable object queries to aggregate features relevant to it. Final predictions are from these enhanced object queries. </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21</a:t>
            </a:fld>
            <a:endParaRPr lang="de-DE"/>
          </a:p>
        </p:txBody>
      </p:sp>
    </p:spTree>
    <p:extLst>
      <p:ext uri="{BB962C8B-B14F-4D97-AF65-F5344CB8AC3E}">
        <p14:creationId xmlns:p14="http://schemas.microsoft.com/office/powerpoint/2010/main" val="397425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Different from previous DETRs, our number of proposals is dynamically tuned during the training process. Given that the network is not able to predict accurate category scores at the beginning of training, a large number of proposals ( 300) is set from the start. This mainly ensures almost all foregrounds are covered in the sparse set of proposals.</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22</a:t>
            </a:fld>
            <a:endParaRPr lang="de-DE"/>
          </a:p>
        </p:txBody>
      </p:sp>
    </p:spTree>
    <p:extLst>
      <p:ext uri="{BB962C8B-B14F-4D97-AF65-F5344CB8AC3E}">
        <p14:creationId xmlns:p14="http://schemas.microsoft.com/office/powerpoint/2010/main" val="239648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Backbone features are passed through 6 encoder layers to extract context information for each position of the feature maps. Object queries, defined as learned positional encodings [34, 2], are sent to 6 decoder layers to iteratively interact with the encoder features. Final results are predicted from object queries by a detection head. A set prediction loss, i.e., the bipartite matching loss, is added to each decoder layer for refinement. Without any hand-crafted components, DETR directly predicts a set of boxes with scores as the final predictions.                                             To solve the long training process needed by DERT, Deformable DETR and Sparse RCNN both propose an effective good solution</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4</a:t>
            </a:fld>
            <a:endParaRPr lang="de-DE"/>
          </a:p>
        </p:txBody>
      </p:sp>
    </p:spTree>
    <p:extLst>
      <p:ext uri="{BB962C8B-B14F-4D97-AF65-F5344CB8AC3E}">
        <p14:creationId xmlns:p14="http://schemas.microsoft.com/office/powerpoint/2010/main" val="350874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Lcls</a:t>
            </a:r>
            <a:r>
              <a:rPr lang="en-US" dirty="0"/>
              <a:t> represents focal loss for classification. LL1 and </a:t>
            </a:r>
            <a:r>
              <a:rPr lang="en-US" dirty="0" err="1"/>
              <a:t>Lgiou</a:t>
            </a:r>
            <a:r>
              <a:rPr lang="en-US" dirty="0"/>
              <a:t> represent L1 loss and generalized </a:t>
            </a:r>
            <a:r>
              <a:rPr lang="en-US" dirty="0" err="1"/>
              <a:t>IoU</a:t>
            </a:r>
            <a:r>
              <a:rPr lang="en-US" dirty="0"/>
              <a:t> loss in for localization. </a:t>
            </a:r>
            <a:r>
              <a:rPr lang="en-US" dirty="0" err="1"/>
              <a:t>λcls</a:t>
            </a:r>
            <a:r>
              <a:rPr lang="en-US" dirty="0"/>
              <a:t>, λL1 and </a:t>
            </a:r>
            <a:r>
              <a:rPr lang="en-US" dirty="0" err="1"/>
              <a:t>λgiou</a:t>
            </a:r>
            <a:r>
              <a:rPr lang="en-US" dirty="0"/>
              <a:t> are coefficients of them. </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23</a:t>
            </a:fld>
            <a:endParaRPr lang="de-DE"/>
          </a:p>
        </p:txBody>
      </p:sp>
    </p:spTree>
    <p:extLst>
      <p:ext uri="{BB962C8B-B14F-4D97-AF65-F5344CB8AC3E}">
        <p14:creationId xmlns:p14="http://schemas.microsoft.com/office/powerpoint/2010/main" val="62403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24</a:t>
            </a:fld>
            <a:endParaRPr lang="de-DE"/>
          </a:p>
        </p:txBody>
      </p:sp>
    </p:spTree>
    <p:extLst>
      <p:ext uri="{BB962C8B-B14F-4D97-AF65-F5344CB8AC3E}">
        <p14:creationId xmlns:p14="http://schemas.microsoft.com/office/powerpoint/2010/main" val="1182066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25</a:t>
            </a:fld>
            <a:endParaRPr lang="de-DE"/>
          </a:p>
        </p:txBody>
      </p:sp>
    </p:spTree>
    <p:extLst>
      <p:ext uri="{BB962C8B-B14F-4D97-AF65-F5344CB8AC3E}">
        <p14:creationId xmlns:p14="http://schemas.microsoft.com/office/powerpoint/2010/main" val="763400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evaluate our method on the </a:t>
            </a:r>
            <a:r>
              <a:rPr lang="en-US" dirty="0" err="1"/>
              <a:t>CrowdHuman</a:t>
            </a:r>
            <a:r>
              <a:rPr lang="en-US" dirty="0"/>
              <a:t> dataset [29] to verify the robustness of Efficient DETR in crowded scenes.</a:t>
            </a:r>
          </a:p>
        </p:txBody>
      </p:sp>
      <p:sp>
        <p:nvSpPr>
          <p:cNvPr id="4" name="Foliennummernplatzhalter 3"/>
          <p:cNvSpPr>
            <a:spLocks noGrp="1"/>
          </p:cNvSpPr>
          <p:nvPr>
            <p:ph type="sldNum" sz="quarter" idx="5"/>
          </p:nvPr>
        </p:nvSpPr>
        <p:spPr/>
        <p:txBody>
          <a:bodyPr/>
          <a:lstStyle/>
          <a:p>
            <a:fld id="{734541C9-11DC-42DD-AFA9-C3E11C7B7854}" type="slidenum">
              <a:rPr lang="de-DE" smtClean="0"/>
              <a:t>26</a:t>
            </a:fld>
            <a:endParaRPr lang="de-DE"/>
          </a:p>
        </p:txBody>
      </p:sp>
    </p:spTree>
    <p:extLst>
      <p:ext uri="{BB962C8B-B14F-4D97-AF65-F5344CB8AC3E}">
        <p14:creationId xmlns:p14="http://schemas.microsoft.com/office/powerpoint/2010/main" val="108439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Encoder vs. Decoder. Experiments are conducted on a Res50 Deformable DETR with 100 proposals and 3× training schedule. Why is the decoder more important than encoder? They find that the auxiliary decoding loss is the main reason why DETR is more sensitive to the number of decoder layers. They think auxiliary loss introduces strong. The cascade structure of the decoder refines features with layer-wise auxiliary loss. The more times of iterations, the more efficient auxiliary decoding supervision.</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6</a:t>
            </a:fld>
            <a:endParaRPr lang="de-DE"/>
          </a:p>
        </p:txBody>
      </p:sp>
    </p:spTree>
    <p:extLst>
      <p:ext uri="{BB962C8B-B14F-4D97-AF65-F5344CB8AC3E}">
        <p14:creationId xmlns:p14="http://schemas.microsoft.com/office/powerpoint/2010/main" val="126438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further explore the cascade structure of the decoder, we try different numbers of decoder layers. It is worth noting that only object queries are updated after each iteration. Object queries are strongly correlated to performance as final predictions are predicted from them by a detection head. However, object queries are randomly initialized at the start of training. We hypothesize that this random initialization does not offer a good initial state, which might be the reason why DETR needs a cascade structure of 6 iterations to achieve competitive performance. </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7</a:t>
            </a:fld>
            <a:endParaRPr lang="de-DE"/>
          </a:p>
        </p:txBody>
      </p:sp>
    </p:spTree>
    <p:extLst>
      <p:ext uri="{BB962C8B-B14F-4D97-AF65-F5344CB8AC3E}">
        <p14:creationId xmlns:p14="http://schemas.microsoft.com/office/powerpoint/2010/main" val="381381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object query is defined as the learned positional embedding, which is a 256-d abstract tensor and hard to analyze. They find out each object query learns to specialize in certain areas and box sizes. There is a term form Deformable DETR, called referenced point which is related to object queries. In addition, the reference points are predicted from the 256-d object query via a linear projection. They could serve as the projection of object query in the 2D space and offer an intuitive presentation of the location information in object query</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8</a:t>
            </a:fld>
            <a:endParaRPr lang="de-DE"/>
          </a:p>
        </p:txBody>
      </p:sp>
    </p:spTree>
    <p:extLst>
      <p:ext uri="{BB962C8B-B14F-4D97-AF65-F5344CB8AC3E}">
        <p14:creationId xmlns:p14="http://schemas.microsoft.com/office/powerpoint/2010/main" val="4017053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First, we have to define the object container as a container of structured information, which includes different kinds of object features. Object queries and reference points both belong to the object container, since the object queries and the reference points could represent the abstract features and positional information of objects. A set of randomly initialized object containers are fed to a feature refiner to interact with the features extracted from the image. Specifically, 6 decoder layers with cross-attention modules play the role of a cascade feature refiner which updates object containers iteratively. The refined object containers contribute to the final predictions of DETR. </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9</a:t>
            </a:fld>
            <a:endParaRPr lang="de-DE"/>
          </a:p>
        </p:txBody>
      </p:sp>
    </p:spTree>
    <p:extLst>
      <p:ext uri="{BB962C8B-B14F-4D97-AF65-F5344CB8AC3E}">
        <p14:creationId xmlns:p14="http://schemas.microsoft.com/office/powerpoint/2010/main" val="268891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Considering that reference points intuitively represent the location information in object queries, we start our exploration from them. Before passing to decoder layers, reference points are generated via a linear projection over randomly initialized object queries</a:t>
            </a:r>
            <a:endParaRPr lang="de-DE" dirty="0"/>
          </a:p>
        </p:txBody>
      </p:sp>
      <p:sp>
        <p:nvSpPr>
          <p:cNvPr id="4" name="Foliennummernplatzhalter 3"/>
          <p:cNvSpPr>
            <a:spLocks noGrp="1"/>
          </p:cNvSpPr>
          <p:nvPr>
            <p:ph type="sldNum" sz="quarter" idx="5"/>
          </p:nvPr>
        </p:nvSpPr>
        <p:spPr/>
        <p:txBody>
          <a:bodyPr/>
          <a:lstStyle/>
          <a:p>
            <a:fld id="{734541C9-11DC-42DD-AFA9-C3E11C7B7854}" type="slidenum">
              <a:rPr lang="de-DE" smtClean="0"/>
              <a:t>10</a:t>
            </a:fld>
            <a:endParaRPr lang="de-DE"/>
          </a:p>
        </p:txBody>
      </p:sp>
    </p:spTree>
    <p:extLst>
      <p:ext uri="{BB962C8B-B14F-4D97-AF65-F5344CB8AC3E}">
        <p14:creationId xmlns:p14="http://schemas.microsoft.com/office/powerpoint/2010/main" val="366758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Considering that reference points intuitively represent the location information in object queries, we start our exploration from them. Before passing to decoder layers, reference points are generated via a linear projection over randomly initialized object queries. We point out that this initialization is similar to the generation of anchor points in anchor-based detectors. As the iterative stage increases, reference points gradually gather to the centers of the foreground and finally cover almost all foreground at the last stage. For the remaining part, we call the initialization of reference points and object queries the initialization of object containers.</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924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From the intuition before, they want to figure out the best initialization. In anchor based detectors, the generation of anchors has a great effect on the model’s performance. Mostly, anchors are generated at each sliding-window location, which proves to be a proper initialization for the proposals of objects. different initialization behaves quite differently in non-cascade structures. On the contrary, they lead to a similar performance in a cascade structure. From another perspective, better initialization of reference points may improve the performance in non-cascade structure. </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541C9-11DC-42DD-AFA9-C3E11C7B785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559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6AF7-7CFC-4B15-B4EC-1DF700FAE0A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D09D1F2-F180-4D08-BF67-72F4D1F65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E48A2B-749E-4837-B917-FA7D71E75E17}"/>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0037868D-5776-4629-9871-C6FBE7CA09F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87BE13-E21D-479F-BA2F-C8DDC1F9592C}"/>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94206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630EC-8D49-4C4D-911D-565B2536910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F680520-98DC-4EC9-B349-C612D2FDF93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D1F6AA6-8167-40A3-9C8D-2E34FB85EBE7}"/>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08174437-4C8D-411B-979D-AFFB7B6BBF9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1223E6B-4BF2-4EE5-A40A-A87B8053CA93}"/>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314637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EDDC5E9-2DB5-4096-B79B-B8029D7CF63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8B52E6E-C8B6-431B-B914-C498382B4D3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AE7348B-4C94-4229-994F-3558368015CA}"/>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0E589512-F3FE-4BC4-8549-97FCA17674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237084-D2DD-4B10-A0A7-FDEF383E8B50}"/>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223751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399D6-6B51-4CA6-A858-A63A654D61B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4B0C5B9-7C55-4D34-8EB8-84DE9614900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BAD44D0-71F4-48CF-8E2D-9818214A3642}"/>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0838B0B8-EDA8-460D-A8A2-AE8E196EEE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67BA4E-D9C3-457D-83DC-DB2878B9C52D}"/>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274671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F5412-210D-4D0A-A8DC-BA960A2E95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231E45B-2BAE-40DA-853D-B97148DDE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EAF39F5-E62F-4645-9B20-FBD652C15FD0}"/>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08571D94-71F6-4BCA-9334-7E0E26220C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EF79CA-F1A7-473F-920D-B2FF4A970503}"/>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123791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F3D6A2-9E5B-4390-A76A-7266458E886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7C34DA6-4491-497D-B1E8-78B03FDB052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BA66C68-C0B2-4E48-A21E-DCF108F7374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AE41F22-3211-42FE-A62A-3FE0CF8A1877}"/>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6" name="Fußzeilenplatzhalter 5">
            <a:extLst>
              <a:ext uri="{FF2B5EF4-FFF2-40B4-BE49-F238E27FC236}">
                <a16:creationId xmlns:a16="http://schemas.microsoft.com/office/drawing/2014/main" id="{C5F048EF-1913-41F8-91EC-EE16A500CA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B72EF53-B7A5-47CF-90FB-C2147641758B}"/>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29388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98D8E3-74A6-4883-9CFD-D7F3F2E1058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C01B65C-AB05-446F-88D7-8D7EC15E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3B5FEAC-6501-42B4-923E-225C2BDB9AF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4BD836C-0DA2-4688-94E1-C0205933F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57D57CD-E63B-4412-BE20-A0A24D7C2BA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220C49B-3E85-4CDB-BD22-55EF91DA5EF3}"/>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8" name="Fußzeilenplatzhalter 7">
            <a:extLst>
              <a:ext uri="{FF2B5EF4-FFF2-40B4-BE49-F238E27FC236}">
                <a16:creationId xmlns:a16="http://schemas.microsoft.com/office/drawing/2014/main" id="{E7CDFD6D-8CBB-4028-BB95-D04F67B2F3B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4BB81C1-4C41-43B2-ACCB-FB50583D4843}"/>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167760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92654-33D1-43BC-AF22-AE37CDBA09D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4CA3582-5F21-4D1D-B83D-9C6F480E13CA}"/>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4" name="Fußzeilenplatzhalter 3">
            <a:extLst>
              <a:ext uri="{FF2B5EF4-FFF2-40B4-BE49-F238E27FC236}">
                <a16:creationId xmlns:a16="http://schemas.microsoft.com/office/drawing/2014/main" id="{6E447059-422A-4B1A-A5B5-B6398290A56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BA20942-AA67-49D0-A771-67C503E5E0F5}"/>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38937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67C3A8-46BC-428D-9ED7-5C701DD14ACB}"/>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3" name="Fußzeilenplatzhalter 2">
            <a:extLst>
              <a:ext uri="{FF2B5EF4-FFF2-40B4-BE49-F238E27FC236}">
                <a16:creationId xmlns:a16="http://schemas.microsoft.com/office/drawing/2014/main" id="{D264D63B-A2C0-4736-B6F3-3167C500E48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32DDFAA-6E1F-4E89-A484-F1E4079FC5BB}"/>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309885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36581-DF25-41C9-B8C3-B60A852B18B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C25C61D-7211-434B-9C70-EC1C0F8A9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D0A89D2-7FC6-447D-99A9-8AE2253B8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A1673B6-BC09-45F1-9B33-1498F787FF57}"/>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6" name="Fußzeilenplatzhalter 5">
            <a:extLst>
              <a:ext uri="{FF2B5EF4-FFF2-40B4-BE49-F238E27FC236}">
                <a16:creationId xmlns:a16="http://schemas.microsoft.com/office/drawing/2014/main" id="{D7BBFACD-BDC3-4FC2-9935-466A034DFA9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E58094F-6C31-4282-A5E7-C1F43A7C0171}"/>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156852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9208B-A3AC-4B81-B581-DE76187475B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130409E-84D5-44BF-99D3-54541FEFD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D65BA93-52D0-4CA0-B532-EC68B8998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57E0F-4FF6-4CB6-BFE0-E9C910F38161}"/>
              </a:ext>
            </a:extLst>
          </p:cNvPr>
          <p:cNvSpPr>
            <a:spLocks noGrp="1"/>
          </p:cNvSpPr>
          <p:nvPr>
            <p:ph type="dt" sz="half" idx="10"/>
          </p:nvPr>
        </p:nvSpPr>
        <p:spPr/>
        <p:txBody>
          <a:bodyPr/>
          <a:lstStyle/>
          <a:p>
            <a:fld id="{D7E6679E-D872-4EC7-A868-82013C1CCFE5}" type="datetimeFigureOut">
              <a:rPr lang="de-DE" smtClean="0"/>
              <a:t>16.06.2021</a:t>
            </a:fld>
            <a:endParaRPr lang="de-DE"/>
          </a:p>
        </p:txBody>
      </p:sp>
      <p:sp>
        <p:nvSpPr>
          <p:cNvPr id="6" name="Fußzeilenplatzhalter 5">
            <a:extLst>
              <a:ext uri="{FF2B5EF4-FFF2-40B4-BE49-F238E27FC236}">
                <a16:creationId xmlns:a16="http://schemas.microsoft.com/office/drawing/2014/main" id="{0D029569-BCED-4083-AF4F-BCD0A670FC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C07160-5970-4848-A0A2-39BBFBBC40C0}"/>
              </a:ext>
            </a:extLst>
          </p:cNvPr>
          <p:cNvSpPr>
            <a:spLocks noGrp="1"/>
          </p:cNvSpPr>
          <p:nvPr>
            <p:ph type="sldNum" sz="quarter" idx="12"/>
          </p:nvPr>
        </p:nvSpPr>
        <p:spPr/>
        <p:txBody>
          <a:bodyPr/>
          <a:lstStyle/>
          <a:p>
            <a:fld id="{FEC0F711-7C2A-44BF-9B30-22309D56D3D9}" type="slidenum">
              <a:rPr lang="de-DE" smtClean="0"/>
              <a:t>‹Nr.›</a:t>
            </a:fld>
            <a:endParaRPr lang="de-DE"/>
          </a:p>
        </p:txBody>
      </p:sp>
    </p:spTree>
    <p:extLst>
      <p:ext uri="{BB962C8B-B14F-4D97-AF65-F5344CB8AC3E}">
        <p14:creationId xmlns:p14="http://schemas.microsoft.com/office/powerpoint/2010/main" val="267267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6A7C73-85E4-49FD-81D3-5848C240F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32EDB74-60BB-407D-9C6E-313A45001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015524-56E1-41EC-86E4-96096AF1E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6679E-D872-4EC7-A868-82013C1CCFE5}" type="datetimeFigureOut">
              <a:rPr lang="de-DE" smtClean="0"/>
              <a:t>16.06.2021</a:t>
            </a:fld>
            <a:endParaRPr lang="de-DE"/>
          </a:p>
        </p:txBody>
      </p:sp>
      <p:sp>
        <p:nvSpPr>
          <p:cNvPr id="5" name="Fußzeilenplatzhalter 4">
            <a:extLst>
              <a:ext uri="{FF2B5EF4-FFF2-40B4-BE49-F238E27FC236}">
                <a16:creationId xmlns:a16="http://schemas.microsoft.com/office/drawing/2014/main" id="{B3DB54C0-7446-46A0-98EE-0FAD62F52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567678B-1183-46B6-8D71-5F1CCC1F8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0F711-7C2A-44BF-9B30-22309D56D3D9}" type="slidenum">
              <a:rPr lang="de-DE" smtClean="0"/>
              <a:t>‹Nr.›</a:t>
            </a:fld>
            <a:endParaRPr lang="de-DE"/>
          </a:p>
        </p:txBody>
      </p:sp>
    </p:spTree>
    <p:extLst>
      <p:ext uri="{BB962C8B-B14F-4D97-AF65-F5344CB8AC3E}">
        <p14:creationId xmlns:p14="http://schemas.microsoft.com/office/powerpoint/2010/main" val="246654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598C42-4654-4B93-A63A-21A338B0A2E0}"/>
              </a:ext>
            </a:extLst>
          </p:cNvPr>
          <p:cNvSpPr>
            <a:spLocks noGrp="1"/>
          </p:cNvSpPr>
          <p:nvPr>
            <p:ph type="ctrTitle"/>
          </p:nvPr>
        </p:nvSpPr>
        <p:spPr/>
        <p:txBody>
          <a:bodyPr/>
          <a:lstStyle/>
          <a:p>
            <a:r>
              <a:rPr lang="de-DE" dirty="0" err="1"/>
              <a:t>Efficient</a:t>
            </a:r>
            <a:r>
              <a:rPr lang="de-DE" dirty="0"/>
              <a:t> DERT</a:t>
            </a:r>
          </a:p>
        </p:txBody>
      </p:sp>
      <p:sp>
        <p:nvSpPr>
          <p:cNvPr id="3" name="Untertitel 2">
            <a:extLst>
              <a:ext uri="{FF2B5EF4-FFF2-40B4-BE49-F238E27FC236}">
                <a16:creationId xmlns:a16="http://schemas.microsoft.com/office/drawing/2014/main" id="{573B65D9-D186-48ED-B634-E92E369F966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161418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6" name="Grafik 5">
            <a:extLst>
              <a:ext uri="{FF2B5EF4-FFF2-40B4-BE49-F238E27FC236}">
                <a16:creationId xmlns:a16="http://schemas.microsoft.com/office/drawing/2014/main" id="{483D03C6-D8ED-4A23-882F-EB6617CDD27C}"/>
              </a:ext>
            </a:extLst>
          </p:cNvPr>
          <p:cNvPicPr>
            <a:picLocks noChangeAspect="1"/>
          </p:cNvPicPr>
          <p:nvPr/>
        </p:nvPicPr>
        <p:blipFill>
          <a:blip r:embed="rId3"/>
          <a:stretch>
            <a:fillRect/>
          </a:stretch>
        </p:blipFill>
        <p:spPr>
          <a:xfrm>
            <a:off x="964475" y="3758352"/>
            <a:ext cx="5362575" cy="1933575"/>
          </a:xfrm>
          <a:prstGeom prst="rect">
            <a:avLst/>
          </a:prstGeom>
        </p:spPr>
      </p:pic>
      <p:pic>
        <p:nvPicPr>
          <p:cNvPr id="12" name="Grafik 11">
            <a:extLst>
              <a:ext uri="{FF2B5EF4-FFF2-40B4-BE49-F238E27FC236}">
                <a16:creationId xmlns:a16="http://schemas.microsoft.com/office/drawing/2014/main" id="{8BA333C5-9819-495B-A314-76A543E2975E}"/>
              </a:ext>
            </a:extLst>
          </p:cNvPr>
          <p:cNvPicPr>
            <a:picLocks noChangeAspect="1"/>
          </p:cNvPicPr>
          <p:nvPr/>
        </p:nvPicPr>
        <p:blipFill>
          <a:blip r:embed="rId4"/>
          <a:stretch>
            <a:fillRect/>
          </a:stretch>
        </p:blipFill>
        <p:spPr>
          <a:xfrm>
            <a:off x="6453325" y="2773994"/>
            <a:ext cx="5737440" cy="3227310"/>
          </a:xfrm>
          <a:prstGeom prst="rect">
            <a:avLst/>
          </a:prstGeom>
        </p:spPr>
      </p:pic>
    </p:spTree>
    <p:extLst>
      <p:ext uri="{BB962C8B-B14F-4D97-AF65-F5344CB8AC3E}">
        <p14:creationId xmlns:p14="http://schemas.microsoft.com/office/powerpoint/2010/main" val="410021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6" name="Grafik 5">
            <a:extLst>
              <a:ext uri="{FF2B5EF4-FFF2-40B4-BE49-F238E27FC236}">
                <a16:creationId xmlns:a16="http://schemas.microsoft.com/office/drawing/2014/main" id="{483D03C6-D8ED-4A23-882F-EB6617CDD27C}"/>
              </a:ext>
            </a:extLst>
          </p:cNvPr>
          <p:cNvPicPr>
            <a:picLocks noChangeAspect="1"/>
          </p:cNvPicPr>
          <p:nvPr/>
        </p:nvPicPr>
        <p:blipFill>
          <a:blip r:embed="rId3"/>
          <a:stretch>
            <a:fillRect/>
          </a:stretch>
        </p:blipFill>
        <p:spPr>
          <a:xfrm>
            <a:off x="964475" y="3758352"/>
            <a:ext cx="5362575" cy="1933575"/>
          </a:xfrm>
          <a:prstGeom prst="rect">
            <a:avLst/>
          </a:prstGeom>
        </p:spPr>
      </p:pic>
      <p:pic>
        <p:nvPicPr>
          <p:cNvPr id="12" name="Grafik 11">
            <a:extLst>
              <a:ext uri="{FF2B5EF4-FFF2-40B4-BE49-F238E27FC236}">
                <a16:creationId xmlns:a16="http://schemas.microsoft.com/office/drawing/2014/main" id="{8BA333C5-9819-495B-A314-76A543E2975E}"/>
              </a:ext>
            </a:extLst>
          </p:cNvPr>
          <p:cNvPicPr>
            <a:picLocks noChangeAspect="1"/>
          </p:cNvPicPr>
          <p:nvPr/>
        </p:nvPicPr>
        <p:blipFill>
          <a:blip r:embed="rId4"/>
          <a:stretch>
            <a:fillRect/>
          </a:stretch>
        </p:blipFill>
        <p:spPr>
          <a:xfrm>
            <a:off x="6453325" y="2773994"/>
            <a:ext cx="5737440" cy="3227310"/>
          </a:xfrm>
          <a:prstGeom prst="rect">
            <a:avLst/>
          </a:prstGeom>
        </p:spPr>
      </p:pic>
    </p:spTree>
    <p:extLst>
      <p:ext uri="{BB962C8B-B14F-4D97-AF65-F5344CB8AC3E}">
        <p14:creationId xmlns:p14="http://schemas.microsoft.com/office/powerpoint/2010/main" val="391124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4" name="Grafik 3">
            <a:extLst>
              <a:ext uri="{FF2B5EF4-FFF2-40B4-BE49-F238E27FC236}">
                <a16:creationId xmlns:a16="http://schemas.microsoft.com/office/drawing/2014/main" id="{EB2A1521-7420-4AAE-90AC-F8C2AAADF567}"/>
              </a:ext>
            </a:extLst>
          </p:cNvPr>
          <p:cNvPicPr>
            <a:picLocks noChangeAspect="1"/>
          </p:cNvPicPr>
          <p:nvPr/>
        </p:nvPicPr>
        <p:blipFill>
          <a:blip r:embed="rId3"/>
          <a:stretch>
            <a:fillRect/>
          </a:stretch>
        </p:blipFill>
        <p:spPr>
          <a:xfrm>
            <a:off x="6096000" y="2665448"/>
            <a:ext cx="5547711" cy="3827427"/>
          </a:xfrm>
          <a:prstGeom prst="rect">
            <a:avLst/>
          </a:prstGeom>
        </p:spPr>
      </p:pic>
      <p:pic>
        <p:nvPicPr>
          <p:cNvPr id="5" name="Grafik 4">
            <a:extLst>
              <a:ext uri="{FF2B5EF4-FFF2-40B4-BE49-F238E27FC236}">
                <a16:creationId xmlns:a16="http://schemas.microsoft.com/office/drawing/2014/main" id="{87FFF6C1-60E0-4749-BC63-D91960287B79}"/>
              </a:ext>
            </a:extLst>
          </p:cNvPr>
          <p:cNvPicPr>
            <a:picLocks noChangeAspect="1"/>
          </p:cNvPicPr>
          <p:nvPr/>
        </p:nvPicPr>
        <p:blipFill>
          <a:blip r:embed="rId4"/>
          <a:stretch>
            <a:fillRect/>
          </a:stretch>
        </p:blipFill>
        <p:spPr>
          <a:xfrm>
            <a:off x="6224633" y="1105069"/>
            <a:ext cx="5050007" cy="1171237"/>
          </a:xfrm>
          <a:prstGeom prst="rect">
            <a:avLst/>
          </a:prstGeom>
        </p:spPr>
      </p:pic>
    </p:spTree>
    <p:extLst>
      <p:ext uri="{BB962C8B-B14F-4D97-AF65-F5344CB8AC3E}">
        <p14:creationId xmlns:p14="http://schemas.microsoft.com/office/powerpoint/2010/main" val="19931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6" name="Grafik 5">
            <a:extLst>
              <a:ext uri="{FF2B5EF4-FFF2-40B4-BE49-F238E27FC236}">
                <a16:creationId xmlns:a16="http://schemas.microsoft.com/office/drawing/2014/main" id="{17374526-DAF8-4CE0-B90C-48DFA7E135F3}"/>
              </a:ext>
            </a:extLst>
          </p:cNvPr>
          <p:cNvPicPr>
            <a:picLocks noChangeAspect="1"/>
          </p:cNvPicPr>
          <p:nvPr/>
        </p:nvPicPr>
        <p:blipFill>
          <a:blip r:embed="rId3"/>
          <a:stretch>
            <a:fillRect/>
          </a:stretch>
        </p:blipFill>
        <p:spPr>
          <a:xfrm>
            <a:off x="3267907" y="3429000"/>
            <a:ext cx="5372100" cy="2400300"/>
          </a:xfrm>
          <a:prstGeom prst="rect">
            <a:avLst/>
          </a:prstGeom>
        </p:spPr>
      </p:pic>
    </p:spTree>
    <p:extLst>
      <p:ext uri="{BB962C8B-B14F-4D97-AF65-F5344CB8AC3E}">
        <p14:creationId xmlns:p14="http://schemas.microsoft.com/office/powerpoint/2010/main" val="197361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4" name="Grafik 3">
            <a:extLst>
              <a:ext uri="{FF2B5EF4-FFF2-40B4-BE49-F238E27FC236}">
                <a16:creationId xmlns:a16="http://schemas.microsoft.com/office/drawing/2014/main" id="{5716D916-8B2B-4ED1-A1F1-6514A2B2F5F5}"/>
              </a:ext>
            </a:extLst>
          </p:cNvPr>
          <p:cNvPicPr>
            <a:picLocks noChangeAspect="1"/>
          </p:cNvPicPr>
          <p:nvPr/>
        </p:nvPicPr>
        <p:blipFill>
          <a:blip r:embed="rId3"/>
          <a:stretch>
            <a:fillRect/>
          </a:stretch>
        </p:blipFill>
        <p:spPr>
          <a:xfrm>
            <a:off x="426749" y="3302493"/>
            <a:ext cx="10927051" cy="3358352"/>
          </a:xfrm>
          <a:prstGeom prst="rect">
            <a:avLst/>
          </a:prstGeom>
        </p:spPr>
      </p:pic>
    </p:spTree>
    <p:extLst>
      <p:ext uri="{BB962C8B-B14F-4D97-AF65-F5344CB8AC3E}">
        <p14:creationId xmlns:p14="http://schemas.microsoft.com/office/powerpoint/2010/main" val="391537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4" name="Grafik 3">
            <a:extLst>
              <a:ext uri="{FF2B5EF4-FFF2-40B4-BE49-F238E27FC236}">
                <a16:creationId xmlns:a16="http://schemas.microsoft.com/office/drawing/2014/main" id="{5716D916-8B2B-4ED1-A1F1-6514A2B2F5F5}"/>
              </a:ext>
            </a:extLst>
          </p:cNvPr>
          <p:cNvPicPr>
            <a:picLocks noChangeAspect="1"/>
          </p:cNvPicPr>
          <p:nvPr/>
        </p:nvPicPr>
        <p:blipFill>
          <a:blip r:embed="rId3"/>
          <a:stretch>
            <a:fillRect/>
          </a:stretch>
        </p:blipFill>
        <p:spPr>
          <a:xfrm>
            <a:off x="426749" y="3302493"/>
            <a:ext cx="10927051" cy="3358352"/>
          </a:xfrm>
          <a:prstGeom prst="rect">
            <a:avLst/>
          </a:prstGeom>
        </p:spPr>
      </p:pic>
    </p:spTree>
    <p:extLst>
      <p:ext uri="{BB962C8B-B14F-4D97-AF65-F5344CB8AC3E}">
        <p14:creationId xmlns:p14="http://schemas.microsoft.com/office/powerpoint/2010/main" val="415107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5" name="Grafik 4">
            <a:extLst>
              <a:ext uri="{FF2B5EF4-FFF2-40B4-BE49-F238E27FC236}">
                <a16:creationId xmlns:a16="http://schemas.microsoft.com/office/drawing/2014/main" id="{0C3A5238-4FC8-4D48-B4E6-1F541967B383}"/>
              </a:ext>
            </a:extLst>
          </p:cNvPr>
          <p:cNvPicPr>
            <a:picLocks noChangeAspect="1"/>
          </p:cNvPicPr>
          <p:nvPr/>
        </p:nvPicPr>
        <p:blipFill>
          <a:blip r:embed="rId3"/>
          <a:stretch>
            <a:fillRect/>
          </a:stretch>
        </p:blipFill>
        <p:spPr>
          <a:xfrm>
            <a:off x="838200" y="3786188"/>
            <a:ext cx="5648325" cy="2390775"/>
          </a:xfrm>
          <a:prstGeom prst="rect">
            <a:avLst/>
          </a:prstGeom>
        </p:spPr>
      </p:pic>
      <p:pic>
        <p:nvPicPr>
          <p:cNvPr id="6" name="Grafik 5">
            <a:extLst>
              <a:ext uri="{FF2B5EF4-FFF2-40B4-BE49-F238E27FC236}">
                <a16:creationId xmlns:a16="http://schemas.microsoft.com/office/drawing/2014/main" id="{97DE8F74-39FF-4837-9EA8-C35EC94B0AC5}"/>
              </a:ext>
            </a:extLst>
          </p:cNvPr>
          <p:cNvPicPr>
            <a:picLocks noChangeAspect="1"/>
          </p:cNvPicPr>
          <p:nvPr/>
        </p:nvPicPr>
        <p:blipFill>
          <a:blip r:embed="rId4"/>
          <a:stretch>
            <a:fillRect/>
          </a:stretch>
        </p:blipFill>
        <p:spPr>
          <a:xfrm>
            <a:off x="6622466" y="2362247"/>
            <a:ext cx="5324872" cy="3814716"/>
          </a:xfrm>
          <a:prstGeom prst="rect">
            <a:avLst/>
          </a:prstGeom>
        </p:spPr>
      </p:pic>
    </p:spTree>
    <p:extLst>
      <p:ext uri="{BB962C8B-B14F-4D97-AF65-F5344CB8AC3E}">
        <p14:creationId xmlns:p14="http://schemas.microsoft.com/office/powerpoint/2010/main" val="187105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endParaRPr lang="de-DE" dirty="0"/>
          </a:p>
        </p:txBody>
      </p:sp>
      <p:pic>
        <p:nvPicPr>
          <p:cNvPr id="4" name="Grafik 3">
            <a:extLst>
              <a:ext uri="{FF2B5EF4-FFF2-40B4-BE49-F238E27FC236}">
                <a16:creationId xmlns:a16="http://schemas.microsoft.com/office/drawing/2014/main" id="{A3C421B3-E47B-4D41-98E9-E124F185189C}"/>
              </a:ext>
            </a:extLst>
          </p:cNvPr>
          <p:cNvPicPr>
            <a:picLocks noChangeAspect="1"/>
          </p:cNvPicPr>
          <p:nvPr/>
        </p:nvPicPr>
        <p:blipFill>
          <a:blip r:embed="rId3"/>
          <a:stretch>
            <a:fillRect/>
          </a:stretch>
        </p:blipFill>
        <p:spPr>
          <a:xfrm>
            <a:off x="1488697" y="2928614"/>
            <a:ext cx="9214606" cy="2870004"/>
          </a:xfrm>
          <a:prstGeom prst="rect">
            <a:avLst/>
          </a:prstGeom>
        </p:spPr>
      </p:pic>
    </p:spTree>
    <p:extLst>
      <p:ext uri="{BB962C8B-B14F-4D97-AF65-F5344CB8AC3E}">
        <p14:creationId xmlns:p14="http://schemas.microsoft.com/office/powerpoint/2010/main" val="139024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endParaRPr lang="de-DE" dirty="0"/>
          </a:p>
        </p:txBody>
      </p:sp>
      <p:pic>
        <p:nvPicPr>
          <p:cNvPr id="5" name="Grafik 4">
            <a:extLst>
              <a:ext uri="{FF2B5EF4-FFF2-40B4-BE49-F238E27FC236}">
                <a16:creationId xmlns:a16="http://schemas.microsoft.com/office/drawing/2014/main" id="{7CD49971-D994-4510-A411-EFA31A2F084D}"/>
              </a:ext>
            </a:extLst>
          </p:cNvPr>
          <p:cNvPicPr>
            <a:picLocks noChangeAspect="1"/>
          </p:cNvPicPr>
          <p:nvPr/>
        </p:nvPicPr>
        <p:blipFill>
          <a:blip r:embed="rId3"/>
          <a:stretch>
            <a:fillRect/>
          </a:stretch>
        </p:blipFill>
        <p:spPr>
          <a:xfrm>
            <a:off x="974463" y="2776861"/>
            <a:ext cx="3762375" cy="2209800"/>
          </a:xfrm>
          <a:prstGeom prst="rect">
            <a:avLst/>
          </a:prstGeom>
        </p:spPr>
      </p:pic>
    </p:spTree>
    <p:extLst>
      <p:ext uri="{BB962C8B-B14F-4D97-AF65-F5344CB8AC3E}">
        <p14:creationId xmlns:p14="http://schemas.microsoft.com/office/powerpoint/2010/main" val="429258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p>
          <a:p>
            <a:r>
              <a:rPr lang="de-DE" dirty="0" err="1"/>
              <a:t>Dense</a:t>
            </a:r>
            <a:r>
              <a:rPr lang="de-DE" dirty="0"/>
              <a:t> </a:t>
            </a:r>
            <a:r>
              <a:rPr lang="de-DE" dirty="0" err="1"/>
              <a:t>part</a:t>
            </a:r>
            <a:endParaRPr lang="de-DE" dirty="0"/>
          </a:p>
        </p:txBody>
      </p:sp>
      <p:pic>
        <p:nvPicPr>
          <p:cNvPr id="6" name="Grafik 5">
            <a:extLst>
              <a:ext uri="{FF2B5EF4-FFF2-40B4-BE49-F238E27FC236}">
                <a16:creationId xmlns:a16="http://schemas.microsoft.com/office/drawing/2014/main" id="{DF44A712-57BA-4CCC-BE11-E190F9A77F12}"/>
              </a:ext>
            </a:extLst>
          </p:cNvPr>
          <p:cNvPicPr>
            <a:picLocks noChangeAspect="1"/>
          </p:cNvPicPr>
          <p:nvPr/>
        </p:nvPicPr>
        <p:blipFill>
          <a:blip r:embed="rId3"/>
          <a:stretch>
            <a:fillRect/>
          </a:stretch>
        </p:blipFill>
        <p:spPr>
          <a:xfrm>
            <a:off x="1488697" y="2928614"/>
            <a:ext cx="9214606" cy="2870004"/>
          </a:xfrm>
          <a:prstGeom prst="rect">
            <a:avLst/>
          </a:prstGeom>
        </p:spPr>
      </p:pic>
      <p:sp>
        <p:nvSpPr>
          <p:cNvPr id="4" name="Rechteck 3">
            <a:extLst>
              <a:ext uri="{FF2B5EF4-FFF2-40B4-BE49-F238E27FC236}">
                <a16:creationId xmlns:a16="http://schemas.microsoft.com/office/drawing/2014/main" id="{71DF173E-F5B5-4509-8BD6-A37B64A24BA5}"/>
              </a:ext>
            </a:extLst>
          </p:cNvPr>
          <p:cNvSpPr/>
          <p:nvPr/>
        </p:nvSpPr>
        <p:spPr>
          <a:xfrm>
            <a:off x="5765800" y="4001294"/>
            <a:ext cx="330200" cy="1046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0F1DF874-9439-4A3A-BFBA-135FC5ABA7C5}"/>
              </a:ext>
            </a:extLst>
          </p:cNvPr>
          <p:cNvSpPr/>
          <p:nvPr/>
        </p:nvSpPr>
        <p:spPr>
          <a:xfrm rot="16200000">
            <a:off x="6231136" y="3341886"/>
            <a:ext cx="599678" cy="294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5475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BFA7D-47D8-4881-9E19-565174717F42}"/>
              </a:ext>
            </a:extLst>
          </p:cNvPr>
          <p:cNvSpPr>
            <a:spLocks noGrp="1"/>
          </p:cNvSpPr>
          <p:nvPr>
            <p:ph type="title"/>
          </p:nvPr>
        </p:nvSpPr>
        <p:spPr/>
        <p:txBody>
          <a:bodyPr/>
          <a:lstStyle/>
          <a:p>
            <a:r>
              <a:rPr lang="de-DE" dirty="0"/>
              <a:t>Paper Details</a:t>
            </a:r>
          </a:p>
        </p:txBody>
      </p:sp>
      <p:sp>
        <p:nvSpPr>
          <p:cNvPr id="3" name="Inhaltsplatzhalter 2">
            <a:extLst>
              <a:ext uri="{FF2B5EF4-FFF2-40B4-BE49-F238E27FC236}">
                <a16:creationId xmlns:a16="http://schemas.microsoft.com/office/drawing/2014/main" id="{9BBCB6D8-FC70-40CD-98CA-63A122C37E3D}"/>
              </a:ext>
            </a:extLst>
          </p:cNvPr>
          <p:cNvSpPr>
            <a:spLocks noGrp="1"/>
          </p:cNvSpPr>
          <p:nvPr>
            <p:ph idx="1"/>
          </p:nvPr>
        </p:nvSpPr>
        <p:spPr/>
        <p:txBody>
          <a:bodyPr/>
          <a:lstStyle/>
          <a:p>
            <a:r>
              <a:rPr lang="de-DE" dirty="0"/>
              <a:t>Paper Title: </a:t>
            </a:r>
            <a:r>
              <a:rPr lang="en-US" dirty="0"/>
              <a:t>Efficient DETR: Improving End-to-End Object Detector with Dense Prior</a:t>
            </a:r>
          </a:p>
          <a:p>
            <a:r>
              <a:rPr lang="en-US" dirty="0"/>
              <a:t>Publication Date: </a:t>
            </a:r>
            <a:r>
              <a:rPr lang="de-DE" dirty="0"/>
              <a:t>3 Apr 2021</a:t>
            </a:r>
          </a:p>
          <a:p>
            <a:r>
              <a:rPr lang="de-DE" dirty="0"/>
              <a:t>Publisher: </a:t>
            </a:r>
            <a:r>
              <a:rPr lang="de-DE" dirty="0" err="1"/>
              <a:t>Zhuyu</a:t>
            </a:r>
            <a:r>
              <a:rPr lang="de-DE" dirty="0"/>
              <a:t> Yao, </a:t>
            </a:r>
            <a:r>
              <a:rPr lang="de-DE" dirty="0" err="1"/>
              <a:t>Jiangbo</a:t>
            </a:r>
            <a:r>
              <a:rPr lang="de-DE" dirty="0"/>
              <a:t> Ai, </a:t>
            </a:r>
            <a:r>
              <a:rPr lang="de-DE" dirty="0" err="1"/>
              <a:t>Boxun</a:t>
            </a:r>
            <a:r>
              <a:rPr lang="de-DE" dirty="0"/>
              <a:t> Li, Chi Zhang</a:t>
            </a:r>
          </a:p>
          <a:p>
            <a:r>
              <a:rPr lang="de-DE" dirty="0"/>
              <a:t>Affiliation: </a:t>
            </a:r>
            <a:r>
              <a:rPr lang="de-DE" dirty="0" err="1"/>
              <a:t>Megvii</a:t>
            </a:r>
            <a:r>
              <a:rPr lang="de-DE" dirty="0"/>
              <a:t> Technology  </a:t>
            </a:r>
          </a:p>
        </p:txBody>
      </p:sp>
    </p:spTree>
    <p:extLst>
      <p:ext uri="{BB962C8B-B14F-4D97-AF65-F5344CB8AC3E}">
        <p14:creationId xmlns:p14="http://schemas.microsoft.com/office/powerpoint/2010/main" val="287284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p>
          <a:p>
            <a:r>
              <a:rPr lang="de-DE" dirty="0" err="1"/>
              <a:t>Dense</a:t>
            </a:r>
            <a:r>
              <a:rPr lang="de-DE" dirty="0"/>
              <a:t> </a:t>
            </a:r>
            <a:r>
              <a:rPr lang="de-DE" dirty="0" err="1"/>
              <a:t>part</a:t>
            </a:r>
            <a:endParaRPr lang="de-DE" dirty="0"/>
          </a:p>
          <a:p>
            <a:r>
              <a:rPr lang="de-DE" dirty="0" err="1"/>
              <a:t>Sparse</a:t>
            </a:r>
            <a:r>
              <a:rPr lang="de-DE" dirty="0"/>
              <a:t> </a:t>
            </a:r>
            <a:r>
              <a:rPr lang="de-DE" dirty="0" err="1"/>
              <a:t>part</a:t>
            </a:r>
            <a:endParaRPr lang="de-DE" dirty="0"/>
          </a:p>
        </p:txBody>
      </p:sp>
      <p:pic>
        <p:nvPicPr>
          <p:cNvPr id="6" name="Grafik 5">
            <a:extLst>
              <a:ext uri="{FF2B5EF4-FFF2-40B4-BE49-F238E27FC236}">
                <a16:creationId xmlns:a16="http://schemas.microsoft.com/office/drawing/2014/main" id="{DF44A712-57BA-4CCC-BE11-E190F9A77F12}"/>
              </a:ext>
            </a:extLst>
          </p:cNvPr>
          <p:cNvPicPr>
            <a:picLocks noChangeAspect="1"/>
          </p:cNvPicPr>
          <p:nvPr/>
        </p:nvPicPr>
        <p:blipFill>
          <a:blip r:embed="rId3"/>
          <a:stretch>
            <a:fillRect/>
          </a:stretch>
        </p:blipFill>
        <p:spPr>
          <a:xfrm>
            <a:off x="2977394" y="2402834"/>
            <a:ext cx="9214606" cy="2870004"/>
          </a:xfrm>
          <a:prstGeom prst="rect">
            <a:avLst/>
          </a:prstGeom>
        </p:spPr>
      </p:pic>
    </p:spTree>
    <p:extLst>
      <p:ext uri="{BB962C8B-B14F-4D97-AF65-F5344CB8AC3E}">
        <p14:creationId xmlns:p14="http://schemas.microsoft.com/office/powerpoint/2010/main" val="126955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p>
          <a:p>
            <a:r>
              <a:rPr lang="de-DE" dirty="0" err="1"/>
              <a:t>Dense</a:t>
            </a:r>
            <a:r>
              <a:rPr lang="de-DE" dirty="0"/>
              <a:t> </a:t>
            </a:r>
            <a:r>
              <a:rPr lang="de-DE" dirty="0" err="1"/>
              <a:t>part</a:t>
            </a:r>
            <a:endParaRPr lang="de-DE" dirty="0"/>
          </a:p>
          <a:p>
            <a:r>
              <a:rPr lang="de-DE" dirty="0" err="1"/>
              <a:t>Sparse</a:t>
            </a:r>
            <a:r>
              <a:rPr lang="de-DE" dirty="0"/>
              <a:t> </a:t>
            </a:r>
            <a:r>
              <a:rPr lang="de-DE" dirty="0" err="1"/>
              <a:t>part</a:t>
            </a:r>
            <a:endParaRPr lang="de-DE" dirty="0"/>
          </a:p>
        </p:txBody>
      </p:sp>
      <p:pic>
        <p:nvPicPr>
          <p:cNvPr id="6" name="Grafik 5">
            <a:extLst>
              <a:ext uri="{FF2B5EF4-FFF2-40B4-BE49-F238E27FC236}">
                <a16:creationId xmlns:a16="http://schemas.microsoft.com/office/drawing/2014/main" id="{DF44A712-57BA-4CCC-BE11-E190F9A77F12}"/>
              </a:ext>
            </a:extLst>
          </p:cNvPr>
          <p:cNvPicPr>
            <a:picLocks noChangeAspect="1"/>
          </p:cNvPicPr>
          <p:nvPr/>
        </p:nvPicPr>
        <p:blipFill>
          <a:blip r:embed="rId3"/>
          <a:stretch>
            <a:fillRect/>
          </a:stretch>
        </p:blipFill>
        <p:spPr>
          <a:xfrm>
            <a:off x="2977394" y="2402834"/>
            <a:ext cx="9214606" cy="2870004"/>
          </a:xfrm>
          <a:prstGeom prst="rect">
            <a:avLst/>
          </a:prstGeom>
        </p:spPr>
      </p:pic>
    </p:spTree>
    <p:extLst>
      <p:ext uri="{BB962C8B-B14F-4D97-AF65-F5344CB8AC3E}">
        <p14:creationId xmlns:p14="http://schemas.microsoft.com/office/powerpoint/2010/main" val="366418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p>
          <a:p>
            <a:r>
              <a:rPr lang="de-DE" dirty="0" err="1"/>
              <a:t>Dense</a:t>
            </a:r>
            <a:r>
              <a:rPr lang="de-DE" dirty="0"/>
              <a:t> </a:t>
            </a:r>
            <a:r>
              <a:rPr lang="de-DE" dirty="0" err="1"/>
              <a:t>part</a:t>
            </a:r>
            <a:endParaRPr lang="de-DE" dirty="0"/>
          </a:p>
          <a:p>
            <a:r>
              <a:rPr lang="de-DE" dirty="0" err="1"/>
              <a:t>Sparse</a:t>
            </a:r>
            <a:r>
              <a:rPr lang="de-DE" dirty="0"/>
              <a:t> </a:t>
            </a:r>
            <a:r>
              <a:rPr lang="de-DE" dirty="0" err="1"/>
              <a:t>part</a:t>
            </a:r>
            <a:endParaRPr lang="en-US" dirty="0"/>
          </a:p>
          <a:p>
            <a:r>
              <a:rPr lang="en-US" altLang="zh-CN" dirty="0"/>
              <a:t>Proposals</a:t>
            </a:r>
            <a:endParaRPr lang="de-DE" dirty="0"/>
          </a:p>
        </p:txBody>
      </p:sp>
      <p:pic>
        <p:nvPicPr>
          <p:cNvPr id="6" name="Grafik 5">
            <a:extLst>
              <a:ext uri="{FF2B5EF4-FFF2-40B4-BE49-F238E27FC236}">
                <a16:creationId xmlns:a16="http://schemas.microsoft.com/office/drawing/2014/main" id="{DF44A712-57BA-4CCC-BE11-E190F9A77F12}"/>
              </a:ext>
            </a:extLst>
          </p:cNvPr>
          <p:cNvPicPr>
            <a:picLocks noChangeAspect="1"/>
          </p:cNvPicPr>
          <p:nvPr/>
        </p:nvPicPr>
        <p:blipFill>
          <a:blip r:embed="rId3"/>
          <a:stretch>
            <a:fillRect/>
          </a:stretch>
        </p:blipFill>
        <p:spPr>
          <a:xfrm>
            <a:off x="2977394" y="2402834"/>
            <a:ext cx="9214606" cy="2870004"/>
          </a:xfrm>
          <a:prstGeom prst="rect">
            <a:avLst/>
          </a:prstGeom>
        </p:spPr>
      </p:pic>
    </p:spTree>
    <p:extLst>
      <p:ext uri="{BB962C8B-B14F-4D97-AF65-F5344CB8AC3E}">
        <p14:creationId xmlns:p14="http://schemas.microsoft.com/office/powerpoint/2010/main" val="257345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de-DE" dirty="0" err="1"/>
              <a:t>Archtecture</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r>
              <a:rPr lang="de-DE" altLang="zh-CN" dirty="0"/>
              <a:t>Backbone</a:t>
            </a:r>
          </a:p>
          <a:p>
            <a:r>
              <a:rPr lang="de-DE" dirty="0" err="1"/>
              <a:t>Dense</a:t>
            </a:r>
            <a:r>
              <a:rPr lang="de-DE" dirty="0"/>
              <a:t> </a:t>
            </a:r>
            <a:r>
              <a:rPr lang="de-DE" dirty="0" err="1"/>
              <a:t>part</a:t>
            </a:r>
            <a:endParaRPr lang="de-DE" dirty="0"/>
          </a:p>
          <a:p>
            <a:r>
              <a:rPr lang="de-DE" dirty="0" err="1"/>
              <a:t>Sparse</a:t>
            </a:r>
            <a:r>
              <a:rPr lang="de-DE" dirty="0"/>
              <a:t> </a:t>
            </a:r>
            <a:r>
              <a:rPr lang="de-DE" dirty="0" err="1"/>
              <a:t>part</a:t>
            </a:r>
            <a:endParaRPr lang="en-US" dirty="0"/>
          </a:p>
          <a:p>
            <a:r>
              <a:rPr lang="en-US" altLang="zh-CN" dirty="0"/>
              <a:t>Proposals</a:t>
            </a:r>
          </a:p>
          <a:p>
            <a:r>
              <a:rPr lang="en-US" dirty="0"/>
              <a:t>Loss</a:t>
            </a:r>
            <a:endParaRPr lang="de-DE" dirty="0"/>
          </a:p>
        </p:txBody>
      </p:sp>
      <p:pic>
        <p:nvPicPr>
          <p:cNvPr id="6" name="Grafik 5">
            <a:extLst>
              <a:ext uri="{FF2B5EF4-FFF2-40B4-BE49-F238E27FC236}">
                <a16:creationId xmlns:a16="http://schemas.microsoft.com/office/drawing/2014/main" id="{DF44A712-57BA-4CCC-BE11-E190F9A77F12}"/>
              </a:ext>
            </a:extLst>
          </p:cNvPr>
          <p:cNvPicPr>
            <a:picLocks noChangeAspect="1"/>
          </p:cNvPicPr>
          <p:nvPr/>
        </p:nvPicPr>
        <p:blipFill>
          <a:blip r:embed="rId3"/>
          <a:stretch>
            <a:fillRect/>
          </a:stretch>
        </p:blipFill>
        <p:spPr>
          <a:xfrm>
            <a:off x="2977394" y="2402834"/>
            <a:ext cx="9214606" cy="2870004"/>
          </a:xfrm>
          <a:prstGeom prst="rect">
            <a:avLst/>
          </a:prstGeom>
        </p:spPr>
      </p:pic>
      <p:pic>
        <p:nvPicPr>
          <p:cNvPr id="5" name="Grafik 4">
            <a:extLst>
              <a:ext uri="{FF2B5EF4-FFF2-40B4-BE49-F238E27FC236}">
                <a16:creationId xmlns:a16="http://schemas.microsoft.com/office/drawing/2014/main" id="{FB05E0F3-291A-4A06-B683-1C85C5B6D560}"/>
              </a:ext>
            </a:extLst>
          </p:cNvPr>
          <p:cNvPicPr>
            <a:picLocks noChangeAspect="1"/>
          </p:cNvPicPr>
          <p:nvPr/>
        </p:nvPicPr>
        <p:blipFill>
          <a:blip r:embed="rId4"/>
          <a:stretch>
            <a:fillRect/>
          </a:stretch>
        </p:blipFill>
        <p:spPr>
          <a:xfrm>
            <a:off x="3309196" y="5504641"/>
            <a:ext cx="4020111" cy="342948"/>
          </a:xfrm>
          <a:prstGeom prst="rect">
            <a:avLst/>
          </a:prstGeom>
        </p:spPr>
      </p:pic>
    </p:spTree>
    <p:extLst>
      <p:ext uri="{BB962C8B-B14F-4D97-AF65-F5344CB8AC3E}">
        <p14:creationId xmlns:p14="http://schemas.microsoft.com/office/powerpoint/2010/main" val="370834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en-US" altLang="zh-CN" dirty="0"/>
              <a:t>Results</a:t>
            </a:r>
            <a:endParaRPr lang="de-DE" dirty="0"/>
          </a:p>
        </p:txBody>
      </p:sp>
      <p:sp>
        <p:nvSpPr>
          <p:cNvPr id="3" name="Inhaltsplatzhalter 2">
            <a:extLst>
              <a:ext uri="{FF2B5EF4-FFF2-40B4-BE49-F238E27FC236}">
                <a16:creationId xmlns:a16="http://schemas.microsoft.com/office/drawing/2014/main" id="{12FBB0EE-E597-46AD-8CEB-D555FB155409}"/>
              </a:ext>
            </a:extLst>
          </p:cNvPr>
          <p:cNvSpPr>
            <a:spLocks noGrp="1"/>
          </p:cNvSpPr>
          <p:nvPr>
            <p:ph idx="1"/>
          </p:nvPr>
        </p:nvSpPr>
        <p:spPr/>
        <p:txBody>
          <a:bodyPr/>
          <a:lstStyle/>
          <a:p>
            <a:endParaRPr lang="de-DE" dirty="0"/>
          </a:p>
        </p:txBody>
      </p:sp>
      <p:pic>
        <p:nvPicPr>
          <p:cNvPr id="7" name="Grafik 6">
            <a:extLst>
              <a:ext uri="{FF2B5EF4-FFF2-40B4-BE49-F238E27FC236}">
                <a16:creationId xmlns:a16="http://schemas.microsoft.com/office/drawing/2014/main" id="{A9E24601-5601-4B31-A15E-5D129E744D90}"/>
              </a:ext>
            </a:extLst>
          </p:cNvPr>
          <p:cNvPicPr>
            <a:picLocks noChangeAspect="1"/>
          </p:cNvPicPr>
          <p:nvPr/>
        </p:nvPicPr>
        <p:blipFill>
          <a:blip r:embed="rId3"/>
          <a:stretch>
            <a:fillRect/>
          </a:stretch>
        </p:blipFill>
        <p:spPr>
          <a:xfrm>
            <a:off x="838199" y="1825625"/>
            <a:ext cx="7871325" cy="4501433"/>
          </a:xfrm>
          <a:prstGeom prst="rect">
            <a:avLst/>
          </a:prstGeom>
        </p:spPr>
      </p:pic>
    </p:spTree>
    <p:extLst>
      <p:ext uri="{BB962C8B-B14F-4D97-AF65-F5344CB8AC3E}">
        <p14:creationId xmlns:p14="http://schemas.microsoft.com/office/powerpoint/2010/main" val="28451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55781B-3AA9-41D9-8997-36013D9AA6A4}"/>
              </a:ext>
            </a:extLst>
          </p:cNvPr>
          <p:cNvSpPr>
            <a:spLocks noGrp="1"/>
          </p:cNvSpPr>
          <p:nvPr>
            <p:ph type="title"/>
          </p:nvPr>
        </p:nvSpPr>
        <p:spPr/>
        <p:txBody>
          <a:bodyPr/>
          <a:lstStyle/>
          <a:p>
            <a:r>
              <a:rPr lang="de-DE" dirty="0" err="1"/>
              <a:t>Efficient</a:t>
            </a:r>
            <a:r>
              <a:rPr lang="de-DE" dirty="0"/>
              <a:t> DETR </a:t>
            </a:r>
            <a:r>
              <a:rPr lang="en-US" altLang="zh-CN" dirty="0"/>
              <a:t>Results</a:t>
            </a:r>
            <a:endParaRPr lang="de-DE" dirty="0"/>
          </a:p>
        </p:txBody>
      </p:sp>
      <p:pic>
        <p:nvPicPr>
          <p:cNvPr id="8" name="Inhaltsplatzhalter 7">
            <a:extLst>
              <a:ext uri="{FF2B5EF4-FFF2-40B4-BE49-F238E27FC236}">
                <a16:creationId xmlns:a16="http://schemas.microsoft.com/office/drawing/2014/main" id="{8AEE6D73-63CA-43C8-8B1C-CDDD40734AE2}"/>
              </a:ext>
            </a:extLst>
          </p:cNvPr>
          <p:cNvPicPr>
            <a:picLocks noGrp="1" noChangeAspect="1"/>
          </p:cNvPicPr>
          <p:nvPr>
            <p:ph idx="1"/>
          </p:nvPr>
        </p:nvPicPr>
        <p:blipFill>
          <a:blip r:embed="rId3"/>
          <a:stretch>
            <a:fillRect/>
          </a:stretch>
        </p:blipFill>
        <p:spPr>
          <a:xfrm>
            <a:off x="924045" y="3429000"/>
            <a:ext cx="6203550" cy="1968910"/>
          </a:xfrm>
        </p:spPr>
      </p:pic>
      <p:pic>
        <p:nvPicPr>
          <p:cNvPr id="5" name="Grafik 4">
            <a:extLst>
              <a:ext uri="{FF2B5EF4-FFF2-40B4-BE49-F238E27FC236}">
                <a16:creationId xmlns:a16="http://schemas.microsoft.com/office/drawing/2014/main" id="{858BC194-AC51-48F1-9C1A-10F4478F140C}"/>
              </a:ext>
            </a:extLst>
          </p:cNvPr>
          <p:cNvPicPr>
            <a:picLocks noChangeAspect="1"/>
          </p:cNvPicPr>
          <p:nvPr/>
        </p:nvPicPr>
        <p:blipFill>
          <a:blip r:embed="rId4"/>
          <a:stretch>
            <a:fillRect/>
          </a:stretch>
        </p:blipFill>
        <p:spPr>
          <a:xfrm>
            <a:off x="924045" y="1825624"/>
            <a:ext cx="6138295" cy="1603375"/>
          </a:xfrm>
          <a:prstGeom prst="rect">
            <a:avLst/>
          </a:prstGeom>
        </p:spPr>
      </p:pic>
    </p:spTree>
    <p:extLst>
      <p:ext uri="{BB962C8B-B14F-4D97-AF65-F5344CB8AC3E}">
        <p14:creationId xmlns:p14="http://schemas.microsoft.com/office/powerpoint/2010/main" val="168902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46BB3-AA47-4F7F-8161-F281F0514021}"/>
              </a:ext>
            </a:extLst>
          </p:cNvPr>
          <p:cNvSpPr>
            <a:spLocks noGrp="1"/>
          </p:cNvSpPr>
          <p:nvPr>
            <p:ph type="title"/>
          </p:nvPr>
        </p:nvSpPr>
        <p:spPr/>
        <p:txBody>
          <a:bodyPr/>
          <a:lstStyle/>
          <a:p>
            <a:r>
              <a:rPr lang="en-US" altLang="zh-CN" dirty="0"/>
              <a:t>More Experiments</a:t>
            </a:r>
            <a:endParaRPr lang="en-US" dirty="0"/>
          </a:p>
        </p:txBody>
      </p:sp>
      <p:sp>
        <p:nvSpPr>
          <p:cNvPr id="3" name="Inhaltsplatzhalter 2">
            <a:extLst>
              <a:ext uri="{FF2B5EF4-FFF2-40B4-BE49-F238E27FC236}">
                <a16:creationId xmlns:a16="http://schemas.microsoft.com/office/drawing/2014/main" id="{DC5B4911-3481-4DFD-9A7A-BF21F3879500}"/>
              </a:ext>
            </a:extLst>
          </p:cNvPr>
          <p:cNvSpPr>
            <a:spLocks noGrp="1"/>
          </p:cNvSpPr>
          <p:nvPr>
            <p:ph idx="1"/>
          </p:nvPr>
        </p:nvSpPr>
        <p:spPr/>
        <p:txBody>
          <a:bodyPr/>
          <a:lstStyle/>
          <a:p>
            <a:r>
              <a:rPr lang="en-US" altLang="zh-CN" dirty="0" err="1"/>
              <a:t>CrowdHuman</a:t>
            </a:r>
            <a:r>
              <a:rPr lang="en-US" altLang="zh-CN" dirty="0"/>
              <a:t> Data </a:t>
            </a:r>
            <a:r>
              <a:rPr lang="de-DE" altLang="zh-CN" dirty="0"/>
              <a:t>(</a:t>
            </a:r>
            <a:r>
              <a:rPr lang="de-DE" altLang="zh-CN" dirty="0" err="1"/>
              <a:t>Crowded</a:t>
            </a:r>
            <a:r>
              <a:rPr lang="de-DE" altLang="zh-CN" dirty="0"/>
              <a:t> Scenes)</a:t>
            </a:r>
            <a:endParaRPr lang="en-US" dirty="0"/>
          </a:p>
        </p:txBody>
      </p:sp>
      <p:pic>
        <p:nvPicPr>
          <p:cNvPr id="5" name="Grafik 4">
            <a:extLst>
              <a:ext uri="{FF2B5EF4-FFF2-40B4-BE49-F238E27FC236}">
                <a16:creationId xmlns:a16="http://schemas.microsoft.com/office/drawing/2014/main" id="{9770A134-0F47-49CF-B066-F794B5459BB9}"/>
              </a:ext>
            </a:extLst>
          </p:cNvPr>
          <p:cNvPicPr>
            <a:picLocks noChangeAspect="1"/>
          </p:cNvPicPr>
          <p:nvPr/>
        </p:nvPicPr>
        <p:blipFill>
          <a:blip r:embed="rId3"/>
          <a:stretch>
            <a:fillRect/>
          </a:stretch>
        </p:blipFill>
        <p:spPr>
          <a:xfrm>
            <a:off x="1141187" y="2205581"/>
            <a:ext cx="6163535" cy="3591426"/>
          </a:xfrm>
          <a:prstGeom prst="rect">
            <a:avLst/>
          </a:prstGeom>
        </p:spPr>
      </p:pic>
    </p:spTree>
    <p:extLst>
      <p:ext uri="{BB962C8B-B14F-4D97-AF65-F5344CB8AC3E}">
        <p14:creationId xmlns:p14="http://schemas.microsoft.com/office/powerpoint/2010/main" val="230936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EA511-F1B6-46F0-B7DF-FB4B9DEB6A26}"/>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3223AC9F-7BC7-436E-AC6A-2F16A927B0AD}"/>
              </a:ext>
            </a:extLst>
          </p:cNvPr>
          <p:cNvSpPr>
            <a:spLocks noGrp="1"/>
          </p:cNvSpPr>
          <p:nvPr>
            <p:ph idx="1"/>
          </p:nvPr>
        </p:nvSpPr>
        <p:spPr/>
        <p:txBody>
          <a:bodyPr/>
          <a:lstStyle/>
          <a:p>
            <a:r>
              <a:rPr lang="en-US" dirty="0"/>
              <a:t>both DETR and Deformable DETR have a 6-encoder and 6-decoder transformer architecture</a:t>
            </a:r>
          </a:p>
          <a:p>
            <a:r>
              <a:rPr lang="en-US" dirty="0"/>
              <a:t>investigate the components of DETRs for understanding their mechanism</a:t>
            </a:r>
          </a:p>
          <a:p>
            <a:r>
              <a:rPr lang="en-US" dirty="0"/>
              <a:t>find out random initialization can be improved</a:t>
            </a:r>
          </a:p>
          <a:p>
            <a:r>
              <a:rPr lang="en-US" dirty="0"/>
              <a:t>Improve DERT with better initialization</a:t>
            </a:r>
          </a:p>
          <a:p>
            <a:pPr marL="0" indent="0">
              <a:buNone/>
            </a:pPr>
            <a:endParaRPr lang="de-DE" dirty="0"/>
          </a:p>
        </p:txBody>
      </p:sp>
    </p:spTree>
    <p:extLst>
      <p:ext uri="{BB962C8B-B14F-4D97-AF65-F5344CB8AC3E}">
        <p14:creationId xmlns:p14="http://schemas.microsoft.com/office/powerpoint/2010/main" val="227647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0F5BE8-201E-4218-955B-2ACA172D05A4}"/>
              </a:ext>
            </a:extLst>
          </p:cNvPr>
          <p:cNvSpPr>
            <a:spLocks noGrp="1"/>
          </p:cNvSpPr>
          <p:nvPr>
            <p:ph type="title"/>
          </p:nvPr>
        </p:nvSpPr>
        <p:spPr/>
        <p:txBody>
          <a:bodyPr/>
          <a:lstStyle/>
          <a:p>
            <a:r>
              <a:rPr lang="de-DE" dirty="0"/>
              <a:t>Brief </a:t>
            </a:r>
            <a:r>
              <a:rPr lang="de-DE" dirty="0" err="1"/>
              <a:t>Retrospect</a:t>
            </a:r>
            <a:r>
              <a:rPr lang="de-DE" dirty="0"/>
              <a:t> </a:t>
            </a:r>
            <a:r>
              <a:rPr lang="de-DE" dirty="0" err="1"/>
              <a:t>of</a:t>
            </a:r>
            <a:r>
              <a:rPr lang="de-DE" dirty="0"/>
              <a:t> DETR </a:t>
            </a:r>
          </a:p>
        </p:txBody>
      </p:sp>
      <p:sp>
        <p:nvSpPr>
          <p:cNvPr id="3" name="Inhaltsplatzhalter 2">
            <a:extLst>
              <a:ext uri="{FF2B5EF4-FFF2-40B4-BE49-F238E27FC236}">
                <a16:creationId xmlns:a16="http://schemas.microsoft.com/office/drawing/2014/main" id="{F1F96767-70D5-4E3F-BC9A-8B6F03A6C65E}"/>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3E0121E7-3503-4BFD-BBF5-15DE1463C32C}"/>
              </a:ext>
            </a:extLst>
          </p:cNvPr>
          <p:cNvPicPr>
            <a:picLocks noChangeAspect="1"/>
          </p:cNvPicPr>
          <p:nvPr/>
        </p:nvPicPr>
        <p:blipFill>
          <a:blip r:embed="rId3"/>
          <a:stretch>
            <a:fillRect/>
          </a:stretch>
        </p:blipFill>
        <p:spPr>
          <a:xfrm>
            <a:off x="3193327" y="1459868"/>
            <a:ext cx="4976183" cy="5167312"/>
          </a:xfrm>
          <a:prstGeom prst="rect">
            <a:avLst/>
          </a:prstGeom>
        </p:spPr>
      </p:pic>
    </p:spTree>
    <p:extLst>
      <p:ext uri="{BB962C8B-B14F-4D97-AF65-F5344CB8AC3E}">
        <p14:creationId xmlns:p14="http://schemas.microsoft.com/office/powerpoint/2010/main" val="38088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err="1"/>
              <a:t>Initializaion</a:t>
            </a:r>
            <a:r>
              <a:rPr lang="de-DE" dirty="0"/>
              <a:t> </a:t>
            </a:r>
            <a:r>
              <a:rPr lang="de-DE" dirty="0" err="1"/>
              <a:t>of</a:t>
            </a:r>
            <a:r>
              <a:rPr lang="de-DE" dirty="0"/>
              <a:t> </a:t>
            </a:r>
            <a:r>
              <a:rPr lang="de-DE" dirty="0" err="1"/>
              <a:t>object</a:t>
            </a:r>
            <a:r>
              <a:rPr lang="de-DE" dirty="0"/>
              <a:t> </a:t>
            </a:r>
            <a:r>
              <a:rPr lang="de-DE" dirty="0" err="1"/>
              <a:t>containers</a:t>
            </a:r>
            <a:endParaRPr lang="de-DE" dirty="0"/>
          </a:p>
          <a:p>
            <a:endParaRPr lang="de-DE" dirty="0"/>
          </a:p>
        </p:txBody>
      </p:sp>
    </p:spTree>
    <p:extLst>
      <p:ext uri="{BB962C8B-B14F-4D97-AF65-F5344CB8AC3E}">
        <p14:creationId xmlns:p14="http://schemas.microsoft.com/office/powerpoint/2010/main" val="225951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endParaRPr lang="de-DE" dirty="0"/>
          </a:p>
        </p:txBody>
      </p:sp>
      <p:pic>
        <p:nvPicPr>
          <p:cNvPr id="4" name="Grafik 3">
            <a:extLst>
              <a:ext uri="{FF2B5EF4-FFF2-40B4-BE49-F238E27FC236}">
                <a16:creationId xmlns:a16="http://schemas.microsoft.com/office/drawing/2014/main" id="{53CEAF02-C36D-4499-BC0E-3E8B68E766FF}"/>
              </a:ext>
            </a:extLst>
          </p:cNvPr>
          <p:cNvPicPr>
            <a:picLocks noChangeAspect="1"/>
          </p:cNvPicPr>
          <p:nvPr/>
        </p:nvPicPr>
        <p:blipFill>
          <a:blip r:embed="rId3"/>
          <a:stretch>
            <a:fillRect/>
          </a:stretch>
        </p:blipFill>
        <p:spPr>
          <a:xfrm>
            <a:off x="3809654" y="2381752"/>
            <a:ext cx="4572691" cy="1442615"/>
          </a:xfrm>
          <a:prstGeom prst="rect">
            <a:avLst/>
          </a:prstGeom>
        </p:spPr>
      </p:pic>
      <p:sp>
        <p:nvSpPr>
          <p:cNvPr id="5" name="Textfeld 4">
            <a:extLst>
              <a:ext uri="{FF2B5EF4-FFF2-40B4-BE49-F238E27FC236}">
                <a16:creationId xmlns:a16="http://schemas.microsoft.com/office/drawing/2014/main" id="{7CBE6E12-2DA3-4BAF-90AB-DD0D2C59E79A}"/>
              </a:ext>
            </a:extLst>
          </p:cNvPr>
          <p:cNvSpPr txBox="1"/>
          <p:nvPr/>
        </p:nvSpPr>
        <p:spPr>
          <a:xfrm>
            <a:off x="3622089" y="4163627"/>
            <a:ext cx="5468645" cy="369332"/>
          </a:xfrm>
          <a:prstGeom prst="rect">
            <a:avLst/>
          </a:prstGeom>
          <a:noFill/>
        </p:spPr>
        <p:txBody>
          <a:bodyPr wrap="square" rtlCol="0">
            <a:spAutoFit/>
          </a:bodyPr>
          <a:lstStyle/>
          <a:p>
            <a:r>
              <a:rPr lang="de-DE" dirty="0" err="1"/>
              <a:t>Difference</a:t>
            </a:r>
            <a:r>
              <a:rPr lang="de-DE" dirty="0"/>
              <a:t> </a:t>
            </a:r>
            <a:r>
              <a:rPr lang="de-DE" dirty="0" err="1"/>
              <a:t>between</a:t>
            </a:r>
            <a:r>
              <a:rPr lang="de-DE" dirty="0"/>
              <a:t> Encoder and Decoder: </a:t>
            </a:r>
            <a:r>
              <a:rPr lang="de-DE" dirty="0" err="1"/>
              <a:t>Auxiliary</a:t>
            </a:r>
            <a:r>
              <a:rPr lang="de-DE" dirty="0"/>
              <a:t> </a:t>
            </a:r>
            <a:r>
              <a:rPr lang="de-DE" dirty="0" err="1"/>
              <a:t>loss</a:t>
            </a:r>
            <a:endParaRPr lang="de-DE" dirty="0"/>
          </a:p>
        </p:txBody>
      </p:sp>
    </p:spTree>
    <p:extLst>
      <p:ext uri="{BB962C8B-B14F-4D97-AF65-F5344CB8AC3E}">
        <p14:creationId xmlns:p14="http://schemas.microsoft.com/office/powerpoint/2010/main" val="303109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endParaRPr lang="de-DE" dirty="0"/>
          </a:p>
        </p:txBody>
      </p:sp>
      <p:pic>
        <p:nvPicPr>
          <p:cNvPr id="6" name="Grafik 5">
            <a:extLst>
              <a:ext uri="{FF2B5EF4-FFF2-40B4-BE49-F238E27FC236}">
                <a16:creationId xmlns:a16="http://schemas.microsoft.com/office/drawing/2014/main" id="{E86B8F36-680E-494A-8BBA-B05A67145F99}"/>
              </a:ext>
            </a:extLst>
          </p:cNvPr>
          <p:cNvPicPr>
            <a:picLocks noChangeAspect="1"/>
          </p:cNvPicPr>
          <p:nvPr/>
        </p:nvPicPr>
        <p:blipFill>
          <a:blip r:embed="rId3"/>
          <a:stretch>
            <a:fillRect/>
          </a:stretch>
        </p:blipFill>
        <p:spPr>
          <a:xfrm>
            <a:off x="3639984" y="2774058"/>
            <a:ext cx="4545228" cy="1309884"/>
          </a:xfrm>
          <a:prstGeom prst="rect">
            <a:avLst/>
          </a:prstGeom>
        </p:spPr>
      </p:pic>
    </p:spTree>
    <p:extLst>
      <p:ext uri="{BB962C8B-B14F-4D97-AF65-F5344CB8AC3E}">
        <p14:creationId xmlns:p14="http://schemas.microsoft.com/office/powerpoint/2010/main" val="353345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sp>
        <p:nvSpPr>
          <p:cNvPr id="4" name="Textfeld 3">
            <a:extLst>
              <a:ext uri="{FF2B5EF4-FFF2-40B4-BE49-F238E27FC236}">
                <a16:creationId xmlns:a16="http://schemas.microsoft.com/office/drawing/2014/main" id="{21741629-EE4B-4C9D-9BFF-B460A20229BA}"/>
              </a:ext>
            </a:extLst>
          </p:cNvPr>
          <p:cNvSpPr txBox="1"/>
          <p:nvPr/>
        </p:nvSpPr>
        <p:spPr>
          <a:xfrm>
            <a:off x="2228295" y="3852908"/>
            <a:ext cx="1944210" cy="369332"/>
          </a:xfrm>
          <a:prstGeom prst="rect">
            <a:avLst/>
          </a:prstGeom>
          <a:noFill/>
        </p:spPr>
        <p:txBody>
          <a:bodyPr wrap="square" rtlCol="0">
            <a:spAutoFit/>
          </a:bodyPr>
          <a:lstStyle/>
          <a:p>
            <a:r>
              <a:rPr lang="de-DE" dirty="0"/>
              <a:t>Reference </a:t>
            </a:r>
            <a:r>
              <a:rPr lang="de-DE" dirty="0" err="1"/>
              <a:t>point</a:t>
            </a:r>
            <a:endParaRPr lang="de-DE" dirty="0"/>
          </a:p>
        </p:txBody>
      </p:sp>
      <p:sp>
        <p:nvSpPr>
          <p:cNvPr id="7" name="Textfeld 6">
            <a:extLst>
              <a:ext uri="{FF2B5EF4-FFF2-40B4-BE49-F238E27FC236}">
                <a16:creationId xmlns:a16="http://schemas.microsoft.com/office/drawing/2014/main" id="{6718E5C4-50C7-46A1-B521-932F7B2ED5FA}"/>
              </a:ext>
            </a:extLst>
          </p:cNvPr>
          <p:cNvSpPr txBox="1"/>
          <p:nvPr/>
        </p:nvSpPr>
        <p:spPr>
          <a:xfrm>
            <a:off x="4955219" y="3852908"/>
            <a:ext cx="1140781" cy="369332"/>
          </a:xfrm>
          <a:prstGeom prst="rect">
            <a:avLst/>
          </a:prstGeom>
          <a:noFill/>
        </p:spPr>
        <p:txBody>
          <a:bodyPr wrap="square" rtlCol="0">
            <a:spAutoFit/>
          </a:bodyPr>
          <a:lstStyle/>
          <a:p>
            <a:r>
              <a:rPr lang="de-DE" dirty="0"/>
              <a:t>2-d </a:t>
            </a:r>
            <a:r>
              <a:rPr lang="de-DE" dirty="0" err="1"/>
              <a:t>tensor</a:t>
            </a:r>
            <a:endParaRPr lang="de-DE" dirty="0"/>
          </a:p>
        </p:txBody>
      </p:sp>
      <p:sp>
        <p:nvSpPr>
          <p:cNvPr id="8" name="Textfeld 7">
            <a:extLst>
              <a:ext uri="{FF2B5EF4-FFF2-40B4-BE49-F238E27FC236}">
                <a16:creationId xmlns:a16="http://schemas.microsoft.com/office/drawing/2014/main" id="{D42AD320-111F-486C-83AE-407D59EDFF80}"/>
              </a:ext>
            </a:extLst>
          </p:cNvPr>
          <p:cNvSpPr txBox="1"/>
          <p:nvPr/>
        </p:nvSpPr>
        <p:spPr>
          <a:xfrm>
            <a:off x="7584118" y="3852908"/>
            <a:ext cx="2616325" cy="369332"/>
          </a:xfrm>
          <a:prstGeom prst="rect">
            <a:avLst/>
          </a:prstGeom>
          <a:noFill/>
        </p:spPr>
        <p:txBody>
          <a:bodyPr wrap="square" rtlCol="0">
            <a:spAutoFit/>
          </a:bodyPr>
          <a:lstStyle/>
          <a:p>
            <a:r>
              <a:rPr lang="de-DE" dirty="0" err="1"/>
              <a:t>Predictions</a:t>
            </a:r>
            <a:r>
              <a:rPr lang="de-DE" dirty="0"/>
              <a:t> </a:t>
            </a:r>
            <a:r>
              <a:rPr lang="de-DE" dirty="0" err="1"/>
              <a:t>of</a:t>
            </a:r>
            <a:r>
              <a:rPr lang="de-DE" dirty="0"/>
              <a:t> box </a:t>
            </a:r>
            <a:r>
              <a:rPr lang="de-DE" dirty="0" err="1"/>
              <a:t>centers</a:t>
            </a:r>
            <a:endParaRPr lang="de-DE" dirty="0"/>
          </a:p>
        </p:txBody>
      </p:sp>
      <p:sp>
        <p:nvSpPr>
          <p:cNvPr id="5" name="Pfeil: nach unten 4">
            <a:extLst>
              <a:ext uri="{FF2B5EF4-FFF2-40B4-BE49-F238E27FC236}">
                <a16:creationId xmlns:a16="http://schemas.microsoft.com/office/drawing/2014/main" id="{014CE3AE-996E-458A-9EA4-824049140C45}"/>
              </a:ext>
            </a:extLst>
          </p:cNvPr>
          <p:cNvSpPr/>
          <p:nvPr/>
        </p:nvSpPr>
        <p:spPr>
          <a:xfrm rot="10800000">
            <a:off x="2818659" y="4357177"/>
            <a:ext cx="470516" cy="7279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F8DE22E-A2B8-4E07-8A68-75B33BFD3EF2}"/>
              </a:ext>
            </a:extLst>
          </p:cNvPr>
          <p:cNvSpPr txBox="1"/>
          <p:nvPr/>
        </p:nvSpPr>
        <p:spPr>
          <a:xfrm>
            <a:off x="2317070" y="5261722"/>
            <a:ext cx="1944210" cy="369332"/>
          </a:xfrm>
          <a:prstGeom prst="rect">
            <a:avLst/>
          </a:prstGeom>
          <a:noFill/>
        </p:spPr>
        <p:txBody>
          <a:bodyPr wrap="square" rtlCol="0">
            <a:spAutoFit/>
          </a:bodyPr>
          <a:lstStyle/>
          <a:p>
            <a:r>
              <a:rPr lang="de-DE" dirty="0" err="1"/>
              <a:t>Object</a:t>
            </a:r>
            <a:r>
              <a:rPr lang="de-DE" dirty="0"/>
              <a:t> </a:t>
            </a:r>
            <a:r>
              <a:rPr lang="de-DE" dirty="0" err="1"/>
              <a:t>query</a:t>
            </a:r>
            <a:endParaRPr lang="de-DE" dirty="0"/>
          </a:p>
        </p:txBody>
      </p:sp>
      <p:sp>
        <p:nvSpPr>
          <p:cNvPr id="10" name="Textfeld 9">
            <a:extLst>
              <a:ext uri="{FF2B5EF4-FFF2-40B4-BE49-F238E27FC236}">
                <a16:creationId xmlns:a16="http://schemas.microsoft.com/office/drawing/2014/main" id="{C4E3E404-9F2F-4D80-BB28-769D24D0C6AA}"/>
              </a:ext>
            </a:extLst>
          </p:cNvPr>
          <p:cNvSpPr txBox="1"/>
          <p:nvPr/>
        </p:nvSpPr>
        <p:spPr>
          <a:xfrm>
            <a:off x="4955218" y="5261722"/>
            <a:ext cx="1140781" cy="369332"/>
          </a:xfrm>
          <a:prstGeom prst="rect">
            <a:avLst/>
          </a:prstGeom>
          <a:noFill/>
        </p:spPr>
        <p:txBody>
          <a:bodyPr wrap="square" rtlCol="0">
            <a:spAutoFit/>
          </a:bodyPr>
          <a:lstStyle/>
          <a:p>
            <a:r>
              <a:rPr lang="de-DE" dirty="0"/>
              <a:t>256-d</a:t>
            </a:r>
          </a:p>
        </p:txBody>
      </p:sp>
      <p:sp>
        <p:nvSpPr>
          <p:cNvPr id="11" name="Textfeld 10">
            <a:extLst>
              <a:ext uri="{FF2B5EF4-FFF2-40B4-BE49-F238E27FC236}">
                <a16:creationId xmlns:a16="http://schemas.microsoft.com/office/drawing/2014/main" id="{7CDC25FA-A8EE-4EAA-B04A-317040813A18}"/>
              </a:ext>
            </a:extLst>
          </p:cNvPr>
          <p:cNvSpPr txBox="1"/>
          <p:nvPr/>
        </p:nvSpPr>
        <p:spPr>
          <a:xfrm>
            <a:off x="3295092" y="4563658"/>
            <a:ext cx="1774058" cy="369332"/>
          </a:xfrm>
          <a:prstGeom prst="rect">
            <a:avLst/>
          </a:prstGeom>
          <a:noFill/>
        </p:spPr>
        <p:txBody>
          <a:bodyPr wrap="square" rtlCol="0">
            <a:spAutoFit/>
          </a:bodyPr>
          <a:lstStyle/>
          <a:p>
            <a:r>
              <a:rPr lang="de-DE" dirty="0"/>
              <a:t>Linear </a:t>
            </a:r>
            <a:r>
              <a:rPr lang="de-DE" dirty="0" err="1"/>
              <a:t>projection</a:t>
            </a:r>
            <a:endParaRPr lang="de-DE" dirty="0"/>
          </a:p>
        </p:txBody>
      </p:sp>
    </p:spTree>
    <p:extLst>
      <p:ext uri="{BB962C8B-B14F-4D97-AF65-F5344CB8AC3E}">
        <p14:creationId xmlns:p14="http://schemas.microsoft.com/office/powerpoint/2010/main" val="385534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CFF7C-46A6-47C7-8986-915FE93B566C}"/>
              </a:ext>
            </a:extLst>
          </p:cNvPr>
          <p:cNvSpPr>
            <a:spLocks noGrp="1"/>
          </p:cNvSpPr>
          <p:nvPr>
            <p:ph type="title"/>
          </p:nvPr>
        </p:nvSpPr>
        <p:spPr/>
        <p:txBody>
          <a:bodyPr/>
          <a:lstStyle/>
          <a:p>
            <a:r>
              <a:rPr lang="de-DE" dirty="0" err="1"/>
              <a:t>Exploring</a:t>
            </a:r>
            <a:r>
              <a:rPr lang="de-DE" dirty="0"/>
              <a:t> DETR</a:t>
            </a:r>
          </a:p>
        </p:txBody>
      </p:sp>
      <p:sp>
        <p:nvSpPr>
          <p:cNvPr id="3" name="Inhaltsplatzhalter 2">
            <a:extLst>
              <a:ext uri="{FF2B5EF4-FFF2-40B4-BE49-F238E27FC236}">
                <a16:creationId xmlns:a16="http://schemas.microsoft.com/office/drawing/2014/main" id="{FAC2106E-5EB6-4417-B8B0-F33515240BC6}"/>
              </a:ext>
            </a:extLst>
          </p:cNvPr>
          <p:cNvSpPr>
            <a:spLocks noGrp="1"/>
          </p:cNvSpPr>
          <p:nvPr>
            <p:ph idx="1"/>
          </p:nvPr>
        </p:nvSpPr>
        <p:spPr/>
        <p:txBody>
          <a:bodyPr/>
          <a:lstStyle/>
          <a:p>
            <a:r>
              <a:rPr lang="de-DE" dirty="0"/>
              <a:t>Encoder and Decoder</a:t>
            </a:r>
          </a:p>
          <a:p>
            <a:r>
              <a:rPr lang="de-DE" dirty="0"/>
              <a:t>Decoder</a:t>
            </a:r>
          </a:p>
          <a:p>
            <a:r>
              <a:rPr lang="de-DE" dirty="0" err="1"/>
              <a:t>Initialization</a:t>
            </a:r>
            <a:r>
              <a:rPr lang="de-DE" dirty="0"/>
              <a:t> </a:t>
            </a:r>
            <a:r>
              <a:rPr lang="de-DE" dirty="0" err="1"/>
              <a:t>of</a:t>
            </a:r>
            <a:r>
              <a:rPr lang="de-DE" dirty="0"/>
              <a:t> </a:t>
            </a:r>
            <a:r>
              <a:rPr lang="de-DE" dirty="0" err="1"/>
              <a:t>object</a:t>
            </a:r>
            <a:r>
              <a:rPr lang="de-DE" dirty="0"/>
              <a:t> </a:t>
            </a:r>
            <a:r>
              <a:rPr lang="de-DE" dirty="0" err="1"/>
              <a:t>queries</a:t>
            </a:r>
            <a:endParaRPr lang="de-DE" dirty="0"/>
          </a:p>
          <a:p>
            <a:endParaRPr lang="de-DE" dirty="0"/>
          </a:p>
        </p:txBody>
      </p:sp>
      <p:pic>
        <p:nvPicPr>
          <p:cNvPr id="5" name="Grafik 4">
            <a:extLst>
              <a:ext uri="{FF2B5EF4-FFF2-40B4-BE49-F238E27FC236}">
                <a16:creationId xmlns:a16="http://schemas.microsoft.com/office/drawing/2014/main" id="{EF3F05BB-2249-4B42-9E7C-30FB88A53010}"/>
              </a:ext>
            </a:extLst>
          </p:cNvPr>
          <p:cNvPicPr>
            <a:picLocks noChangeAspect="1"/>
          </p:cNvPicPr>
          <p:nvPr/>
        </p:nvPicPr>
        <p:blipFill>
          <a:blip r:embed="rId3"/>
          <a:stretch>
            <a:fillRect/>
          </a:stretch>
        </p:blipFill>
        <p:spPr>
          <a:xfrm>
            <a:off x="5857051" y="912751"/>
            <a:ext cx="5966749" cy="5264212"/>
          </a:xfrm>
          <a:prstGeom prst="rect">
            <a:avLst/>
          </a:prstGeom>
        </p:spPr>
      </p:pic>
    </p:spTree>
    <p:extLst>
      <p:ext uri="{BB962C8B-B14F-4D97-AF65-F5344CB8AC3E}">
        <p14:creationId xmlns:p14="http://schemas.microsoft.com/office/powerpoint/2010/main" val="4837070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Microsoft Office PowerPoint</Application>
  <PresentationFormat>Breitbild</PresentationFormat>
  <Paragraphs>140</Paragraphs>
  <Slides>26</Slides>
  <Notes>23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26</vt:i4>
      </vt:variant>
    </vt:vector>
  </HeadingPairs>
  <TitlesOfParts>
    <vt:vector size="30" baseType="lpstr">
      <vt:lpstr>Arial</vt:lpstr>
      <vt:lpstr>Calibri</vt:lpstr>
      <vt:lpstr>Calibri Light</vt:lpstr>
      <vt:lpstr>Office</vt:lpstr>
      <vt:lpstr>Efficient DERT</vt:lpstr>
      <vt:lpstr>Paper Details</vt:lpstr>
      <vt:lpstr>Motivation</vt:lpstr>
      <vt:lpstr>Brief Retrospect of DETR </vt:lpstr>
      <vt:lpstr>Exploring DETR</vt:lpstr>
      <vt:lpstr>Exploring DETR</vt:lpstr>
      <vt:lpstr>Exploring DETR</vt:lpstr>
      <vt:lpstr>Exploring DETR</vt:lpstr>
      <vt:lpstr>Exploring DETR</vt:lpstr>
      <vt:lpstr>Exploring DETR</vt:lpstr>
      <vt:lpstr>Exploring DETR</vt:lpstr>
      <vt:lpstr>Exploring DETR</vt:lpstr>
      <vt:lpstr>Exploring DETR</vt:lpstr>
      <vt:lpstr>Exploring DETR</vt:lpstr>
      <vt:lpstr>Exploring DETR</vt:lpstr>
      <vt:lpstr>Exploring DETR</vt:lpstr>
      <vt:lpstr>Efficient DETR Archtecture</vt:lpstr>
      <vt:lpstr>Efficient DETR Archtecture</vt:lpstr>
      <vt:lpstr>Efficient DETR Archtecture</vt:lpstr>
      <vt:lpstr>Efficient DETR Archtecture</vt:lpstr>
      <vt:lpstr>Efficient DETR Archtecture</vt:lpstr>
      <vt:lpstr>Efficient DETR Archtecture</vt:lpstr>
      <vt:lpstr>Efficient DETR Archtecture</vt:lpstr>
      <vt:lpstr>Efficient DETR Results</vt:lpstr>
      <vt:lpstr>Efficient DETR Results</vt:lpstr>
      <vt:lpstr>More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DERT</dc:title>
  <dc:creator>Li Xirui, EA-361</dc:creator>
  <cp:lastModifiedBy>Xirui Li</cp:lastModifiedBy>
  <cp:revision>33</cp:revision>
  <dcterms:created xsi:type="dcterms:W3CDTF">2021-05-31T11:16:48Z</dcterms:created>
  <dcterms:modified xsi:type="dcterms:W3CDTF">2021-06-16T21:10:02Z</dcterms:modified>
</cp:coreProperties>
</file>