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341" r:id="rId3"/>
    <p:sldId id="260" r:id="rId4"/>
    <p:sldId id="335" r:id="rId5"/>
    <p:sldId id="261" r:id="rId6"/>
    <p:sldId id="334" r:id="rId7"/>
    <p:sldId id="333" r:id="rId8"/>
    <p:sldId id="269" r:id="rId9"/>
    <p:sldId id="262" r:id="rId10"/>
    <p:sldId id="332" r:id="rId11"/>
    <p:sldId id="330" r:id="rId12"/>
    <p:sldId id="263" r:id="rId13"/>
    <p:sldId id="319" r:id="rId14"/>
    <p:sldId id="329" r:id="rId15"/>
    <p:sldId id="320" r:id="rId16"/>
    <p:sldId id="331" r:id="rId17"/>
    <p:sldId id="264" r:id="rId18"/>
    <p:sldId id="339" r:id="rId19"/>
    <p:sldId id="305" r:id="rId20"/>
    <p:sldId id="302" r:id="rId21"/>
    <p:sldId id="303" r:id="rId22"/>
    <p:sldId id="322" r:id="rId23"/>
    <p:sldId id="304" r:id="rId24"/>
    <p:sldId id="306" r:id="rId25"/>
    <p:sldId id="323" r:id="rId26"/>
    <p:sldId id="295" r:id="rId27"/>
    <p:sldId id="307" r:id="rId28"/>
    <p:sldId id="325" r:id="rId29"/>
    <p:sldId id="308" r:id="rId30"/>
    <p:sldId id="309" r:id="rId31"/>
    <p:sldId id="310" r:id="rId32"/>
    <p:sldId id="281" r:id="rId33"/>
    <p:sldId id="311" r:id="rId34"/>
    <p:sldId id="312" r:id="rId35"/>
    <p:sldId id="313" r:id="rId36"/>
    <p:sldId id="314" r:id="rId37"/>
    <p:sldId id="315" r:id="rId38"/>
    <p:sldId id="316" r:id="rId39"/>
    <p:sldId id="287" r:id="rId40"/>
    <p:sldId id="340" r:id="rId41"/>
    <p:sldId id="267" r:id="rId42"/>
    <p:sldId id="336" r:id="rId43"/>
    <p:sldId id="337" r:id="rId44"/>
    <p:sldId id="27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467" dt="2021-05-18T14:40:54.124"/>
    <p1510:client id="{2C3EDA7F-114D-AC5A-9C74-8B87572ED778}" v="319" dt="2021-05-17T18:14:04.588"/>
    <p1510:client id="{31296FF8-B388-D852-3A92-F8FCA516B91E}" v="6" dt="2021-05-17T21:17:20.623"/>
    <p1510:client id="{36D13592-909A-0622-F0B2-7CBCEC98CD9E}" v="390" dt="2021-05-18T12:58:44.585"/>
    <p1510:client id="{429913F6-CE58-ADBB-45D6-C57BF6CEC957}" v="153" dt="2021-05-17T21:06:18.440"/>
    <p1510:client id="{545E449C-4542-BEA7-7B24-890D9DD95264}" v="302" dt="2021-05-18T19:48:08.558"/>
    <p1510:client id="{57FEB067-9BE8-55B4-50FE-9FE71832D2BB}" v="230" dt="2021-05-18T20:18:01.083"/>
    <p1510:client id="{79332D3B-B3AD-44DD-BE31-5A31B947B491}" v="1037" dt="2021-05-17T20:52:59.218"/>
    <p1510:client id="{9CFBAFE3-78F8-1660-E541-F5B894272E05}" v="12" dt="2021-05-17T18:01:15.707"/>
    <p1510:client id="{A995218F-B230-B498-BE9D-C0F8C9BA9295}" v="1944" dt="2021-05-17T22:19:43.749"/>
    <p1510:client id="{AE80F65B-3F53-56FF-CEAF-67A73F9413BE}" v="4" dt="2021-05-17T18:07:47.992"/>
    <p1510:client id="{B2F9F348-3BFB-2CBF-8FE0-6B0898855089}" v="8" dt="2021-05-17T21:15:44.134"/>
    <p1510:client id="{C2C2DEF3-A4BB-AD60-5649-8FEB814AEE97}" v="266" dt="2021-05-17T18:19:40.114"/>
    <p1510:client id="{C56C1AED-B836-30AF-E3CA-79C55E453A6C}" v="171" dt="2021-05-18T12:21:26.119"/>
    <p1510:client id="{C9418CD5-4AFC-B410-7E48-DC5610623986}" v="411" dt="2021-05-17T21:13:55.625"/>
    <p1510:client id="{EAB59ABA-BD82-60F2-8BCE-3DD8FEFFF799}" v="412" dt="2021-05-17T20:50:23.035"/>
    <p1510:client id="{F5684946-E419-9718-912F-C5BD660DEEF4}" v="1119" dt="2021-05-18T13:04:04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9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1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8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710" y="241135"/>
            <a:ext cx="5238466" cy="335717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/>
              <a:t>Machine learning applied to hyperspectral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711" y="4223932"/>
            <a:ext cx="4167115" cy="216355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1">
                <a:cs typeface="Calibri"/>
              </a:rPr>
              <a:t>Authors:</a:t>
            </a:r>
            <a:endParaRPr lang="en-US" b="1"/>
          </a:p>
          <a:p>
            <a:pPr algn="l"/>
            <a:r>
              <a:rPr lang="en-US">
                <a:cs typeface="Calibri"/>
              </a:rPr>
              <a:t>Louis Guo (</a:t>
            </a:r>
            <a:r>
              <a:rPr lang="en-US" err="1">
                <a:cs typeface="Calibri"/>
              </a:rPr>
              <a:t>louis.guo</a:t>
            </a:r>
            <a:r>
              <a:rPr lang="en-US">
                <a:cs typeface="Calibri"/>
              </a:rPr>
              <a:t>)</a:t>
            </a:r>
          </a:p>
          <a:p>
            <a:pPr algn="l"/>
            <a:r>
              <a:rPr lang="en-US">
                <a:cs typeface="Calibri"/>
              </a:rPr>
              <a:t>Ilan </a:t>
            </a:r>
            <a:r>
              <a:rPr lang="en-US" err="1">
                <a:cs typeface="Calibri"/>
              </a:rPr>
              <a:t>Guenet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ilan.guenet</a:t>
            </a:r>
            <a:r>
              <a:rPr lang="en-US">
                <a:cs typeface="Calibri"/>
              </a:rPr>
              <a:t>)</a:t>
            </a:r>
          </a:p>
          <a:p>
            <a:pPr algn="l"/>
            <a:r>
              <a:rPr lang="en-US">
                <a:cs typeface="Calibri"/>
              </a:rPr>
              <a:t>Raphaël </a:t>
            </a:r>
            <a:r>
              <a:rPr lang="en-US" err="1">
                <a:cs typeface="Calibri"/>
              </a:rPr>
              <a:t>Ramelet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raphael.ramelet</a:t>
            </a:r>
            <a:r>
              <a:rPr lang="en-US">
                <a:cs typeface="Calibri"/>
              </a:rPr>
              <a:t>)</a:t>
            </a:r>
          </a:p>
          <a:p>
            <a:pPr algn="l"/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Gaussian blur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374BD61B-38AE-4D74-BD3E-EEE45A9467B0}"/>
              </a:ext>
            </a:extLst>
          </p:cNvPr>
          <p:cNvSpPr txBox="1"/>
          <p:nvPr/>
        </p:nvSpPr>
        <p:spPr>
          <a:xfrm>
            <a:off x="1992023" y="1383247"/>
            <a:ext cx="8771847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cs typeface="Calibri"/>
              </a:rPr>
              <a:t>Result of a gaussian blur applied images:</a:t>
            </a:r>
          </a:p>
          <a:p>
            <a:pPr algn="ctr"/>
            <a:endParaRPr lang="en-US" sz="4400">
              <a:cs typeface="Calibri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B0D72D1-1D3C-4DEA-8BB8-ABD236E40133}"/>
              </a:ext>
            </a:extLst>
          </p:cNvPr>
          <p:cNvSpPr txBox="1"/>
          <p:nvPr/>
        </p:nvSpPr>
        <p:spPr>
          <a:xfrm>
            <a:off x="1651460" y="1796273"/>
            <a:ext cx="9369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Sigma 0</a:t>
            </a:r>
          </a:p>
          <a:p>
            <a:pPr algn="ctr"/>
            <a:endParaRPr lang="en-US" sz="4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22063-435E-490B-B49C-14668BED5A79}"/>
              </a:ext>
            </a:extLst>
          </p:cNvPr>
          <p:cNvSpPr txBox="1"/>
          <p:nvPr/>
        </p:nvSpPr>
        <p:spPr>
          <a:xfrm>
            <a:off x="4367306" y="1796273"/>
            <a:ext cx="9369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Sigma 1</a:t>
            </a:r>
          </a:p>
          <a:p>
            <a:pPr algn="ctr"/>
            <a:endParaRPr lang="en-US" sz="4400">
              <a:cs typeface="Calibri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24058C2B-FAD6-41C0-BB1C-BCB3657F4342}"/>
              </a:ext>
            </a:extLst>
          </p:cNvPr>
          <p:cNvSpPr txBox="1"/>
          <p:nvPr/>
        </p:nvSpPr>
        <p:spPr>
          <a:xfrm>
            <a:off x="6917075" y="1796273"/>
            <a:ext cx="9369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Sigma 2</a:t>
            </a:r>
          </a:p>
          <a:p>
            <a:pPr algn="ctr"/>
            <a:endParaRPr lang="en-US" sz="4400">
              <a:cs typeface="Calibri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30C4953F-F28B-4603-A96F-563096BE3D52}"/>
              </a:ext>
            </a:extLst>
          </p:cNvPr>
          <p:cNvSpPr txBox="1"/>
          <p:nvPr/>
        </p:nvSpPr>
        <p:spPr>
          <a:xfrm>
            <a:off x="9632921" y="1796272"/>
            <a:ext cx="9369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Sigma 5</a:t>
            </a:r>
          </a:p>
          <a:p>
            <a:pPr algn="ctr"/>
            <a:endParaRPr lang="en-US" sz="4400">
              <a:cs typeface="Calibri"/>
            </a:endParaRPr>
          </a:p>
        </p:txBody>
      </p:sp>
      <p:pic>
        <p:nvPicPr>
          <p:cNvPr id="16" name="Picture 7" descr="A picture containing window&#10;&#10;Description automatically generated">
            <a:extLst>
              <a:ext uri="{FF2B5EF4-FFF2-40B4-BE49-F238E27FC236}">
                <a16:creationId xmlns:a16="http://schemas.microsoft.com/office/drawing/2014/main" id="{3F641BEB-F73C-456C-8DDD-9775E9EE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3" y="2035181"/>
            <a:ext cx="10109199" cy="44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7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Why using a gaussian blur as a preprocessing step?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0625B02-9131-4A68-A401-CCC550209484}"/>
              </a:ext>
            </a:extLst>
          </p:cNvPr>
          <p:cNvSpPr txBox="1"/>
          <p:nvPr/>
        </p:nvSpPr>
        <p:spPr>
          <a:xfrm>
            <a:off x="836246" y="2926862"/>
            <a:ext cx="30265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Hyperspectral images have noise (instrumental noise)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can be partly removed by using smoothing techniques</a:t>
            </a:r>
            <a:endParaRPr lang="en-US">
              <a:cs typeface="Calibri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E334194-9A22-4953-BE99-9160F4E8C19F}"/>
              </a:ext>
            </a:extLst>
          </p:cNvPr>
          <p:cNvSpPr txBox="1"/>
          <p:nvPr/>
        </p:nvSpPr>
        <p:spPr>
          <a:xfrm>
            <a:off x="832338" y="4398108"/>
            <a:ext cx="30265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smooth spikes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Lower variance</a:t>
            </a:r>
            <a:endParaRPr lang="en-US">
              <a:cs typeface="Calibri"/>
            </a:endParaRPr>
          </a:p>
        </p:txBody>
      </p:sp>
      <p:pic>
        <p:nvPicPr>
          <p:cNvPr id="7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8AE7332-36B5-4E38-947C-070DEB65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709" y="2036158"/>
            <a:ext cx="7774353" cy="35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6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11AB7-344F-437D-8005-6D76A875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/>
              <a:t>Transformers</a:t>
            </a:r>
            <a:endParaRPr lang="en-US" sz="8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2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Standard Scaler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347F6-5402-4B1E-BE89-CD7CE3E5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37" y="2150962"/>
            <a:ext cx="2000250" cy="80010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8D3D10A-FA1E-457C-A4B9-B3D883E5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0" y="3430556"/>
            <a:ext cx="6972300" cy="242503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006B2CCE-F886-4959-8F83-2ECC7985493B}"/>
              </a:ext>
            </a:extLst>
          </p:cNvPr>
          <p:cNvSpPr txBox="1"/>
          <p:nvPr/>
        </p:nvSpPr>
        <p:spPr>
          <a:xfrm>
            <a:off x="8343900" y="2447925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scale the data to look like a standard normal distributed data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Some algorithms assume</a:t>
            </a:r>
            <a:r>
              <a:rPr lang="en-US">
                <a:ea typeface="+mn-lt"/>
                <a:cs typeface="+mn-lt"/>
              </a:rPr>
              <a:t> that all features are centered around 0 and have variance in the same order (e.g. the RBF kernel of SVM).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69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Dimension reduction (PCA)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A8C0D97-F604-41D0-BF90-AA314A9A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86" y="1635512"/>
            <a:ext cx="7134225" cy="291673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F1B7F21-0D98-4381-A053-1B60D9576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321" y="1635945"/>
            <a:ext cx="3829050" cy="266483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E3D9BCA8-4533-4698-9F3D-349995560D56}"/>
              </a:ext>
            </a:extLst>
          </p:cNvPr>
          <p:cNvSpPr txBox="1"/>
          <p:nvPr/>
        </p:nvSpPr>
        <p:spPr>
          <a:xfrm>
            <a:off x="3857625" y="4610100"/>
            <a:ext cx="48482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Project data in a new space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Most of the information is contained in the first principal components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The last components hold the information of noise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Select the number of principal components based on a threshold</a:t>
            </a:r>
          </a:p>
        </p:txBody>
      </p:sp>
    </p:spTree>
    <p:extLst>
      <p:ext uri="{BB962C8B-B14F-4D97-AF65-F5344CB8AC3E}">
        <p14:creationId xmlns:p14="http://schemas.microsoft.com/office/powerpoint/2010/main" val="163028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11AB7-344F-437D-8005-6D76A875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80" y="1423207"/>
            <a:ext cx="9169089" cy="2787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cs typeface="Calibri Light"/>
              </a:rPr>
              <a:t>With vs Without the 'other' category</a:t>
            </a:r>
            <a:endParaRPr lang="en-US" sz="8000" b="1" kern="1200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2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Scores with and without the `other` category</a:t>
            </a:r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6737DC-71EB-4632-A39E-ADF7A33130F7}"/>
              </a:ext>
            </a:extLst>
          </p:cNvPr>
          <p:cNvSpPr txBox="1"/>
          <p:nvPr/>
        </p:nvSpPr>
        <p:spPr>
          <a:xfrm>
            <a:off x="773967" y="1809507"/>
            <a:ext cx="879884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b="1">
                <a:ea typeface="+mn-lt"/>
                <a:cs typeface="+mn-lt"/>
              </a:rPr>
              <a:t>LinearSVC:</a:t>
            </a:r>
          </a:p>
          <a:p>
            <a:pPr marL="457200" indent="-457200">
              <a:buFont typeface="Arial"/>
              <a:buChar char="•"/>
            </a:pPr>
            <a:r>
              <a:rPr lang="fr-FR" sz="3000">
                <a:ea typeface="+mn-lt"/>
                <a:cs typeface="+mn-lt"/>
              </a:rPr>
              <a:t>Accuracy with: 0.86, without: 0.96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fr-FR" sz="3000">
                <a:ea typeface="+mn-lt"/>
                <a:cs typeface="+mn-lt"/>
              </a:rPr>
              <a:t>f1 macro average score with: 0.79, without: 0.97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fr-FR" sz="3000">
                <a:ea typeface="+mn-lt"/>
                <a:cs typeface="+mn-lt"/>
              </a:rPr>
              <a:t>f1 weigthed average score with: 0.86, without: 0.96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E6B8F-7CAF-4684-A02D-681537D7CCB1}"/>
              </a:ext>
            </a:extLst>
          </p:cNvPr>
          <p:cNvSpPr txBox="1"/>
          <p:nvPr/>
        </p:nvSpPr>
        <p:spPr>
          <a:xfrm>
            <a:off x="838200" y="4114800"/>
            <a:ext cx="873442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>
                <a:ea typeface="+mn-lt"/>
                <a:cs typeface="+mn-lt"/>
              </a:rPr>
              <a:t>RandomForest:</a:t>
            </a:r>
          </a:p>
          <a:p>
            <a:pPr indent="-285750">
              <a:buFont typeface="Arial"/>
              <a:buChar char="•"/>
            </a:pPr>
            <a:r>
              <a:rPr lang="en-US" sz="3000">
                <a:ea typeface="+mn-lt"/>
                <a:cs typeface="+mn-lt"/>
              </a:rPr>
              <a:t>Accuracy with: 0.98, without: 1.00</a:t>
            </a:r>
          </a:p>
          <a:p>
            <a:pPr indent="-285750">
              <a:buFont typeface="Arial"/>
              <a:buChar char="•"/>
            </a:pPr>
            <a:r>
              <a:rPr lang="en-US" sz="3000">
                <a:ea typeface="+mn-lt"/>
                <a:cs typeface="+mn-lt"/>
              </a:rPr>
              <a:t>f1 macro average score with: 0.90, without: 1.00</a:t>
            </a:r>
          </a:p>
          <a:p>
            <a:pPr indent="-285750">
              <a:buFont typeface="Arial"/>
              <a:buChar char="•"/>
            </a:pPr>
            <a:r>
              <a:rPr lang="en-US" sz="3000">
                <a:ea typeface="+mn-lt"/>
                <a:cs typeface="+mn-lt"/>
              </a:rPr>
              <a:t>f1 weigthed average score with: 0.98, without: 1.00 </a:t>
            </a:r>
          </a:p>
        </p:txBody>
      </p:sp>
    </p:spTree>
    <p:extLst>
      <p:ext uri="{BB962C8B-B14F-4D97-AF65-F5344CB8AC3E}">
        <p14:creationId xmlns:p14="http://schemas.microsoft.com/office/powerpoint/2010/main" val="407410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11AB7-344F-437D-8005-6D76A875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80" y="1423207"/>
            <a:ext cx="6058337" cy="27871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000" b="1"/>
              <a:t>Multiclass classification</a:t>
            </a:r>
            <a:br>
              <a:rPr lang="en-US" sz="8000" b="1"/>
            </a:br>
            <a:r>
              <a:rPr lang="en-US" sz="8000" b="1">
                <a:cs typeface="Calibri Light"/>
              </a:rPr>
              <a:t>(Indiana)</a:t>
            </a:r>
            <a:endParaRPr lang="en-US" sz="8000" b="1" kern="1200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 descr="Une image contenant texte, carrelé&#10;&#10;Description générée automatiquement">
            <a:extLst>
              <a:ext uri="{FF2B5EF4-FFF2-40B4-BE49-F238E27FC236}">
                <a16:creationId xmlns:a16="http://schemas.microsoft.com/office/drawing/2014/main" id="{4BCB7E34-6CB6-44A0-B14F-114E87C7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22" y="786214"/>
            <a:ext cx="5351583" cy="47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5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Linear SVC (Indiana)</a:t>
            </a:r>
            <a:endParaRPr lang="en-US" sz="32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6737DC-71EB-4632-A39E-ADF7A33130F7}"/>
              </a:ext>
            </a:extLst>
          </p:cNvPr>
          <p:cNvSpPr txBox="1"/>
          <p:nvPr/>
        </p:nvSpPr>
        <p:spPr>
          <a:xfrm>
            <a:off x="773967" y="1809507"/>
            <a:ext cx="607469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3000">
                <a:cs typeface="Calibri"/>
              </a:rPr>
              <a:t>One Versus All</a:t>
            </a:r>
            <a:endParaRPr lang="en-US" sz="3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3000">
                <a:ea typeface="+mn-lt"/>
                <a:cs typeface="+mn-lt"/>
              </a:rPr>
              <a:t>N predicters</a:t>
            </a:r>
            <a:endParaRPr lang="fr-FR" sz="300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sz="3000" err="1">
                <a:ea typeface="+mn-lt"/>
                <a:cs typeface="+mn-lt"/>
              </a:rPr>
              <a:t>Based</a:t>
            </a:r>
            <a:r>
              <a:rPr lang="fr-FR" sz="3000">
                <a:ea typeface="+mn-lt"/>
                <a:cs typeface="+mn-lt"/>
              </a:rPr>
              <a:t> on SVM (support </a:t>
            </a:r>
            <a:r>
              <a:rPr lang="fr-FR" sz="3000" err="1">
                <a:ea typeface="+mn-lt"/>
                <a:cs typeface="+mn-lt"/>
              </a:rPr>
              <a:t>vector</a:t>
            </a:r>
            <a:r>
              <a:rPr lang="fr-FR" sz="3000">
                <a:ea typeface="+mn-lt"/>
                <a:cs typeface="+mn-lt"/>
              </a:rPr>
              <a:t> machine </a:t>
            </a:r>
            <a:r>
              <a:rPr lang="fr-FR" sz="3000" err="1">
                <a:ea typeface="+mn-lt"/>
                <a:cs typeface="+mn-lt"/>
              </a:rPr>
              <a:t>algorithm</a:t>
            </a:r>
            <a:r>
              <a:rPr lang="fr-FR" sz="3000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fr-FR" sz="3000" err="1">
                <a:ea typeface="+mn-lt"/>
                <a:cs typeface="+mn-lt"/>
              </a:rPr>
              <a:t>Find</a:t>
            </a:r>
            <a:r>
              <a:rPr lang="fr-FR" sz="3000">
                <a:ea typeface="+mn-lt"/>
                <a:cs typeface="+mn-lt"/>
              </a:rPr>
              <a:t> </a:t>
            </a:r>
            <a:r>
              <a:rPr lang="fr-FR" sz="3000" err="1">
                <a:ea typeface="+mn-lt"/>
                <a:cs typeface="+mn-lt"/>
              </a:rPr>
              <a:t>hyperplane</a:t>
            </a:r>
            <a:r>
              <a:rPr lang="fr-FR" sz="3000">
                <a:ea typeface="+mn-lt"/>
                <a:cs typeface="+mn-lt"/>
              </a:rPr>
              <a:t> </a:t>
            </a:r>
            <a:r>
              <a:rPr lang="fr-FR" sz="3000" err="1">
                <a:ea typeface="+mn-lt"/>
                <a:cs typeface="+mn-lt"/>
              </a:rPr>
              <a:t>that</a:t>
            </a:r>
            <a:r>
              <a:rPr lang="fr-FR" sz="3000">
                <a:ea typeface="+mn-lt"/>
                <a:cs typeface="+mn-lt"/>
              </a:rPr>
              <a:t> best </a:t>
            </a:r>
            <a:r>
              <a:rPr lang="fr-FR" sz="3000" err="1">
                <a:ea typeface="+mn-lt"/>
                <a:cs typeface="+mn-lt"/>
              </a:rPr>
              <a:t>divide</a:t>
            </a:r>
            <a:r>
              <a:rPr lang="fr-FR" sz="3000">
                <a:ea typeface="+mn-lt"/>
                <a:cs typeface="+mn-lt"/>
              </a:rPr>
              <a:t> </a:t>
            </a:r>
            <a:r>
              <a:rPr lang="fr-FR" sz="3000" err="1">
                <a:ea typeface="+mn-lt"/>
                <a:cs typeface="+mn-lt"/>
              </a:rPr>
              <a:t>samples</a:t>
            </a:r>
            <a:endParaRPr lang="fr-FR" sz="30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2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Linear SVC </a:t>
            </a:r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(Indiana)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2131890" y="1926738"/>
            <a:ext cx="1326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Final score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6737DC-71EB-4632-A39E-ADF7A33130F7}"/>
              </a:ext>
            </a:extLst>
          </p:cNvPr>
          <p:cNvSpPr txBox="1"/>
          <p:nvPr/>
        </p:nvSpPr>
        <p:spPr>
          <a:xfrm>
            <a:off x="7387736" y="1829046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Score </a:t>
            </a:r>
            <a:r>
              <a:rPr lang="fr-FR" err="1">
                <a:cs typeface="Calibri"/>
              </a:rPr>
              <a:t>according</a:t>
            </a:r>
            <a:r>
              <a:rPr lang="fr-FR">
                <a:cs typeface="Calibri"/>
              </a:rPr>
              <a:t> to </a:t>
            </a:r>
            <a:r>
              <a:rPr lang="fr-FR" err="1">
                <a:cs typeface="Calibri"/>
              </a:rPr>
              <a:t>each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category</a:t>
            </a:r>
            <a:r>
              <a:rPr lang="fr-FR">
                <a:cs typeface="Calibri"/>
              </a:rPr>
              <a:t>.</a:t>
            </a:r>
          </a:p>
        </p:txBody>
      </p:sp>
      <p:pic>
        <p:nvPicPr>
          <p:cNvPr id="5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69F0C854-2B2D-4197-9627-C96703EC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15" y="2380138"/>
            <a:ext cx="5507892" cy="3817110"/>
          </a:xfrm>
          <a:prstGeom prst="rect">
            <a:avLst/>
          </a:prstGeom>
        </p:spPr>
      </p:pic>
      <p:pic>
        <p:nvPicPr>
          <p:cNvPr id="7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F5030D-0097-4570-9791-CEB5A264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2" y="2601793"/>
            <a:ext cx="4374661" cy="32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6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Table of content</a:t>
            </a:r>
            <a:endParaRPr lang="fr-FR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6A04B1E-28DE-4614-B8B3-1425C3CCC540}"/>
              </a:ext>
            </a:extLst>
          </p:cNvPr>
          <p:cNvSpPr txBox="1"/>
          <p:nvPr/>
        </p:nvSpPr>
        <p:spPr>
          <a:xfrm>
            <a:off x="1010609" y="2162635"/>
            <a:ext cx="7767456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ea typeface="+mn-lt"/>
                <a:cs typeface="+mn-lt"/>
              </a:rPr>
              <a:t>1. Introduction</a:t>
            </a:r>
          </a:p>
          <a:p>
            <a:r>
              <a:rPr lang="en-US" sz="3000">
                <a:ea typeface="+mn-lt"/>
                <a:cs typeface="+mn-lt"/>
              </a:rPr>
              <a:t>2. Load data</a:t>
            </a:r>
          </a:p>
          <a:p>
            <a:r>
              <a:rPr lang="en-US" sz="3000">
                <a:ea typeface="+mn-lt"/>
                <a:cs typeface="+mn-lt"/>
              </a:rPr>
              <a:t>3. Preprocessing</a:t>
            </a:r>
          </a:p>
          <a:p>
            <a:r>
              <a:rPr lang="en-US" sz="3000">
                <a:ea typeface="+mn-lt"/>
                <a:cs typeface="+mn-lt"/>
              </a:rPr>
              <a:t>4. Transformers</a:t>
            </a:r>
          </a:p>
          <a:p>
            <a:r>
              <a:rPr lang="en-US" sz="3000">
                <a:ea typeface="+mn-lt"/>
                <a:cs typeface="+mn-lt"/>
              </a:rPr>
              <a:t>5. Multiclass classification (Indiana and Salinas)</a:t>
            </a:r>
          </a:p>
          <a:p>
            <a:r>
              <a:rPr lang="en-US" sz="3000">
                <a:ea typeface="+mn-lt"/>
                <a:cs typeface="+mn-lt"/>
              </a:rPr>
              <a:t>6. Impact of the gaussian blur</a:t>
            </a:r>
            <a:endParaRPr lang="en-US" sz="3000">
              <a:cs typeface="Calibri"/>
            </a:endParaRPr>
          </a:p>
          <a:p>
            <a:r>
              <a:rPr lang="en-US" sz="3000">
                <a:ea typeface="+mn-lt"/>
                <a:cs typeface="+mn-lt"/>
              </a:rPr>
              <a:t>7. Performance of the best classifier</a:t>
            </a:r>
            <a:endParaRPr lang="en-US" sz="3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025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Linear SVC </a:t>
            </a:r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(Indiana)</a:t>
            </a:r>
            <a:endParaRPr lang="en-US" sz="32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429870-CD93-41E5-8AE6-FDC8B4B933CD}"/>
              </a:ext>
            </a:extLst>
          </p:cNvPr>
          <p:cNvSpPr txBox="1"/>
          <p:nvPr/>
        </p:nvSpPr>
        <p:spPr>
          <a:xfrm>
            <a:off x="5052891" y="1496892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The confusion matrix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579F81C-901A-479D-99AF-80365D46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7" y="1947142"/>
            <a:ext cx="6787660" cy="47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5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Random Forest </a:t>
            </a:r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(Indiana)</a:t>
            </a:r>
            <a:endParaRPr lang="en-US" sz="32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5" name="ZoneTexte 7">
            <a:extLst>
              <a:ext uri="{FF2B5EF4-FFF2-40B4-BE49-F238E27FC236}">
                <a16:creationId xmlns:a16="http://schemas.microsoft.com/office/drawing/2014/main" id="{70A4D5A5-2EA6-4E31-BAF9-EB47816C2B33}"/>
              </a:ext>
            </a:extLst>
          </p:cNvPr>
          <p:cNvSpPr txBox="1"/>
          <p:nvPr/>
        </p:nvSpPr>
        <p:spPr>
          <a:xfrm>
            <a:off x="773967" y="1809507"/>
            <a:ext cx="60746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3000" err="1">
                <a:cs typeface="Calibri"/>
              </a:rPr>
              <a:t>Inherently</a:t>
            </a:r>
            <a:r>
              <a:rPr lang="fr-FR" sz="3000">
                <a:cs typeface="Calibri"/>
              </a:rPr>
              <a:t> </a:t>
            </a:r>
            <a:r>
              <a:rPr lang="fr-FR" sz="3000" err="1">
                <a:cs typeface="Calibri"/>
              </a:rPr>
              <a:t>multiclass</a:t>
            </a:r>
            <a:endParaRPr lang="en-US" sz="300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3000">
                <a:cs typeface="Calibri"/>
              </a:rPr>
              <a:t>Collection of </a:t>
            </a:r>
            <a:r>
              <a:rPr lang="fr-FR" sz="3000" err="1">
                <a:cs typeface="Calibri"/>
              </a:rPr>
              <a:t>decision</a:t>
            </a:r>
            <a:r>
              <a:rPr lang="fr-FR" sz="3000">
                <a:cs typeface="Calibri"/>
              </a:rPr>
              <a:t> </a:t>
            </a:r>
            <a:r>
              <a:rPr lang="fr-FR" sz="3000" err="1">
                <a:cs typeface="Calibri"/>
              </a:rPr>
              <a:t>trees</a:t>
            </a:r>
          </a:p>
          <a:p>
            <a:pPr marL="285750" indent="-285750">
              <a:buFont typeface="Arial"/>
              <a:buChar char="•"/>
            </a:pPr>
            <a:r>
              <a:rPr lang="fr-FR" sz="3000">
                <a:cs typeface="Calibri"/>
              </a:rPr>
              <a:t>The class </a:t>
            </a:r>
            <a:r>
              <a:rPr lang="fr-FR" sz="3000" err="1">
                <a:cs typeface="Calibri"/>
              </a:rPr>
              <a:t>with</a:t>
            </a:r>
            <a:r>
              <a:rPr lang="fr-FR" sz="3000">
                <a:cs typeface="Calibri"/>
              </a:rPr>
              <a:t> the </a:t>
            </a:r>
            <a:r>
              <a:rPr lang="fr-FR" sz="3000" err="1">
                <a:cs typeface="Calibri"/>
              </a:rPr>
              <a:t>most</a:t>
            </a:r>
            <a:r>
              <a:rPr lang="fr-FR" sz="3000">
                <a:cs typeface="Calibri"/>
              </a:rPr>
              <a:t> votes </a:t>
            </a:r>
            <a:r>
              <a:rPr lang="fr-FR" sz="3000" err="1">
                <a:cs typeface="Calibri"/>
              </a:rPr>
              <a:t>along</a:t>
            </a:r>
            <a:r>
              <a:rPr lang="fr-FR" sz="3000">
                <a:cs typeface="Calibri"/>
              </a:rPr>
              <a:t> the </a:t>
            </a:r>
            <a:r>
              <a:rPr lang="fr-FR" sz="3000" err="1">
                <a:cs typeface="Calibri"/>
              </a:rPr>
              <a:t>decision</a:t>
            </a:r>
            <a:r>
              <a:rPr lang="fr-FR" sz="3000">
                <a:cs typeface="Calibri"/>
              </a:rPr>
              <a:t> </a:t>
            </a:r>
            <a:r>
              <a:rPr lang="fr-FR" sz="3000" err="1">
                <a:cs typeface="Calibri"/>
              </a:rPr>
              <a:t>trees</a:t>
            </a:r>
            <a:r>
              <a:rPr lang="fr-FR" sz="3000">
                <a:cs typeface="Calibri"/>
              </a:rPr>
              <a:t> </a:t>
            </a:r>
            <a:r>
              <a:rPr lang="fr-FR" sz="3000" err="1">
                <a:cs typeface="Calibri"/>
              </a:rPr>
              <a:t>wins</a:t>
            </a:r>
            <a:endParaRPr lang="fr-FR" sz="3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56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Random Forest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(Indiana)</a:t>
            </a:r>
            <a:endParaRPr lang="en-US" sz="3200" kern="12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2131890" y="1926738"/>
            <a:ext cx="1326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Final score</a:t>
            </a:r>
            <a:endParaRPr lang="fr-FR"/>
          </a:p>
        </p:txBody>
      </p:sp>
      <p:pic>
        <p:nvPicPr>
          <p:cNvPr id="3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6A2F3047-6C51-49E8-8614-CA57C68C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784" y="2337992"/>
            <a:ext cx="6240583" cy="3950243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599CB0-FE63-42EF-9828-DFAF2BAD3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8" y="2366244"/>
            <a:ext cx="4726352" cy="32001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6737DC-71EB-4632-A39E-ADF7A33130F7}"/>
              </a:ext>
            </a:extLst>
          </p:cNvPr>
          <p:cNvSpPr txBox="1"/>
          <p:nvPr/>
        </p:nvSpPr>
        <p:spPr>
          <a:xfrm>
            <a:off x="7387736" y="1829046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Score </a:t>
            </a:r>
            <a:r>
              <a:rPr lang="fr-FR" err="1">
                <a:cs typeface="Calibri"/>
              </a:rPr>
              <a:t>according</a:t>
            </a:r>
            <a:r>
              <a:rPr lang="fr-FR">
                <a:cs typeface="Calibri"/>
              </a:rPr>
              <a:t> to </a:t>
            </a:r>
            <a:r>
              <a:rPr lang="fr-FR" err="1">
                <a:cs typeface="Calibri"/>
              </a:rPr>
              <a:t>each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category</a:t>
            </a:r>
            <a:r>
              <a:rPr lang="fr-FR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991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Random Forrest </a:t>
            </a:r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(Indiana)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429870-CD93-41E5-8AE6-FDC8B4B933CD}"/>
              </a:ext>
            </a:extLst>
          </p:cNvPr>
          <p:cNvSpPr txBox="1"/>
          <p:nvPr/>
        </p:nvSpPr>
        <p:spPr>
          <a:xfrm>
            <a:off x="5052891" y="1496892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The confusion matrix</a:t>
            </a:r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9DDBE09C-BAC0-4AC3-A0B2-A40BC5C7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022547"/>
            <a:ext cx="6504352" cy="43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54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K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Nearest Neighbours (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Indiana</a:t>
            </a:r>
            <a:r>
              <a:rPr lang="en-US" sz="3200">
                <a:solidFill>
                  <a:schemeClr val="bg1"/>
                </a:solidFill>
              </a:rPr>
              <a:t>)</a:t>
            </a:r>
            <a:endParaRPr lang="en-US" sz="32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3" name="ZoneTexte 7">
            <a:extLst>
              <a:ext uri="{FF2B5EF4-FFF2-40B4-BE49-F238E27FC236}">
                <a16:creationId xmlns:a16="http://schemas.microsoft.com/office/drawing/2014/main" id="{403A17EF-F0AE-43A2-B9AD-ACF74B1705C1}"/>
              </a:ext>
            </a:extLst>
          </p:cNvPr>
          <p:cNvSpPr txBox="1"/>
          <p:nvPr/>
        </p:nvSpPr>
        <p:spPr>
          <a:xfrm>
            <a:off x="773967" y="1809507"/>
            <a:ext cx="607469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3000" err="1">
                <a:cs typeface="Calibri"/>
              </a:rPr>
              <a:t>Inherently</a:t>
            </a:r>
            <a:r>
              <a:rPr lang="fr-FR" sz="3000">
                <a:cs typeface="Calibri"/>
              </a:rPr>
              <a:t> </a:t>
            </a:r>
            <a:r>
              <a:rPr lang="fr-FR" sz="3000" err="1">
                <a:cs typeface="Calibri"/>
              </a:rPr>
              <a:t>multiclass</a:t>
            </a:r>
            <a:endParaRPr lang="en-US" sz="300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3000">
                <a:ea typeface="+mn-lt"/>
                <a:cs typeface="+mn-lt"/>
              </a:rPr>
              <a:t>no real training </a:t>
            </a:r>
            <a:r>
              <a:rPr lang="fr-FR" sz="3000" err="1">
                <a:ea typeface="+mn-lt"/>
                <a:cs typeface="+mn-lt"/>
              </a:rPr>
              <a:t>step</a:t>
            </a:r>
            <a:endParaRPr lang="fr-FR" sz="300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3000" err="1">
                <a:ea typeface="+mn-lt"/>
                <a:cs typeface="+mn-lt"/>
              </a:rPr>
              <a:t>Naively</a:t>
            </a:r>
            <a:r>
              <a:rPr lang="fr-FR" sz="3000">
                <a:ea typeface="+mn-lt"/>
                <a:cs typeface="+mn-lt"/>
              </a:rPr>
              <a:t>, </a:t>
            </a:r>
            <a:r>
              <a:rPr lang="fr-FR" sz="3000" err="1">
                <a:ea typeface="+mn-lt"/>
                <a:cs typeface="+mn-lt"/>
              </a:rPr>
              <a:t>assigns</a:t>
            </a:r>
            <a:r>
              <a:rPr lang="fr-FR" sz="3000">
                <a:ea typeface="+mn-lt"/>
                <a:cs typeface="+mn-lt"/>
              </a:rPr>
              <a:t> </a:t>
            </a:r>
            <a:r>
              <a:rPr lang="fr-FR" sz="3000" err="1">
                <a:ea typeface="+mn-lt"/>
                <a:cs typeface="+mn-lt"/>
              </a:rPr>
              <a:t>according</a:t>
            </a:r>
            <a:r>
              <a:rPr lang="fr-FR" sz="3000">
                <a:ea typeface="+mn-lt"/>
                <a:cs typeface="+mn-lt"/>
              </a:rPr>
              <a:t> to the </a:t>
            </a:r>
            <a:r>
              <a:rPr lang="fr-FR" sz="3000" err="1">
                <a:ea typeface="+mn-lt"/>
                <a:cs typeface="+mn-lt"/>
              </a:rPr>
              <a:t>majority</a:t>
            </a:r>
            <a:r>
              <a:rPr lang="fr-FR" sz="3000">
                <a:ea typeface="+mn-lt"/>
                <a:cs typeface="+mn-lt"/>
              </a:rPr>
              <a:t> class in the </a:t>
            </a:r>
            <a:r>
              <a:rPr lang="fr-FR" sz="3000" err="1">
                <a:ea typeface="+mn-lt"/>
                <a:cs typeface="+mn-lt"/>
              </a:rPr>
              <a:t>neighbor-hood</a:t>
            </a:r>
            <a:r>
              <a:rPr lang="fr-FR" sz="3000">
                <a:ea typeface="+mn-lt"/>
                <a:cs typeface="+mn-lt"/>
              </a:rPr>
              <a:t> of the points</a:t>
            </a:r>
            <a:endParaRPr lang="fr-FR" sz="3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3000">
                <a:cs typeface="Calibri"/>
              </a:rPr>
              <a:t>Can </a:t>
            </a:r>
            <a:r>
              <a:rPr lang="fr-FR" sz="3000" err="1">
                <a:cs typeface="Calibri"/>
              </a:rPr>
              <a:t>be</a:t>
            </a:r>
            <a:r>
              <a:rPr lang="fr-FR" sz="3000">
                <a:cs typeface="Calibri"/>
              </a:rPr>
              <a:t> </a:t>
            </a:r>
            <a:r>
              <a:rPr lang="fr-FR" sz="3000" err="1">
                <a:cs typeface="Calibri"/>
              </a:rPr>
              <a:t>weighted</a:t>
            </a:r>
            <a:r>
              <a:rPr lang="fr-FR" sz="3000">
                <a:cs typeface="Calibri"/>
              </a:rPr>
              <a:t> by the distance</a:t>
            </a:r>
          </a:p>
          <a:p>
            <a:pPr marL="285750" indent="-285750">
              <a:buFont typeface="Arial"/>
              <a:buChar char="•"/>
            </a:pPr>
            <a:endParaRPr lang="fr-FR" sz="3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0730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K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Nearest Neighbours (Indiana)</a:t>
            </a:r>
            <a:endParaRPr lang="en-US" sz="32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2131890" y="1926738"/>
            <a:ext cx="1326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Final score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6737DC-71EB-4632-A39E-ADF7A33130F7}"/>
              </a:ext>
            </a:extLst>
          </p:cNvPr>
          <p:cNvSpPr txBox="1"/>
          <p:nvPr/>
        </p:nvSpPr>
        <p:spPr>
          <a:xfrm>
            <a:off x="7387736" y="1829046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Score </a:t>
            </a:r>
            <a:r>
              <a:rPr lang="fr-FR" err="1">
                <a:cs typeface="Calibri"/>
              </a:rPr>
              <a:t>according</a:t>
            </a:r>
            <a:r>
              <a:rPr lang="fr-FR">
                <a:cs typeface="Calibri"/>
              </a:rPr>
              <a:t> to </a:t>
            </a:r>
            <a:r>
              <a:rPr lang="fr-FR" err="1">
                <a:cs typeface="Calibri"/>
              </a:rPr>
              <a:t>each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category</a:t>
            </a:r>
            <a:r>
              <a:rPr lang="fr-FR">
                <a:cs typeface="Calibri"/>
              </a:rPr>
              <a:t>.</a:t>
            </a:r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AEE04A-64F0-4E21-9A36-E8A9D586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" y="2597913"/>
            <a:ext cx="5468815" cy="2805175"/>
          </a:xfrm>
          <a:prstGeom prst="rect">
            <a:avLst/>
          </a:prstGeom>
        </p:spPr>
      </p:pic>
      <p:pic>
        <p:nvPicPr>
          <p:cNvPr id="7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93254295-0461-4A80-907D-F45903E5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16" y="2344495"/>
            <a:ext cx="5586045" cy="38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33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K Nearest Neighbours (Indiana)</a:t>
            </a:r>
            <a:endParaRPr lang="en-US" sz="32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4984506" y="1653200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The confusion matrix</a:t>
            </a:r>
            <a:endParaRPr lang="fr-FR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93C7E046-C130-4984-B2E7-F2E3AFC4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53" y="1959167"/>
            <a:ext cx="6631354" cy="47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8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SVC (Indiana)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390F4D39-B805-4BF1-AEEF-EE82F208227F}"/>
              </a:ext>
            </a:extLst>
          </p:cNvPr>
          <p:cNvSpPr txBox="1"/>
          <p:nvPr/>
        </p:nvSpPr>
        <p:spPr>
          <a:xfrm>
            <a:off x="773967" y="1809507"/>
            <a:ext cx="607469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3000">
                <a:cs typeface="Calibri"/>
              </a:rPr>
              <a:t>One Versus One</a:t>
            </a:r>
          </a:p>
          <a:p>
            <a:pPr marL="285750" indent="-285750">
              <a:buFont typeface="Arial"/>
              <a:buChar char="•"/>
            </a:pPr>
            <a:r>
              <a:rPr lang="fr-FR" sz="3000">
                <a:ea typeface="+mn-lt"/>
                <a:cs typeface="+mn-lt"/>
              </a:rPr>
              <a:t>N * (N - 1) / 2 </a:t>
            </a:r>
            <a:r>
              <a:rPr lang="fr-FR" sz="3000" err="1">
                <a:ea typeface="+mn-lt"/>
                <a:cs typeface="+mn-lt"/>
              </a:rPr>
              <a:t>predicters</a:t>
            </a:r>
          </a:p>
          <a:p>
            <a:pPr marL="285750" indent="-285750">
              <a:buFont typeface="Arial"/>
              <a:buChar char="•"/>
            </a:pPr>
            <a:r>
              <a:rPr lang="fr-FR" sz="3000" err="1">
                <a:ea typeface="+mn-lt"/>
                <a:cs typeface="+mn-lt"/>
              </a:rPr>
              <a:t>Based</a:t>
            </a:r>
            <a:r>
              <a:rPr lang="fr-FR" sz="3000">
                <a:ea typeface="+mn-lt"/>
                <a:cs typeface="+mn-lt"/>
              </a:rPr>
              <a:t> on SVM (support </a:t>
            </a:r>
            <a:r>
              <a:rPr lang="fr-FR" sz="3000" err="1">
                <a:ea typeface="+mn-lt"/>
                <a:cs typeface="+mn-lt"/>
              </a:rPr>
              <a:t>vector</a:t>
            </a:r>
            <a:r>
              <a:rPr lang="fr-FR" sz="3000">
                <a:ea typeface="+mn-lt"/>
                <a:cs typeface="+mn-lt"/>
              </a:rPr>
              <a:t> machine </a:t>
            </a:r>
            <a:r>
              <a:rPr lang="fr-FR" sz="3000" err="1">
                <a:ea typeface="+mn-lt"/>
                <a:cs typeface="+mn-lt"/>
              </a:rPr>
              <a:t>algorithm</a:t>
            </a:r>
            <a:r>
              <a:rPr lang="fr-FR" sz="3000">
                <a:ea typeface="+mn-lt"/>
                <a:cs typeface="+mn-lt"/>
              </a:rPr>
              <a:t>)</a:t>
            </a:r>
            <a:endParaRPr lang="fr-FR" sz="300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3000">
                <a:cs typeface="Calibri"/>
              </a:rPr>
              <a:t>Best </a:t>
            </a:r>
            <a:r>
              <a:rPr lang="fr-FR" sz="3000" err="1">
                <a:cs typeface="Calibri"/>
              </a:rPr>
              <a:t>with</a:t>
            </a:r>
            <a:r>
              <a:rPr lang="fr-FR" sz="3000">
                <a:cs typeface="Calibri"/>
              </a:rPr>
              <a:t> RBF (radial basis </a:t>
            </a:r>
            <a:r>
              <a:rPr lang="fr-FR" sz="3000" err="1">
                <a:cs typeface="Calibri"/>
              </a:rPr>
              <a:t>function</a:t>
            </a:r>
            <a:r>
              <a:rPr lang="fr-FR" sz="3000">
                <a:cs typeface="Calibri"/>
              </a:rPr>
              <a:t>) kernel</a:t>
            </a:r>
          </a:p>
          <a:p>
            <a:pPr marL="285750" indent="-285750">
              <a:buFont typeface="Arial"/>
              <a:buChar char="•"/>
            </a:pPr>
            <a:endParaRPr lang="fr-FR" sz="3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636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SVC (Indiana)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2131890" y="1926738"/>
            <a:ext cx="1326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Final score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6737DC-71EB-4632-A39E-ADF7A33130F7}"/>
              </a:ext>
            </a:extLst>
          </p:cNvPr>
          <p:cNvSpPr txBox="1"/>
          <p:nvPr/>
        </p:nvSpPr>
        <p:spPr>
          <a:xfrm>
            <a:off x="7387736" y="1829046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Score </a:t>
            </a:r>
            <a:r>
              <a:rPr lang="fr-FR" err="1">
                <a:cs typeface="Calibri"/>
              </a:rPr>
              <a:t>according</a:t>
            </a:r>
            <a:r>
              <a:rPr lang="fr-FR">
                <a:cs typeface="Calibri"/>
              </a:rPr>
              <a:t> to </a:t>
            </a:r>
            <a:r>
              <a:rPr lang="fr-FR" err="1">
                <a:cs typeface="Calibri"/>
              </a:rPr>
              <a:t>each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category</a:t>
            </a:r>
            <a:r>
              <a:rPr lang="fr-FR">
                <a:cs typeface="Calibri"/>
              </a:rPr>
              <a:t>.</a:t>
            </a: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942898-C7B3-44C0-B0D0-009A42EE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6" y="2412252"/>
            <a:ext cx="4677507" cy="3401186"/>
          </a:xfrm>
          <a:prstGeom prst="rect">
            <a:avLst/>
          </a:prstGeom>
        </p:spPr>
      </p:pic>
      <p:pic>
        <p:nvPicPr>
          <p:cNvPr id="4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BA5950D2-4856-4475-B9F3-3E4313EC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62" y="2340401"/>
            <a:ext cx="5800969" cy="39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SVC (</a:t>
            </a:r>
            <a:r>
              <a:rPr lang="en-US" sz="3200" kern="1200">
                <a:solidFill>
                  <a:schemeClr val="bg1"/>
                </a:solidFill>
                <a:ea typeface="+mj-lt"/>
                <a:cs typeface="+mj-lt"/>
              </a:rPr>
              <a:t>Indiana</a:t>
            </a:r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4984506" y="1653200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The confusion matrix</a:t>
            </a:r>
            <a:endParaRPr lang="fr-FR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020D06FE-2534-4417-8466-6E77B21D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32" y="2020975"/>
            <a:ext cx="6719273" cy="476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5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138E7-026A-42FD-A6A6-CCD62636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54839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0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Benchmark (Indiana)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354259" y="2432526"/>
            <a:ext cx="5156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Scores and time per classifier:</a:t>
            </a: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C5ED33A1-175C-4208-A138-78EE44C6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6" y="3157895"/>
            <a:ext cx="11730892" cy="29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7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Benchmark (Indiana)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BC5DD526-CBA2-41A2-8671-C5FB0663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77" y="1535077"/>
            <a:ext cx="6963507" cy="51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5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11AB7-344F-437D-8005-6D76A875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" y="2009361"/>
            <a:ext cx="7015722" cy="23963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000" b="1"/>
              <a:t>Multiclass classification</a:t>
            </a:r>
            <a:br>
              <a:rPr lang="en-US" sz="8000" b="1"/>
            </a:br>
            <a:r>
              <a:rPr lang="en-US" sz="8000" b="1">
                <a:cs typeface="Calibri Light"/>
              </a:rPr>
              <a:t>(Salinas)</a:t>
            </a:r>
            <a:endParaRPr lang="en-US" sz="8000" b="1" kern="1200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A3DFAB-3762-4242-92F4-E1FFFFB8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052" y="69729"/>
            <a:ext cx="3662972" cy="6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SVC (Salinas)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2131890" y="1926738"/>
            <a:ext cx="1326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Final score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6737DC-71EB-4632-A39E-ADF7A33130F7}"/>
              </a:ext>
            </a:extLst>
          </p:cNvPr>
          <p:cNvSpPr txBox="1"/>
          <p:nvPr/>
        </p:nvSpPr>
        <p:spPr>
          <a:xfrm>
            <a:off x="7387736" y="1829046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Score </a:t>
            </a:r>
            <a:r>
              <a:rPr lang="fr-FR" err="1">
                <a:cs typeface="Calibri"/>
              </a:rPr>
              <a:t>according</a:t>
            </a:r>
            <a:r>
              <a:rPr lang="fr-FR">
                <a:cs typeface="Calibri"/>
              </a:rPr>
              <a:t> to </a:t>
            </a:r>
            <a:r>
              <a:rPr lang="fr-FR" err="1">
                <a:cs typeface="Calibri"/>
              </a:rPr>
              <a:t>each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category</a:t>
            </a:r>
            <a:r>
              <a:rPr lang="fr-FR">
                <a:cs typeface="Calibri"/>
              </a:rPr>
              <a:t>.</a:t>
            </a:r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5F6AE6-7BF9-496D-8336-68C88B4C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31" y="2417898"/>
            <a:ext cx="4550508" cy="2637666"/>
          </a:xfrm>
          <a:prstGeom prst="rect">
            <a:avLst/>
          </a:prstGeom>
        </p:spPr>
      </p:pic>
      <p:pic>
        <p:nvPicPr>
          <p:cNvPr id="7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9C928899-24D9-4C49-85DB-147DA70E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2296092"/>
            <a:ext cx="5986584" cy="4112199"/>
          </a:xfrm>
          <a:prstGeom prst="rect">
            <a:avLst/>
          </a:prstGeom>
        </p:spPr>
      </p:pic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5B39B8-2337-46A9-B476-BEAF1062E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6" y="5112116"/>
            <a:ext cx="2663825" cy="7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05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SVC (Salinas)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4984506" y="1653200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The confusion matrix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0BC733A-E78C-4C22-94A8-1E7EA892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56" y="2025132"/>
            <a:ext cx="6768122" cy="46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65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Random Forest (Salinas)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2131890" y="1926738"/>
            <a:ext cx="1326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Final score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6737DC-71EB-4632-A39E-ADF7A33130F7}"/>
              </a:ext>
            </a:extLst>
          </p:cNvPr>
          <p:cNvSpPr txBox="1"/>
          <p:nvPr/>
        </p:nvSpPr>
        <p:spPr>
          <a:xfrm>
            <a:off x="7387736" y="1829046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Scores of the classifier:</a:t>
            </a: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7D2125-D9B7-41C9-80BD-D05C3C90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1" y="2386218"/>
            <a:ext cx="4306276" cy="2661946"/>
          </a:xfrm>
          <a:prstGeom prst="rect">
            <a:avLst/>
          </a:prstGeom>
        </p:spPr>
      </p:pic>
      <p:pic>
        <p:nvPicPr>
          <p:cNvPr id="4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C51BC0DC-6FCD-4E9E-8840-E185C22C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23" y="2330031"/>
            <a:ext cx="5664199" cy="3917323"/>
          </a:xfrm>
          <a:prstGeom prst="rect">
            <a:avLst/>
          </a:prstGeom>
        </p:spPr>
      </p:pic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3B42CA-7FF2-49D3-9596-6FAEBB5FD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49" y="5140936"/>
            <a:ext cx="2538779" cy="7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26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Random Forest (Salinas)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4984506" y="1653200"/>
            <a:ext cx="354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The confusion matrix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2EB1F7B-E591-492B-BF5B-5BE097B8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15" y="2048710"/>
            <a:ext cx="6823275" cy="47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45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Benchmark (Salinas)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664B8-153C-43D0-BAE3-20B58219F30C}"/>
              </a:ext>
            </a:extLst>
          </p:cNvPr>
          <p:cNvSpPr txBox="1"/>
          <p:nvPr/>
        </p:nvSpPr>
        <p:spPr>
          <a:xfrm>
            <a:off x="1184091" y="2921356"/>
            <a:ext cx="35931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Score per classifier.</a:t>
            </a:r>
          </a:p>
        </p:txBody>
      </p:sp>
      <p:pic>
        <p:nvPicPr>
          <p:cNvPr id="3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62C1845C-A71B-418F-9906-521A09E1C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69" y="3433830"/>
            <a:ext cx="9669584" cy="20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02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Benchmark (Salinas)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8E59784-CC68-4D95-A366-287E7B1C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71" y="1670308"/>
            <a:ext cx="6572737" cy="48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27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FD6CDD-D81B-4DC0-A917-4D854D3A720B}"/>
              </a:ext>
            </a:extLst>
          </p:cNvPr>
          <p:cNvSpPr txBox="1">
            <a:spLocks/>
          </p:cNvSpPr>
          <p:nvPr/>
        </p:nvSpPr>
        <p:spPr>
          <a:xfrm>
            <a:off x="261503" y="1755361"/>
            <a:ext cx="7015722" cy="23963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>
                <a:cs typeface="Calibri Light"/>
              </a:rPr>
              <a:t>Impact of the gaussian blur</a:t>
            </a:r>
          </a:p>
        </p:txBody>
      </p:sp>
    </p:spTree>
    <p:extLst>
      <p:ext uri="{BB962C8B-B14F-4D97-AF65-F5344CB8AC3E}">
        <p14:creationId xmlns:p14="http://schemas.microsoft.com/office/powerpoint/2010/main" val="237560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Problem to solve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2B55-9CAE-4EEA-8BA3-505C5439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Develop a hyperspectral image classification pipeline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 able to segment our pictures into given categories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Have satisfactory and consistent results to support the coherence of our proposal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254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Scores depending on the strength(sigma) of the gaussian blur </a:t>
            </a:r>
          </a:p>
        </p:txBody>
      </p:sp>
      <p:pic>
        <p:nvPicPr>
          <p:cNvPr id="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0C64151-06AE-4FCC-B8F2-170ADF2E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46634"/>
            <a:ext cx="6181969" cy="41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7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11AB7-344F-437D-8005-6D76A875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ea typeface="+mj-lt"/>
                <a:cs typeface="+mj-lt"/>
              </a:rPr>
              <a:t>Performance of the best classifier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3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Random Forrest on Indiana</a:t>
            </a:r>
            <a:endParaRPr lang="fr-FR"/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CBD3DD15-1D7F-48D1-A190-6DE78849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17" y="2342203"/>
            <a:ext cx="10433519" cy="34918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38F843-2997-4DE7-882F-2F7A78CA5DC6}"/>
              </a:ext>
            </a:extLst>
          </p:cNvPr>
          <p:cNvSpPr txBox="1"/>
          <p:nvPr/>
        </p:nvSpPr>
        <p:spPr>
          <a:xfrm>
            <a:off x="4222506" y="6049353"/>
            <a:ext cx="4003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2 </a:t>
            </a:r>
            <a:r>
              <a:rPr lang="fr-FR" err="1">
                <a:cs typeface="Calibri"/>
              </a:rPr>
              <a:t>errors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were</a:t>
            </a:r>
            <a:r>
              <a:rPr lang="fr-FR">
                <a:cs typeface="Calibri"/>
              </a:rPr>
              <a:t> made by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462355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Random Forrest on Salinas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EA6BD62-9A35-4578-8B36-7DA686FC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65" y="1710388"/>
            <a:ext cx="6290181" cy="44503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9EB8F2-5019-4586-907F-2144053CF016}"/>
              </a:ext>
            </a:extLst>
          </p:cNvPr>
          <p:cNvSpPr txBox="1"/>
          <p:nvPr/>
        </p:nvSpPr>
        <p:spPr>
          <a:xfrm>
            <a:off x="4222506" y="6293584"/>
            <a:ext cx="4003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No </a:t>
            </a:r>
            <a:r>
              <a:rPr lang="fr-FR" err="1">
                <a:cs typeface="Calibri"/>
              </a:rPr>
              <a:t>errors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were</a:t>
            </a:r>
            <a:r>
              <a:rPr lang="fr-FR">
                <a:cs typeface="Calibri"/>
              </a:rPr>
              <a:t> made by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2569071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Scientist holding solution in glassware in laboratory with rainbow overlay">
            <a:extLst>
              <a:ext uri="{FF2B5EF4-FFF2-40B4-BE49-F238E27FC236}">
                <a16:creationId xmlns:a16="http://schemas.microsoft.com/office/drawing/2014/main" id="{00687D79-A138-4375-A86E-80FEBFEAC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5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11AB7-344F-437D-8005-6D76A875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>
                <a:solidFill>
                  <a:srgbClr val="FFFFFF"/>
                </a:solidFill>
              </a:rPr>
              <a:t>Conclusion</a:t>
            </a:r>
            <a:br>
              <a:rPr lang="en-US" sz="5200" b="1">
                <a:solidFill>
                  <a:srgbClr val="FFFFFF"/>
                </a:solidFill>
              </a:rPr>
            </a:br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53535-6445-425C-A1C8-9D789E36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Hyperspectral Images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750233E-FD91-492F-B1A6-0989699E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4" y="1465665"/>
            <a:ext cx="6859494" cy="47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C3783-D7ED-42A0-A9E5-4CF99B23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Labels</a:t>
            </a:r>
            <a:endParaRPr lang="fr-FR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D08D8062-7122-4039-B811-8224BC96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1" y="1829547"/>
            <a:ext cx="6045199" cy="40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EAA0FA7B-8170-48AF-B54C-07DE78C7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46" y="456149"/>
            <a:ext cx="5038968" cy="6111780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6FB6978-D496-4DD0-ABBE-D0ED26FA3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631" y="1057725"/>
            <a:ext cx="5107353" cy="2651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D6E867-4E86-4C06-9FFD-E0B3CF88E58A}"/>
              </a:ext>
            </a:extLst>
          </p:cNvPr>
          <p:cNvSpPr txBox="1"/>
          <p:nvPr/>
        </p:nvSpPr>
        <p:spPr>
          <a:xfrm>
            <a:off x="6770537" y="272275"/>
            <a:ext cx="5235387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300"/>
              <a:t>Unbalanced categories</a:t>
            </a:r>
          </a:p>
          <a:p>
            <a:pPr algn="ctr"/>
            <a:endParaRPr lang="en-US" sz="4400">
              <a:cs typeface="Calibri"/>
            </a:endParaRPr>
          </a:p>
        </p:txBody>
      </p:sp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17C542C-976C-456B-82DB-EE5959146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863" y="3889790"/>
            <a:ext cx="5068276" cy="2595344"/>
          </a:xfrm>
          <a:prstGeom prst="rect">
            <a:avLst/>
          </a:prstGeom>
        </p:spPr>
      </p:pic>
      <p:sp>
        <p:nvSpPr>
          <p:cNvPr id="8" name="ZoneTexte 1">
            <a:extLst>
              <a:ext uri="{FF2B5EF4-FFF2-40B4-BE49-F238E27FC236}">
                <a16:creationId xmlns:a16="http://schemas.microsoft.com/office/drawing/2014/main" id="{1722A867-8819-46B2-A194-5D4E204716A7}"/>
              </a:ext>
            </a:extLst>
          </p:cNvPr>
          <p:cNvSpPr txBox="1"/>
          <p:nvPr/>
        </p:nvSpPr>
        <p:spPr>
          <a:xfrm>
            <a:off x="7577014" y="1178170"/>
            <a:ext cx="4267197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err="1">
                <a:cs typeface="Calibri"/>
              </a:rPr>
              <a:t>Number</a:t>
            </a:r>
            <a:r>
              <a:rPr lang="fr-FR" sz="1600">
                <a:cs typeface="Calibri"/>
              </a:rPr>
              <a:t> of occurrences of </a:t>
            </a:r>
            <a:r>
              <a:rPr lang="fr-FR" sz="1600" err="1">
                <a:cs typeface="Calibri"/>
              </a:rPr>
              <a:t>each</a:t>
            </a:r>
            <a:r>
              <a:rPr lang="fr-FR" sz="1600">
                <a:cs typeface="Calibri"/>
              </a:rPr>
              <a:t> </a:t>
            </a:r>
            <a:r>
              <a:rPr lang="fr-FR" sz="1600" err="1">
                <a:cs typeface="Calibri"/>
              </a:rPr>
              <a:t>category</a:t>
            </a:r>
            <a:r>
              <a:rPr lang="fr-FR" sz="1600">
                <a:cs typeface="Calibri"/>
              </a:rPr>
              <a:t> on Indiana</a:t>
            </a:r>
            <a:endParaRPr lang="fr-FR" sz="1600">
              <a:ea typeface="+mn-lt"/>
              <a:cs typeface="+mn-lt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12" name="ZoneTexte 1">
            <a:extLst>
              <a:ext uri="{FF2B5EF4-FFF2-40B4-BE49-F238E27FC236}">
                <a16:creationId xmlns:a16="http://schemas.microsoft.com/office/drawing/2014/main" id="{DE8A4352-D0C6-4E35-A18B-A8B75FFC5233}"/>
              </a:ext>
            </a:extLst>
          </p:cNvPr>
          <p:cNvSpPr txBox="1"/>
          <p:nvPr/>
        </p:nvSpPr>
        <p:spPr>
          <a:xfrm>
            <a:off x="7472238" y="3997570"/>
            <a:ext cx="4267197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err="1">
                <a:cs typeface="Calibri"/>
              </a:rPr>
              <a:t>Number</a:t>
            </a:r>
            <a:r>
              <a:rPr lang="fr-FR" sz="1600">
                <a:cs typeface="Calibri"/>
              </a:rPr>
              <a:t> of occurrences of </a:t>
            </a:r>
            <a:r>
              <a:rPr lang="fr-FR" sz="1600" err="1">
                <a:cs typeface="Calibri"/>
              </a:rPr>
              <a:t>each</a:t>
            </a:r>
            <a:r>
              <a:rPr lang="fr-FR" sz="1600">
                <a:cs typeface="Calibri"/>
              </a:rPr>
              <a:t> </a:t>
            </a:r>
            <a:r>
              <a:rPr lang="fr-FR" sz="1600" err="1">
                <a:cs typeface="Calibri"/>
              </a:rPr>
              <a:t>category</a:t>
            </a:r>
            <a:r>
              <a:rPr lang="fr-FR" sz="1600">
                <a:cs typeface="Calibri"/>
              </a:rPr>
              <a:t> on Salinas</a:t>
            </a:r>
            <a:endParaRPr lang="fr-FR" sz="1600">
              <a:ea typeface="+mn-lt"/>
              <a:cs typeface="+mn-lt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39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11AB7-344F-437D-8005-6D76A875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Machine learning applied to hyperspectral images</vt:lpstr>
      <vt:lpstr>Table of content</vt:lpstr>
      <vt:lpstr>Introduction</vt:lpstr>
      <vt:lpstr>Problem to solve</vt:lpstr>
      <vt:lpstr>Load data</vt:lpstr>
      <vt:lpstr>Hyperspectral Images</vt:lpstr>
      <vt:lpstr>Labels</vt:lpstr>
      <vt:lpstr>PowerPoint Presentation</vt:lpstr>
      <vt:lpstr>Preprocessing</vt:lpstr>
      <vt:lpstr>Gaussian blur</vt:lpstr>
      <vt:lpstr>Why using a gaussian blur as a preprocessing step?</vt:lpstr>
      <vt:lpstr>Transformers</vt:lpstr>
      <vt:lpstr>Standard Scaler</vt:lpstr>
      <vt:lpstr>Dimension reduction (PCA)</vt:lpstr>
      <vt:lpstr>With vs Without the 'other' category</vt:lpstr>
      <vt:lpstr>Scores with and without the `other` category</vt:lpstr>
      <vt:lpstr>Multiclass classification (Indiana)</vt:lpstr>
      <vt:lpstr>Linear SVC (Indiana)</vt:lpstr>
      <vt:lpstr>Linear SVC (Indiana)</vt:lpstr>
      <vt:lpstr>Linear SVC (Indiana)</vt:lpstr>
      <vt:lpstr>Random Forest (Indiana)</vt:lpstr>
      <vt:lpstr>Random Forest (Indiana)</vt:lpstr>
      <vt:lpstr>Random Forrest (Indiana)</vt:lpstr>
      <vt:lpstr>K Nearest Neighbours (Indiana)</vt:lpstr>
      <vt:lpstr>K Nearest Neighbours (Indiana)</vt:lpstr>
      <vt:lpstr>K Nearest Neighbours (Indiana)</vt:lpstr>
      <vt:lpstr>SVC (Indiana)</vt:lpstr>
      <vt:lpstr>SVC (Indiana)</vt:lpstr>
      <vt:lpstr>SVC (Indiana)</vt:lpstr>
      <vt:lpstr>Benchmark (Indiana)</vt:lpstr>
      <vt:lpstr>Benchmark (Indiana)</vt:lpstr>
      <vt:lpstr>Multiclass classification (Salinas)</vt:lpstr>
      <vt:lpstr>SVC (Salinas)</vt:lpstr>
      <vt:lpstr>SVC (Salinas)</vt:lpstr>
      <vt:lpstr>Random Forest (Salinas)</vt:lpstr>
      <vt:lpstr>Random Forest (Salinas)</vt:lpstr>
      <vt:lpstr>Benchmark (Salinas)</vt:lpstr>
      <vt:lpstr>Benchmark (Salinas)</vt:lpstr>
      <vt:lpstr>PowerPoint Presentation</vt:lpstr>
      <vt:lpstr>Scores depending on the strength(sigma) of the gaussian blur </vt:lpstr>
      <vt:lpstr>Performance of the best classifier</vt:lpstr>
      <vt:lpstr>Random Forrest on Indiana</vt:lpstr>
      <vt:lpstr>Random Forrest on Salinas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2021-05-17T17:59:31Z</dcterms:created>
  <dcterms:modified xsi:type="dcterms:W3CDTF">2021-05-18T20:46:53Z</dcterms:modified>
</cp:coreProperties>
</file>