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Helvetica Neue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xgNC0HLL6glGO/Cx+YKTNeTx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2005882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f20058824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7" name="Google Shape;87;p1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1028700" y="1019175"/>
            <a:ext cx="973893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69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探討資料分批訓練能否提升匯率預測準確率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28700" y="6825282"/>
            <a:ext cx="6155471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組員：</a:t>
            </a:r>
            <a:endParaRPr/>
          </a:p>
          <a:p>
            <a:pPr indent="0" lvl="0" marL="0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郭昱 </a:t>
            </a:r>
            <a:endParaRPr/>
          </a:p>
          <a:p>
            <a:pPr indent="0" lvl="0" marL="0" marR="0" rtl="0" algn="just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李重瑩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1299903" y="851141"/>
            <a:ext cx="5464491" cy="11325370"/>
          </a:xfrm>
          <a:custGeom>
            <a:rect b="b" l="l" r="r" t="t"/>
            <a:pathLst>
              <a:path extrusionOk="0" h="11325370" w="5464491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9"/>
          <p:cNvGrpSpPr/>
          <p:nvPr/>
        </p:nvGrpSpPr>
        <p:grpSpPr>
          <a:xfrm>
            <a:off x="-212486" y="-159421"/>
            <a:ext cx="19060169" cy="10605843"/>
            <a:chOff x="0" y="0"/>
            <a:chExt cx="25413559" cy="14141124"/>
          </a:xfrm>
        </p:grpSpPr>
        <p:sp>
          <p:nvSpPr>
            <p:cNvPr id="216" name="Google Shape;216;p9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7" name="Google Shape;217;p9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18" name="Google Shape;218;p9"/>
          <p:cNvSpPr txBox="1"/>
          <p:nvPr/>
        </p:nvSpPr>
        <p:spPr>
          <a:xfrm>
            <a:off x="1028700" y="4000675"/>
            <a:ext cx="9860907" cy="221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37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Thankyou</a:t>
            </a:r>
            <a:endParaRPr/>
          </a:p>
        </p:txBody>
      </p:sp>
      <p:grpSp>
        <p:nvGrpSpPr>
          <p:cNvPr id="219" name="Google Shape;219;p9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220" name="Google Shape;220;p9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221" name="Google Shape;221;p9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9"/>
          <p:cNvSpPr/>
          <p:nvPr/>
        </p:nvSpPr>
        <p:spPr>
          <a:xfrm flipH="1">
            <a:off x="10889607" y="1028700"/>
            <a:ext cx="7755612" cy="9472503"/>
          </a:xfrm>
          <a:custGeom>
            <a:rect b="b" l="l" r="r" t="t"/>
            <a:pathLst>
              <a:path extrusionOk="0" h="9472503" w="7755612">
                <a:moveTo>
                  <a:pt x="7755612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2" y="9472503"/>
                </a:lnTo>
                <a:lnTo>
                  <a:pt x="775561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9"/>
          <p:cNvSpPr/>
          <p:nvPr/>
        </p:nvSpPr>
        <p:spPr>
          <a:xfrm flipH="1">
            <a:off x="-212486" y="5764951"/>
            <a:ext cx="3389099" cy="4114800"/>
          </a:xfrm>
          <a:custGeom>
            <a:rect b="b" l="l" r="r" t="t"/>
            <a:pathLst>
              <a:path extrusionOk="0" h="4114800" w="3389099">
                <a:moveTo>
                  <a:pt x="3389099" y="0"/>
                </a:moveTo>
                <a:lnTo>
                  <a:pt x="0" y="0"/>
                </a:lnTo>
                <a:lnTo>
                  <a:pt x="0" y="4114800"/>
                </a:lnTo>
                <a:lnTo>
                  <a:pt x="3389099" y="4114800"/>
                </a:lnTo>
                <a:lnTo>
                  <a:pt x="3389099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9"/>
          <p:cNvSpPr/>
          <p:nvPr/>
        </p:nvSpPr>
        <p:spPr>
          <a:xfrm>
            <a:off x="-212486" y="-575719"/>
            <a:ext cx="3162164" cy="3208838"/>
          </a:xfrm>
          <a:custGeom>
            <a:rect b="b" l="l" r="r" t="t"/>
            <a:pathLst>
              <a:path extrusionOk="0" h="3208838" w="3162164">
                <a:moveTo>
                  <a:pt x="0" y="0"/>
                </a:moveTo>
                <a:lnTo>
                  <a:pt x="3162164" y="0"/>
                </a:lnTo>
                <a:lnTo>
                  <a:pt x="3162164" y="3208838"/>
                </a:lnTo>
                <a:lnTo>
                  <a:pt x="0" y="3208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0" name="Google Shape;100;p2"/>
          <p:cNvSpPr txBox="1"/>
          <p:nvPr/>
        </p:nvSpPr>
        <p:spPr>
          <a:xfrm>
            <a:off x="1028700" y="2780737"/>
            <a:ext cx="10557657" cy="520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1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目錄</a:t>
            </a:r>
            <a:endParaRPr/>
          </a:p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1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外匯介紹</a:t>
            </a:r>
            <a:endParaRPr/>
          </a:p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1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流程圖</a:t>
            </a:r>
            <a:endParaRPr/>
          </a:p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1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資料分析</a:t>
            </a:r>
            <a:endParaRPr/>
          </a:p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0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遇到挑戰</a:t>
            </a:r>
            <a:endParaRPr/>
          </a:p>
          <a:p>
            <a:pPr indent="-627494" lvl="1" marL="1254990" marR="0" rtl="0" algn="l">
              <a:lnSpc>
                <a:spcPct val="110013"/>
              </a:lnSpc>
              <a:spcBef>
                <a:spcPts val="0"/>
              </a:spcBef>
              <a:spcAft>
                <a:spcPts val="0"/>
              </a:spcAft>
              <a:buClr>
                <a:srgbClr val="DAFFFB"/>
              </a:buClr>
              <a:buSzPts val="5812"/>
              <a:buFont typeface="Arial"/>
              <a:buChar char="•"/>
            </a:pPr>
            <a:r>
              <a:rPr b="0" i="0" lang="en-US" sz="5812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結論與未來展望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53083" y="279664"/>
            <a:ext cx="947334" cy="947334"/>
          </a:xfrm>
          <a:custGeom>
            <a:rect b="b" l="l" r="r" t="t"/>
            <a:pathLst>
              <a:path extrusionOk="0" h="947334" w="947334">
                <a:moveTo>
                  <a:pt x="0" y="0"/>
                </a:moveTo>
                <a:lnTo>
                  <a:pt x="947334" y="0"/>
                </a:lnTo>
                <a:lnTo>
                  <a:pt x="947334" y="947334"/>
                </a:lnTo>
                <a:lnTo>
                  <a:pt x="0" y="947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2" name="Google Shape;102;p2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04" name="Google Shape;104;p2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 flipH="1">
            <a:off x="10719247" y="1389602"/>
            <a:ext cx="7755612" cy="9472503"/>
          </a:xfrm>
          <a:custGeom>
            <a:rect b="b" l="l" r="r" t="t"/>
            <a:pathLst>
              <a:path extrusionOk="0" h="9472503" w="7755612">
                <a:moveTo>
                  <a:pt x="7755611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1" y="9472503"/>
                </a:lnTo>
                <a:lnTo>
                  <a:pt x="775561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1028700" y="591406"/>
            <a:ext cx="8351720" cy="143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3" name="Google Shape;113;p3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14" name="Google Shape;114;p3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16" name="Google Shape;116;p3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028700" y="2979235"/>
            <a:ext cx="11318733" cy="6191883"/>
            <a:chOff x="0" y="-47625"/>
            <a:chExt cx="3610120" cy="1974907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3610120" cy="1927282"/>
            </a:xfrm>
            <a:custGeom>
              <a:rect b="b" l="l" r="r" t="t"/>
              <a:pathLst>
                <a:path extrusionOk="0" h="1927282" w="3610120">
                  <a:moveTo>
                    <a:pt x="34884" y="0"/>
                  </a:moveTo>
                  <a:lnTo>
                    <a:pt x="3575236" y="0"/>
                  </a:lnTo>
                  <a:cubicBezTo>
                    <a:pt x="3594502" y="0"/>
                    <a:pt x="3610120" y="15618"/>
                    <a:pt x="3610120" y="34884"/>
                  </a:cubicBezTo>
                  <a:lnTo>
                    <a:pt x="3610120" y="1892398"/>
                  </a:lnTo>
                  <a:cubicBezTo>
                    <a:pt x="3610120" y="1911664"/>
                    <a:pt x="3594502" y="1927282"/>
                    <a:pt x="3575236" y="1927282"/>
                  </a:cubicBezTo>
                  <a:lnTo>
                    <a:pt x="34884" y="1927282"/>
                  </a:lnTo>
                  <a:cubicBezTo>
                    <a:pt x="15618" y="1927282"/>
                    <a:pt x="0" y="1911664"/>
                    <a:pt x="0" y="1892398"/>
                  </a:cubicBezTo>
                  <a:lnTo>
                    <a:pt x="0" y="34884"/>
                  </a:lnTo>
                  <a:cubicBezTo>
                    <a:pt x="0" y="15618"/>
                    <a:pt x="15618" y="0"/>
                    <a:pt x="348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0" y="-47625"/>
              <a:ext cx="3610119" cy="1974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20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1295895" y="3594432"/>
            <a:ext cx="11318730" cy="6851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外匯  (Forex， FX)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國外的貨幣，常見的有：日圓、美元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英鎊、歐元......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匯率(Forex Exchange Rate)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A國貨幣換成B國的比率，例如1美金兌換32台幣</a:t>
            </a:r>
            <a:endParaRPr/>
          </a:p>
          <a:p>
            <a:pPr indent="0" lvl="0" marL="0" marR="0" rtl="0" algn="l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6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DAFF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4752729" y="6809334"/>
            <a:ext cx="2506571" cy="2361784"/>
          </a:xfrm>
          <a:custGeom>
            <a:rect b="b" l="l" r="r" t="t"/>
            <a:pathLst>
              <a:path extrusionOk="0" h="2361784" w="2506571">
                <a:moveTo>
                  <a:pt x="0" y="0"/>
                </a:moveTo>
                <a:lnTo>
                  <a:pt x="2506571" y="0"/>
                </a:lnTo>
                <a:lnTo>
                  <a:pt x="2506571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1028700" y="1274828"/>
            <a:ext cx="7441078" cy="1175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外匯介紹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-1233704" y="-73578"/>
            <a:ext cx="19060169" cy="10605843"/>
            <a:chOff x="0" y="0"/>
            <a:chExt cx="25413559" cy="14141124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0" name="Google Shape;130;p4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31" name="Google Shape;131;p4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32" name="Google Shape;132;p4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1552086" y="4779065"/>
            <a:ext cx="4897157" cy="7295579"/>
          </a:xfrm>
          <a:custGeom>
            <a:rect b="b" l="l" r="r" t="t"/>
            <a:pathLst>
              <a:path extrusionOk="0" h="7295579" w="4897157">
                <a:moveTo>
                  <a:pt x="0" y="0"/>
                </a:moveTo>
                <a:lnTo>
                  <a:pt x="4897157" y="0"/>
                </a:lnTo>
                <a:lnTo>
                  <a:pt x="4897157" y="7295578"/>
                </a:lnTo>
                <a:lnTo>
                  <a:pt x="0" y="7295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8296376" y="1420650"/>
            <a:ext cx="7662323" cy="7445690"/>
          </a:xfrm>
          <a:custGeom>
            <a:rect b="b" l="l" r="r" t="t"/>
            <a:pathLst>
              <a:path extrusionOk="0" h="6958589" w="7078358">
                <a:moveTo>
                  <a:pt x="0" y="0"/>
                </a:moveTo>
                <a:lnTo>
                  <a:pt x="7078358" y="0"/>
                </a:lnTo>
                <a:lnTo>
                  <a:pt x="7078358" y="6958589"/>
                </a:lnTo>
                <a:lnTo>
                  <a:pt x="0" y="6958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 txBox="1"/>
          <p:nvPr/>
        </p:nvSpPr>
        <p:spPr>
          <a:xfrm>
            <a:off x="1028700" y="986491"/>
            <a:ext cx="7267680" cy="11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流程圖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141" name="Google Shape;141;p5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2" name="Google Shape;142;p5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43" name="Google Shape;143;p5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45" name="Google Shape;145;p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170587" y="7002434"/>
            <a:ext cx="2873347" cy="4277936"/>
          </a:xfrm>
          <a:custGeom>
            <a:rect b="b" l="l" r="r" t="t"/>
            <a:pathLst>
              <a:path extrusionOk="0" h="4277936" w="2873347">
                <a:moveTo>
                  <a:pt x="0" y="0"/>
                </a:moveTo>
                <a:lnTo>
                  <a:pt x="2873347" y="0"/>
                </a:lnTo>
                <a:lnTo>
                  <a:pt x="2873347" y="4277936"/>
                </a:lnTo>
                <a:lnTo>
                  <a:pt x="0" y="4277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9843606" y="3687998"/>
            <a:ext cx="7105933" cy="5088765"/>
          </a:xfrm>
          <a:custGeom>
            <a:rect b="b" l="l" r="r" t="t"/>
            <a:pathLst>
              <a:path extrusionOk="0" h="5088765" w="7105933">
                <a:moveTo>
                  <a:pt x="0" y="0"/>
                </a:moveTo>
                <a:lnTo>
                  <a:pt x="7105934" y="0"/>
                </a:lnTo>
                <a:lnTo>
                  <a:pt x="7105934" y="5088765"/>
                </a:lnTo>
                <a:lnTo>
                  <a:pt x="0" y="5088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/>
          <p:nvPr/>
        </p:nvSpPr>
        <p:spPr>
          <a:xfrm>
            <a:off x="2937212" y="3687998"/>
            <a:ext cx="5065133" cy="5088765"/>
          </a:xfrm>
          <a:custGeom>
            <a:rect b="b" l="l" r="r" t="t"/>
            <a:pathLst>
              <a:path extrusionOk="0" h="5088765" w="5065133">
                <a:moveTo>
                  <a:pt x="0" y="0"/>
                </a:moveTo>
                <a:lnTo>
                  <a:pt x="5065133" y="0"/>
                </a:lnTo>
                <a:lnTo>
                  <a:pt x="5065133" y="5088765"/>
                </a:lnTo>
                <a:lnTo>
                  <a:pt x="0" y="5088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2537"/>
            </a:stretch>
          </a:blipFill>
          <a:ln>
            <a:noFill/>
          </a:ln>
        </p:spPr>
      </p:sp>
      <p:sp>
        <p:nvSpPr>
          <p:cNvPr id="149" name="Google Shape;149;p5"/>
          <p:cNvSpPr txBox="1"/>
          <p:nvPr/>
        </p:nvSpPr>
        <p:spPr>
          <a:xfrm>
            <a:off x="1028700" y="1274828"/>
            <a:ext cx="7441078" cy="1175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資料分析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2324381" y="2822659"/>
            <a:ext cx="2389882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LSTM訓練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3522048" y="2822650"/>
            <a:ext cx="41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DAFFFB"/>
                </a:solidFill>
                <a:latin typeface="Arial"/>
                <a:ea typeface="Arial"/>
                <a:cs typeface="Arial"/>
                <a:sym typeface="Arial"/>
              </a:rPr>
              <a:t>XGBOOST訓練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157" name="Google Shape;157;p6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8" name="Google Shape;158;p6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59" name="Google Shape;159;p6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61" name="Google Shape;161;p6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675247" y="3745332"/>
            <a:ext cx="7032288" cy="5088765"/>
          </a:xfrm>
          <a:custGeom>
            <a:rect b="b" l="l" r="r" t="t"/>
            <a:pathLst>
              <a:path extrusionOk="0" h="5088765" w="7032288">
                <a:moveTo>
                  <a:pt x="0" y="0"/>
                </a:moveTo>
                <a:lnTo>
                  <a:pt x="7032288" y="0"/>
                </a:lnTo>
                <a:lnTo>
                  <a:pt x="7032288" y="5088765"/>
                </a:lnTo>
                <a:lnTo>
                  <a:pt x="0" y="5088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6"/>
          <p:cNvSpPr/>
          <p:nvPr/>
        </p:nvSpPr>
        <p:spPr>
          <a:xfrm>
            <a:off x="10144977" y="3745332"/>
            <a:ext cx="7139214" cy="5088765"/>
          </a:xfrm>
          <a:custGeom>
            <a:rect b="b" l="l" r="r" t="t"/>
            <a:pathLst>
              <a:path extrusionOk="0" h="5088765" w="7139214">
                <a:moveTo>
                  <a:pt x="0" y="0"/>
                </a:moveTo>
                <a:lnTo>
                  <a:pt x="7139214" y="0"/>
                </a:lnTo>
                <a:lnTo>
                  <a:pt x="7139214" y="5088765"/>
                </a:lnTo>
                <a:lnTo>
                  <a:pt x="0" y="5088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6"/>
          <p:cNvSpPr txBox="1"/>
          <p:nvPr/>
        </p:nvSpPr>
        <p:spPr>
          <a:xfrm>
            <a:off x="1028700" y="1247775"/>
            <a:ext cx="6436006" cy="1175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資料分析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6564755" y="2706230"/>
            <a:ext cx="5983478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xgboost資料分批訓練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7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171" name="Google Shape;171;p7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>
            <a:off x="1824562" y="3334034"/>
            <a:ext cx="7652161" cy="2302216"/>
            <a:chOff x="0" y="-47625"/>
            <a:chExt cx="2440664" cy="734294"/>
          </a:xfrm>
        </p:grpSpPr>
        <p:sp>
          <p:nvSpPr>
            <p:cNvPr id="174" name="Google Shape;174;p7"/>
            <p:cNvSpPr/>
            <p:nvPr/>
          </p:nvSpPr>
          <p:spPr>
            <a:xfrm>
              <a:off x="0" y="0"/>
              <a:ext cx="2440664" cy="686669"/>
            </a:xfrm>
            <a:custGeom>
              <a:rect b="b" l="l" r="r" t="t"/>
              <a:pathLst>
                <a:path extrusionOk="0" h="686669" w="2440664">
                  <a:moveTo>
                    <a:pt x="51598" y="0"/>
                  </a:moveTo>
                  <a:lnTo>
                    <a:pt x="2389065" y="0"/>
                  </a:lnTo>
                  <a:cubicBezTo>
                    <a:pt x="2402750" y="0"/>
                    <a:pt x="2415874" y="5436"/>
                    <a:pt x="2425551" y="15113"/>
                  </a:cubicBezTo>
                  <a:cubicBezTo>
                    <a:pt x="2435227" y="24789"/>
                    <a:pt x="2440664" y="37914"/>
                    <a:pt x="2440664" y="51598"/>
                  </a:cubicBezTo>
                  <a:lnTo>
                    <a:pt x="2440664" y="635071"/>
                  </a:lnTo>
                  <a:cubicBezTo>
                    <a:pt x="2440664" y="648755"/>
                    <a:pt x="2435227" y="661880"/>
                    <a:pt x="2425551" y="671556"/>
                  </a:cubicBezTo>
                  <a:cubicBezTo>
                    <a:pt x="2415874" y="681233"/>
                    <a:pt x="2402750" y="686669"/>
                    <a:pt x="2389065" y="686669"/>
                  </a:cubicBezTo>
                  <a:lnTo>
                    <a:pt x="51598" y="686669"/>
                  </a:lnTo>
                  <a:cubicBezTo>
                    <a:pt x="37914" y="686669"/>
                    <a:pt x="24789" y="681233"/>
                    <a:pt x="15113" y="671556"/>
                  </a:cubicBezTo>
                  <a:cubicBezTo>
                    <a:pt x="5436" y="661880"/>
                    <a:pt x="0" y="648755"/>
                    <a:pt x="0" y="635071"/>
                  </a:cubicBezTo>
                  <a:lnTo>
                    <a:pt x="0" y="51598"/>
                  </a:lnTo>
                  <a:cubicBezTo>
                    <a:pt x="0" y="37914"/>
                    <a:pt x="5436" y="24789"/>
                    <a:pt x="15113" y="15113"/>
                  </a:cubicBezTo>
                  <a:cubicBezTo>
                    <a:pt x="24789" y="5436"/>
                    <a:pt x="37914" y="0"/>
                    <a:pt x="515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0" y="-47625"/>
              <a:ext cx="2440664" cy="734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3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2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5JP3FM,4XM41J4EL </a:t>
              </a:r>
              <a:endParaRPr/>
            </a:p>
          </p:txBody>
        </p:sp>
      </p:grpSp>
      <p:sp>
        <p:nvSpPr>
          <p:cNvPr id="176" name="Google Shape;176;p7"/>
          <p:cNvSpPr txBox="1"/>
          <p:nvPr/>
        </p:nvSpPr>
        <p:spPr>
          <a:xfrm>
            <a:off x="1028700" y="1247775"/>
            <a:ext cx="9243884" cy="11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遇到挑戰</a:t>
            </a:r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78" name="Google Shape;178;p7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79" name="Google Shape;179;p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7"/>
          <p:cNvSpPr txBox="1"/>
          <p:nvPr/>
        </p:nvSpPr>
        <p:spPr>
          <a:xfrm>
            <a:off x="4044978" y="4181976"/>
            <a:ext cx="3211328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準確率不高?</a:t>
            </a: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>
            <a:off x="7704960" y="6141686"/>
            <a:ext cx="7652161" cy="2302216"/>
            <a:chOff x="0" y="-47625"/>
            <a:chExt cx="2440664" cy="734294"/>
          </a:xfrm>
        </p:grpSpPr>
        <p:sp>
          <p:nvSpPr>
            <p:cNvPr id="182" name="Google Shape;182;p7"/>
            <p:cNvSpPr/>
            <p:nvPr/>
          </p:nvSpPr>
          <p:spPr>
            <a:xfrm>
              <a:off x="0" y="0"/>
              <a:ext cx="2440664" cy="686669"/>
            </a:xfrm>
            <a:custGeom>
              <a:rect b="b" l="l" r="r" t="t"/>
              <a:pathLst>
                <a:path extrusionOk="0" h="686669" w="2440664">
                  <a:moveTo>
                    <a:pt x="51598" y="0"/>
                  </a:moveTo>
                  <a:lnTo>
                    <a:pt x="2389065" y="0"/>
                  </a:lnTo>
                  <a:cubicBezTo>
                    <a:pt x="2402750" y="0"/>
                    <a:pt x="2415874" y="5436"/>
                    <a:pt x="2425551" y="15113"/>
                  </a:cubicBezTo>
                  <a:cubicBezTo>
                    <a:pt x="2435227" y="24789"/>
                    <a:pt x="2440664" y="37914"/>
                    <a:pt x="2440664" y="51598"/>
                  </a:cubicBezTo>
                  <a:lnTo>
                    <a:pt x="2440664" y="635071"/>
                  </a:lnTo>
                  <a:cubicBezTo>
                    <a:pt x="2440664" y="648755"/>
                    <a:pt x="2435227" y="661880"/>
                    <a:pt x="2425551" y="671556"/>
                  </a:cubicBezTo>
                  <a:cubicBezTo>
                    <a:pt x="2415874" y="681233"/>
                    <a:pt x="2402750" y="686669"/>
                    <a:pt x="2389065" y="686669"/>
                  </a:cubicBezTo>
                  <a:lnTo>
                    <a:pt x="51598" y="686669"/>
                  </a:lnTo>
                  <a:cubicBezTo>
                    <a:pt x="37914" y="686669"/>
                    <a:pt x="24789" y="681233"/>
                    <a:pt x="15113" y="671556"/>
                  </a:cubicBezTo>
                  <a:cubicBezTo>
                    <a:pt x="5436" y="661880"/>
                    <a:pt x="0" y="648755"/>
                    <a:pt x="0" y="635071"/>
                  </a:cubicBezTo>
                  <a:lnTo>
                    <a:pt x="0" y="51598"/>
                  </a:lnTo>
                  <a:cubicBezTo>
                    <a:pt x="0" y="37914"/>
                    <a:pt x="5436" y="24789"/>
                    <a:pt x="15113" y="15113"/>
                  </a:cubicBezTo>
                  <a:cubicBezTo>
                    <a:pt x="24789" y="5436"/>
                    <a:pt x="37914" y="0"/>
                    <a:pt x="515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0" y="-47625"/>
              <a:ext cx="2440664" cy="734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3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2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5JP3FM,4XM41J4EL </a:t>
              </a:r>
              <a:endParaRPr/>
            </a:p>
          </p:txBody>
        </p:sp>
      </p:grpSp>
      <p:sp>
        <p:nvSpPr>
          <p:cNvPr id="184" name="Google Shape;184;p7"/>
          <p:cNvSpPr txBox="1"/>
          <p:nvPr/>
        </p:nvSpPr>
        <p:spPr>
          <a:xfrm>
            <a:off x="9925376" y="6989628"/>
            <a:ext cx="367892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圖表跑不出來?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190" name="Google Shape;190;p8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1" name="Google Shape;191;p8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2" name="Google Shape;192;p8"/>
          <p:cNvSpPr txBox="1"/>
          <p:nvPr/>
        </p:nvSpPr>
        <p:spPr>
          <a:xfrm>
            <a:off x="3163393" y="4129266"/>
            <a:ext cx="11961214" cy="11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00" u="none" cap="none" strike="noStrike">
                <a:solidFill>
                  <a:srgbClr val="DAF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結論與未來展望</a:t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-514350" y="9738577"/>
            <a:ext cx="21040117" cy="3230761"/>
            <a:chOff x="0" y="-38100"/>
            <a:chExt cx="5541430" cy="850900"/>
          </a:xfrm>
        </p:grpSpPr>
        <p:sp>
          <p:nvSpPr>
            <p:cNvPr id="194" name="Google Shape;194;p8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195" name="Google Shape;195;p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8"/>
          <p:cNvSpPr/>
          <p:nvPr/>
        </p:nvSpPr>
        <p:spPr>
          <a:xfrm>
            <a:off x="-2595971" y="2259080"/>
            <a:ext cx="6497955" cy="8229600"/>
          </a:xfrm>
          <a:custGeom>
            <a:rect b="b" l="l" r="r" t="t"/>
            <a:pathLst>
              <a:path extrusionOk="0"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8"/>
          <p:cNvSpPr/>
          <p:nvPr/>
        </p:nvSpPr>
        <p:spPr>
          <a:xfrm>
            <a:off x="12413357" y="-1028700"/>
            <a:ext cx="3755690" cy="4114800"/>
          </a:xfrm>
          <a:custGeom>
            <a:rect b="b" l="l" r="r" t="t"/>
            <a:pathLst>
              <a:path extrusionOk="0" h="4114800" w="3755690">
                <a:moveTo>
                  <a:pt x="0" y="0"/>
                </a:moveTo>
                <a:lnTo>
                  <a:pt x="3755691" y="0"/>
                </a:lnTo>
                <a:lnTo>
                  <a:pt x="3755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8"/>
          <p:cNvSpPr/>
          <p:nvPr/>
        </p:nvSpPr>
        <p:spPr>
          <a:xfrm>
            <a:off x="14781577" y="6745617"/>
            <a:ext cx="2155657" cy="2990506"/>
          </a:xfrm>
          <a:custGeom>
            <a:rect b="b" l="l" r="r" t="t"/>
            <a:pathLst>
              <a:path extrusionOk="0" h="2990506" w="2155657">
                <a:moveTo>
                  <a:pt x="0" y="0"/>
                </a:moveTo>
                <a:lnTo>
                  <a:pt x="2155657" y="0"/>
                </a:lnTo>
                <a:lnTo>
                  <a:pt x="2155657" y="2990507"/>
                </a:lnTo>
                <a:lnTo>
                  <a:pt x="0" y="2990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g2f200588240_0_1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204" name="Google Shape;204;g2f200588240_0_1"/>
            <p:cNvSpPr/>
            <p:nvPr/>
          </p:nvSpPr>
          <p:spPr>
            <a:xfrm>
              <a:off x="0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1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5" name="Google Shape;205;g2f200588240_0_1"/>
            <p:cNvSpPr/>
            <p:nvPr/>
          </p:nvSpPr>
          <p:spPr>
            <a:xfrm>
              <a:off x="11272435" y="0"/>
              <a:ext cx="14141124" cy="14141124"/>
            </a:xfrm>
            <a:custGeom>
              <a:rect b="b" l="l" r="r" t="t"/>
              <a:pathLst>
                <a:path extrusionOk="0"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1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06" name="Google Shape;206;g2f200588240_0_1"/>
          <p:cNvSpPr txBox="1"/>
          <p:nvPr/>
        </p:nvSpPr>
        <p:spPr>
          <a:xfrm>
            <a:off x="1028700" y="1247775"/>
            <a:ext cx="9243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g2f200588240_0_1"/>
          <p:cNvGrpSpPr/>
          <p:nvPr/>
        </p:nvGrpSpPr>
        <p:grpSpPr>
          <a:xfrm>
            <a:off x="-514350" y="9738576"/>
            <a:ext cx="21040256" cy="3230782"/>
            <a:chOff x="0" y="-38100"/>
            <a:chExt cx="5541430" cy="850900"/>
          </a:xfrm>
        </p:grpSpPr>
        <p:sp>
          <p:nvSpPr>
            <p:cNvPr id="208" name="Google Shape;208;g2f200588240_0_1"/>
            <p:cNvSpPr/>
            <p:nvPr/>
          </p:nvSpPr>
          <p:spPr>
            <a:xfrm>
              <a:off x="0" y="0"/>
              <a:ext cx="5541430" cy="812800"/>
            </a:xfrm>
            <a:custGeom>
              <a:rect b="b" l="l" r="r" t="t"/>
              <a:pathLst>
                <a:path extrusionOk="0"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  <a:ln>
              <a:noFill/>
            </a:ln>
          </p:spPr>
        </p:sp>
        <p:sp>
          <p:nvSpPr>
            <p:cNvPr id="209" name="Google Shape;209;g2f200588240_0_1"/>
            <p:cNvSpPr txBox="1"/>
            <p:nvPr/>
          </p:nvSpPr>
          <p:spPr>
            <a:xfrm>
              <a:off x="0" y="-38100"/>
              <a:ext cx="55413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2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" name="Google Shape;210;g2f20058824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262" y="1247775"/>
            <a:ext cx="10565475" cy="75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