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78" r:id="rId5"/>
    <p:sldId id="271" r:id="rId6"/>
    <p:sldId id="285" r:id="rId7"/>
    <p:sldId id="280" r:id="rId8"/>
    <p:sldId id="260" r:id="rId9"/>
    <p:sldId id="279" r:id="rId10"/>
    <p:sldId id="277" r:id="rId11"/>
    <p:sldId id="275" r:id="rId12"/>
    <p:sldId id="289" r:id="rId13"/>
    <p:sldId id="286" r:id="rId14"/>
    <p:sldId id="268" r:id="rId15"/>
    <p:sldId id="273" r:id="rId16"/>
    <p:sldId id="287" r:id="rId17"/>
    <p:sldId id="272" r:id="rId18"/>
    <p:sldId id="288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640"/>
    <a:srgbClr val="009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2"/>
    <p:restoredTop sz="94699"/>
  </p:normalViewPr>
  <p:slideViewPr>
    <p:cSldViewPr snapToGrid="0">
      <p:cViewPr varScale="1">
        <p:scale>
          <a:sx n="72" d="100"/>
          <a:sy n="72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1F3BC-7BDB-4231-AE09-1B478A67EE4F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1EA9B-95A5-4636-8F22-B62B3AFD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0F92-A1D1-484F-BD70-14E9720CD3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8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0F92-A1D1-484F-BD70-14E9720CD3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6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0F92-A1D1-484F-BD70-14E9720CD3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10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0F92-A1D1-484F-BD70-14E9720CD3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8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0F92-A1D1-484F-BD70-14E9720CD3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C52BC-C14E-4616-A604-B703D0AFD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37B2A0-3C80-4898-AE7A-72FE37F1A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4A4F-0930-4D8D-9C2D-A3066B06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D32C7-E7A9-4B5F-871B-7750CDB3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03EEA-C9D1-4CD1-8099-E66B9126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584D3-F2E3-471A-BDF4-30E788E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1E651-717C-48A2-8E51-F5824370E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1DB0F-E60A-43C7-9401-448C32A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EA3C1-8672-406C-9114-E540D250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7B615-80C3-4676-B077-50284277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9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7E4B77-7795-46A9-A4AD-E1FC38FBF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523B3-64B8-44B4-BCAE-311CABE1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21FCF-5639-4AF3-B3F8-8E4D97A8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DF7ED-4EB1-4F8E-A95D-A515E7A2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DD173-F46C-4567-937C-BAA227F5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6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7528A-E5E9-4E45-9495-8DB88E2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7EC38-B05B-411D-8459-66E7DA12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C90B6-8ED7-44C4-B930-DC5ACD5F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6D3DE-5DA5-46B3-949B-9C965A7E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2606-846A-49D0-B170-A94E121F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B81B5-FDEF-4C14-AED4-8E3BE344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5F8CC-500F-4666-8D94-A2A22C01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B51B3-9AB1-4D1A-84D9-D8B1B1D6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E85B6-A004-4B2E-BAC5-0F57FAEF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1D3FB-BEF9-4C8F-9ECD-36579094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5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36203-46C9-44F3-A698-2DDAEE52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67AAD-5EFD-4337-8887-582F0B64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A5A459-B177-4218-82AD-FBEDC1504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4535A-FB5F-4F7C-8C2C-A97CD884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A92A3-81E6-410F-8958-A3C8C745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B54F5-BF11-471B-930A-A8BC6C1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F322A-42B1-4CB2-9C02-E77E56B9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07A7F-DF9D-45C5-B74E-C994F3DFC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34CE0-D9C6-4714-8725-3CAE6D3D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CAE4C-D2F9-49C2-9D0E-61A1D785E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D5F11E-A4E6-470E-8494-0D297B26B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5EE305-F5C0-4747-9045-8BC9329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BF8D74-D30C-448F-A5B1-F4C09758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B8C842-A1CD-41D2-A766-B154651C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5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6AAD-0743-45BD-95F5-A9F74D8D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8FF73E-82C6-44D8-8A63-74D77A81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9FE7F-D0B2-4804-9509-16D02F9E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DF006-5DDB-44E9-A22F-26F34B90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1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5B5965-CD6A-4ECC-9026-C4F4A1EE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2A77F-F291-4B11-B61F-39749F2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5192C9-9175-4A0C-9442-B6943CCB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67099-F7B8-4579-933A-A841D52A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3B21F-0F2B-4A46-8301-6A1C661F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AEA2BD-7C82-45E4-8238-26C9862E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45C89-A7EC-4B14-A3DA-B8C630C8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36C97-42A5-41E6-8EDC-DD1BDF5B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BDA06-AF15-45C8-9D40-9C26B1D7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7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70DD-AAE4-48BE-9264-AAF4DF5B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B8320-1468-41A0-A085-6ACF5E87D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04A20-26C8-4ED8-AE94-E6FE3AA7F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100EDB-6CC9-4E20-8A00-C54656B9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0A7BE-07CB-424C-92E1-26361D7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9A86D-91F1-438D-8C62-99369AD8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CCDC3E-01BE-42D0-BA3D-FE5E8D88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A082C-8717-4EDB-AE38-DC9037F3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CDB17-EDDD-4890-B56A-20A91F319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F284-C8C3-4E74-A537-A2BCA2CB37F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161AC-41D3-49D1-9B99-2899078F6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699F6-0437-43EF-9951-D87C81D90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848B-E054-42D5-9894-B78C82398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legots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14585B-9A22-364F-8898-43D8467E2FBE}"/>
              </a:ext>
            </a:extLst>
          </p:cNvPr>
          <p:cNvSpPr/>
          <p:nvPr/>
        </p:nvSpPr>
        <p:spPr>
          <a:xfrm>
            <a:off x="0" y="1581798"/>
            <a:ext cx="12192000" cy="1383076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B5D8D6-86AA-418A-ACE8-153914DA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048" y="1839808"/>
            <a:ext cx="10064318" cy="2014737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🍉识瓜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——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西瓜成熟度智能鉴定神器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F0F9A-7ACF-46EB-ADE2-992D083A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601" y="47054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2019.12.08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9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2392-7742-4DDB-A021-2495789C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AI</a:t>
            </a:r>
            <a:r>
              <a:rPr lang="zh-CN" altLang="en-US" dirty="0"/>
              <a:t>算法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A8F8C9-99B5-2648-A6DE-0BB86D79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54" y="4835236"/>
            <a:ext cx="2172855" cy="73429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06D2C95-49C5-584D-9E2A-B606CD0AB35F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E79843C-E800-2843-8D08-6DAF1A461ADD}"/>
              </a:ext>
            </a:extLst>
          </p:cNvPr>
          <p:cNvSpPr txBox="1">
            <a:spLocks/>
          </p:cNvSpPr>
          <p:nvPr/>
        </p:nvSpPr>
        <p:spPr>
          <a:xfrm>
            <a:off x="3828346" y="5568521"/>
            <a:ext cx="6184669" cy="87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B050"/>
                </a:solidFill>
              </a:rPr>
              <a:t>基于深度学习的多层神经网络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9CC041-841B-EE41-BB5A-D2024816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9" y="2411245"/>
            <a:ext cx="2609669" cy="16245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427CE20-6000-E24A-8D0B-22DA3BC9F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4" y="2407276"/>
            <a:ext cx="2626360" cy="16349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3EA4A6-CB1B-2E46-BA89-A39900697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80" y="2439705"/>
            <a:ext cx="2518229" cy="15675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058E8B5-DA17-FA46-ACCF-3E68707ED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03" y="2423894"/>
            <a:ext cx="2543629" cy="158340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0554C67-0E72-BD48-9EEE-A4159B9D0913}"/>
              </a:ext>
            </a:extLst>
          </p:cNvPr>
          <p:cNvSpPr/>
          <p:nvPr/>
        </p:nvSpPr>
        <p:spPr>
          <a:xfrm>
            <a:off x="1334910" y="4214091"/>
            <a:ext cx="491319" cy="491320"/>
          </a:xfrm>
          <a:prstGeom prst="ellipse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5A5D4F7-0B0E-424E-8B95-6139E9C09299}"/>
              </a:ext>
            </a:extLst>
          </p:cNvPr>
          <p:cNvSpPr/>
          <p:nvPr/>
        </p:nvSpPr>
        <p:spPr>
          <a:xfrm>
            <a:off x="4342633" y="4260249"/>
            <a:ext cx="491319" cy="491320"/>
          </a:xfrm>
          <a:prstGeom prst="ellipse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274BAA-D192-C84F-9E2C-218DE5EA7221}"/>
              </a:ext>
            </a:extLst>
          </p:cNvPr>
          <p:cNvSpPr/>
          <p:nvPr/>
        </p:nvSpPr>
        <p:spPr>
          <a:xfrm>
            <a:off x="7146334" y="4258831"/>
            <a:ext cx="491319" cy="491320"/>
          </a:xfrm>
          <a:prstGeom prst="ellipse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FD9996-7475-BF49-8775-CD0F51F02E05}"/>
              </a:ext>
            </a:extLst>
          </p:cNvPr>
          <p:cNvSpPr/>
          <p:nvPr/>
        </p:nvSpPr>
        <p:spPr>
          <a:xfrm>
            <a:off x="10225750" y="4258831"/>
            <a:ext cx="491319" cy="491320"/>
          </a:xfrm>
          <a:prstGeom prst="ellipse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1A6D2ED-4648-0444-94F1-3E5C60A473A4}"/>
              </a:ext>
            </a:extLst>
          </p:cNvPr>
          <p:cNvCxnSpPr/>
          <p:nvPr/>
        </p:nvCxnSpPr>
        <p:spPr>
          <a:xfrm>
            <a:off x="2420471" y="4505909"/>
            <a:ext cx="1111623" cy="0"/>
          </a:xfrm>
          <a:prstGeom prst="straightConnector1">
            <a:avLst/>
          </a:prstGeom>
          <a:ln>
            <a:solidFill>
              <a:srgbClr val="1596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7E1A5B6-3473-B643-A546-C1C42B27DA84}"/>
              </a:ext>
            </a:extLst>
          </p:cNvPr>
          <p:cNvCxnSpPr/>
          <p:nvPr/>
        </p:nvCxnSpPr>
        <p:spPr>
          <a:xfrm>
            <a:off x="5424669" y="4505909"/>
            <a:ext cx="1111623" cy="0"/>
          </a:xfrm>
          <a:prstGeom prst="straightConnector1">
            <a:avLst/>
          </a:prstGeom>
          <a:ln>
            <a:solidFill>
              <a:srgbClr val="1596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5E1BC4B-3373-9F46-94E0-30ED46950067}"/>
              </a:ext>
            </a:extLst>
          </p:cNvPr>
          <p:cNvCxnSpPr/>
          <p:nvPr/>
        </p:nvCxnSpPr>
        <p:spPr>
          <a:xfrm>
            <a:off x="8375890" y="4504491"/>
            <a:ext cx="1111623" cy="0"/>
          </a:xfrm>
          <a:prstGeom prst="straightConnector1">
            <a:avLst/>
          </a:prstGeom>
          <a:ln>
            <a:solidFill>
              <a:srgbClr val="1596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98217ADB-87D3-1D4B-9508-EAA4AE58DDDB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127576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2392-7742-4DDB-A021-2495789C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793"/>
            <a:ext cx="10515600" cy="1325563"/>
          </a:xfrm>
        </p:spPr>
        <p:txBody>
          <a:bodyPr/>
          <a:lstStyle/>
          <a:p>
            <a:r>
              <a:rPr lang="zh-CN" altLang="en-US" dirty="0"/>
              <a:t>产品界面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A8F8C9-99B5-2648-A6DE-0BB86D79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54" y="4835236"/>
            <a:ext cx="2172855" cy="73429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06D2C95-49C5-584D-9E2A-B606CD0AB35F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CB9266-00DD-0943-89BC-56157BF25F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29" t="3536" r="23529" b="3698"/>
          <a:stretch/>
        </p:blipFill>
        <p:spPr>
          <a:xfrm>
            <a:off x="419100" y="930995"/>
            <a:ext cx="3307893" cy="5796279"/>
          </a:xfrm>
          <a:prstGeom prst="rect">
            <a:avLst/>
          </a:prstGeom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91AE9E-4D04-AD41-9DDB-696676633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29" t="3536" r="23529" b="3698"/>
          <a:stretch/>
        </p:blipFill>
        <p:spPr>
          <a:xfrm>
            <a:off x="4565751" y="930996"/>
            <a:ext cx="3307893" cy="5796279"/>
          </a:xfrm>
          <a:prstGeom prst="rect">
            <a:avLst/>
          </a:prstGeom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FCEB1A-8BAC-CD4B-B108-76F02AAB07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29" t="3536" r="23529" b="3698"/>
          <a:stretch/>
        </p:blipFill>
        <p:spPr>
          <a:xfrm>
            <a:off x="8537675" y="930994"/>
            <a:ext cx="3307893" cy="5796279"/>
          </a:xfrm>
          <a:prstGeom prst="rect">
            <a:avLst/>
          </a:prstGeom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C76A30-6830-AD48-841D-1DF0E204F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99" y="1325563"/>
            <a:ext cx="2403826" cy="50035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8DBDBD-3602-EB48-805D-20ECAB7D6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776" y="1361421"/>
            <a:ext cx="2377985" cy="4949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9C609-C577-5746-BFAE-C17FB752C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688" y="1361421"/>
            <a:ext cx="2377985" cy="4949731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1131721-D0F5-8141-9FC9-D409B2C5004B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27532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2392-7742-4DDB-A021-2495789C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产品试用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A8F8C9-99B5-2648-A6DE-0BB86D79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54" y="4835236"/>
            <a:ext cx="2172855" cy="73429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06D2C95-49C5-584D-9E2A-B606CD0AB35F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EA1A50-4A07-2A40-BAD0-900B16D8CCB1}"/>
              </a:ext>
            </a:extLst>
          </p:cNvPr>
          <p:cNvSpPr/>
          <p:nvPr/>
        </p:nvSpPr>
        <p:spPr>
          <a:xfrm>
            <a:off x="4631496" y="5202381"/>
            <a:ext cx="3052004" cy="36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A2FF"/>
                </a:solidFill>
                <a:latin typeface="Helvetica Neue" panose="02000503000000020004" pitchFamily="2" charset="0"/>
                <a:hlinkClick r:id="rId3"/>
              </a:rPr>
              <a:t>https://blog.holegots.com/</a:t>
            </a:r>
            <a:endParaRPr lang="en-US" altLang="zh-CN" dirty="0">
              <a:solidFill>
                <a:srgbClr val="00A2FF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B80F2A-DE99-7C42-8140-E3EF6DE67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99" y="1745609"/>
            <a:ext cx="3175000" cy="31750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D9188FE-21C7-3D49-A5A3-8B28271CFD64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2459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2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0" y="-17179"/>
            <a:ext cx="12192000" cy="6858000"/>
          </a:xfrm>
          <a:prstGeom prst="rect">
            <a:avLst/>
          </a:prstGeom>
          <a:solidFill>
            <a:srgbClr val="009E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81500" y="1714500"/>
            <a:ext cx="3429000" cy="342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9135" y="245367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78495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03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778495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0342" y="30384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未来规划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623175" y="713770"/>
            <a:ext cx="135890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 flipH="1">
            <a:off x="8145090" y="510570"/>
            <a:ext cx="1516435" cy="13463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912100" y="1317020"/>
            <a:ext cx="135890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2237427" y="4102100"/>
            <a:ext cx="1741705" cy="1546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H="1">
            <a:off x="2916877" y="4441974"/>
            <a:ext cx="1130033" cy="1003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3534755" y="4676924"/>
            <a:ext cx="846745" cy="751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16DFF-CBBC-46CE-AA05-E51978A4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71" y="10018"/>
            <a:ext cx="10515600" cy="1325563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端客户痛点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F80F934-BC97-4D8B-8A2B-C281E4BC8B6C}"/>
              </a:ext>
            </a:extLst>
          </p:cNvPr>
          <p:cNvSpPr txBox="1">
            <a:spLocks/>
          </p:cNvSpPr>
          <p:nvPr/>
        </p:nvSpPr>
        <p:spPr>
          <a:xfrm>
            <a:off x="5981079" y="2585380"/>
            <a:ext cx="5131292" cy="254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159640"/>
                </a:solidFill>
              </a:rPr>
              <a:t>雇佣工人成本高</a:t>
            </a:r>
            <a:r>
              <a:rPr lang="zh-CN" altLang="en-US" sz="2000" dirty="0"/>
              <a:t>：一般大型蔬果种植园，每年光工人的工资就要花费好几万。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159640"/>
                </a:solidFill>
              </a:rPr>
              <a:t>人工分拣耗时长</a:t>
            </a:r>
            <a:r>
              <a:rPr lang="zh-CN" altLang="en-US" sz="2000" dirty="0"/>
              <a:t>：人工分拣要花费大量时间，很可能会影响蔬果售卖的黄金时间</a:t>
            </a:r>
            <a:endParaRPr lang="en-US" altLang="zh-CN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DBEB68-17C8-9247-826B-22CCC08780FE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2E7A81-E884-D74B-8BB3-3072E739A0D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930647" y="2067739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9497AD8-3A5E-C943-8AB7-F844EBA8D63F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122996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18A-3E5F-8E4E-82E5-E36BAE69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19" y="1"/>
            <a:ext cx="10515600" cy="996276"/>
          </a:xfrm>
        </p:spPr>
        <p:txBody>
          <a:bodyPr/>
          <a:lstStyle/>
          <a:p>
            <a:r>
              <a:rPr kumimoji="1" lang="zh-CN" altLang="en-US" dirty="0"/>
              <a:t>未来规划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DF9526-A61A-F74A-96F3-3DB726972C2C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454B41D-06A3-D248-9730-8F4A1DFDA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81" y="4221541"/>
            <a:ext cx="4326893" cy="877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软件层实现分拣果蔬品种、成熟度、质量等级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6F3D27E-6FFF-524E-96CC-A02C94BBBB26}"/>
              </a:ext>
            </a:extLst>
          </p:cNvPr>
          <p:cNvSpPr txBox="1">
            <a:spLocks/>
          </p:cNvSpPr>
          <p:nvPr/>
        </p:nvSpPr>
        <p:spPr>
          <a:xfrm>
            <a:off x="7184571" y="4196904"/>
            <a:ext cx="4101737" cy="87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结合硬件，打造果蔬自动分拣系统，替代人工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17C033-1AB0-8D4D-802C-396B0A090087}"/>
              </a:ext>
            </a:extLst>
          </p:cNvPr>
          <p:cNvSpPr txBox="1"/>
          <p:nvPr/>
        </p:nvSpPr>
        <p:spPr>
          <a:xfrm>
            <a:off x="3943514" y="5742787"/>
            <a:ext cx="574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159640"/>
                </a:solidFill>
              </a:rPr>
              <a:t>成为专注果蔬自动分拣的</a:t>
            </a:r>
            <a:r>
              <a:rPr kumimoji="1" lang="en-US" altLang="zh-CN" sz="2400" b="1" dirty="0">
                <a:solidFill>
                  <a:srgbClr val="159640"/>
                </a:solidFill>
              </a:rPr>
              <a:t>TOB</a:t>
            </a:r>
            <a:r>
              <a:rPr kumimoji="1" lang="zh-CN" altLang="en-US" sz="2400" b="1" dirty="0">
                <a:solidFill>
                  <a:srgbClr val="159640"/>
                </a:solidFill>
              </a:rPr>
              <a:t>服务</a:t>
            </a:r>
            <a:r>
              <a:rPr kumimoji="1" lang="en-US" altLang="zh-CN" sz="2400" b="1" dirty="0">
                <a:solidFill>
                  <a:srgbClr val="159640"/>
                </a:solidFill>
              </a:rPr>
              <a:t>No.1</a:t>
            </a:r>
            <a:endParaRPr kumimoji="1" lang="zh-CN" altLang="en-US" sz="2400" b="1" dirty="0">
              <a:solidFill>
                <a:srgbClr val="159640"/>
              </a:solidFill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BB3153B4-C065-3B44-A30B-A6A3F3F59348}"/>
              </a:ext>
            </a:extLst>
          </p:cNvPr>
          <p:cNvSpPr/>
          <p:nvPr/>
        </p:nvSpPr>
        <p:spPr>
          <a:xfrm>
            <a:off x="5265823" y="2744711"/>
            <a:ext cx="1410789" cy="3265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AEBEC3-6996-124F-9572-9E5F843C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832" y="1595361"/>
            <a:ext cx="3175000" cy="2120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16D390-FE22-4042-8DA9-192E9EF1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03" y="1595361"/>
            <a:ext cx="3416300" cy="22987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023AACE-B54D-F143-A24A-E49DC3648EE5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57350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2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0" y="-17179"/>
            <a:ext cx="12192000" cy="6858000"/>
          </a:xfrm>
          <a:prstGeom prst="rect">
            <a:avLst/>
          </a:prstGeom>
          <a:solidFill>
            <a:srgbClr val="009E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81500" y="1714500"/>
            <a:ext cx="3429000" cy="342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9135" y="245367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78495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04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778495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0343" y="30384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服务客户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623175" y="713770"/>
            <a:ext cx="135890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 flipH="1">
            <a:off x="8145090" y="510570"/>
            <a:ext cx="1516435" cy="13463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912100" y="1317020"/>
            <a:ext cx="135890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2237427" y="4102100"/>
            <a:ext cx="1741705" cy="1546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H="1">
            <a:off x="2916877" y="4441974"/>
            <a:ext cx="1130033" cy="1003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3534755" y="4676924"/>
            <a:ext cx="846745" cy="751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18A-3E5F-8E4E-82E5-E36BAE69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19" y="1"/>
            <a:ext cx="10515600" cy="996276"/>
          </a:xfrm>
        </p:spPr>
        <p:txBody>
          <a:bodyPr/>
          <a:lstStyle/>
          <a:p>
            <a:r>
              <a:rPr kumimoji="1" lang="zh-CN" altLang="en-US" dirty="0"/>
              <a:t>服务客户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DF9526-A61A-F74A-96F3-3DB726972C2C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E095B-33A6-7446-9AA1-408D849C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83" y="996277"/>
            <a:ext cx="5953994" cy="42018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A19A352-8319-394A-B29F-E4AFB3AB04B5}"/>
              </a:ext>
            </a:extLst>
          </p:cNvPr>
          <p:cNvSpPr txBox="1"/>
          <p:nvPr/>
        </p:nvSpPr>
        <p:spPr>
          <a:xfrm>
            <a:off x="3865153" y="6097437"/>
            <a:ext cx="574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159640"/>
                </a:solidFill>
              </a:rPr>
              <a:t>有果蔬类批量采购需求的企业客户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9D24DF-F5EE-6245-B3D6-055AE0A6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38" y="996277"/>
            <a:ext cx="4686300" cy="42672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B2198F9-F483-CA40-B195-C429F62391FA}"/>
              </a:ext>
            </a:extLst>
          </p:cNvPr>
          <p:cNvSpPr txBox="1"/>
          <p:nvPr/>
        </p:nvSpPr>
        <p:spPr>
          <a:xfrm>
            <a:off x="6995338" y="5263477"/>
            <a:ext cx="574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数据来源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：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《2018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中国生鲜行业报告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》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BE0A1A6-DD54-7043-826D-EE23C69842A4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119294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D33B61-CBAE-4943-BA01-E0616718664F}"/>
              </a:ext>
            </a:extLst>
          </p:cNvPr>
          <p:cNvGrpSpPr/>
          <p:nvPr/>
        </p:nvGrpSpPr>
        <p:grpSpPr>
          <a:xfrm>
            <a:off x="1005497" y="2257843"/>
            <a:ext cx="2073244" cy="1523214"/>
            <a:chOff x="6005372" y="1657342"/>
            <a:chExt cx="2073244" cy="1523214"/>
          </a:xfrm>
        </p:grpSpPr>
        <p:sp>
          <p:nvSpPr>
            <p:cNvPr id="20" name="矩形: 圆角 39">
              <a:extLst>
                <a:ext uri="{FF2B5EF4-FFF2-40B4-BE49-F238E27FC236}">
                  <a16:creationId xmlns:a16="http://schemas.microsoft.com/office/drawing/2014/main" id="{7A892CEB-81DE-A942-B4B9-BDB14721D448}"/>
                </a:ext>
              </a:extLst>
            </p:cNvPr>
            <p:cNvSpPr/>
            <p:nvPr/>
          </p:nvSpPr>
          <p:spPr>
            <a:xfrm>
              <a:off x="6129677" y="1657342"/>
              <a:ext cx="979679" cy="974600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B0B730-9CBE-AE4F-8C5A-1F7A415492A5}"/>
                </a:ext>
              </a:extLst>
            </p:cNvPr>
            <p:cNvSpPr/>
            <p:nvPr/>
          </p:nvSpPr>
          <p:spPr>
            <a:xfrm>
              <a:off x="6005372" y="2883054"/>
              <a:ext cx="2073244" cy="2975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88000" tIns="0" rIns="0" bIns="0" anchor="ctr" anchorCtr="0">
              <a:noAutofit/>
            </a:bodyPr>
            <a:lstStyle/>
            <a:p>
              <a:pPr lvl="0">
                <a:defRPr sz="1800"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前端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2F67F4E-E041-C54A-8EF1-DB21391F65C9}"/>
              </a:ext>
            </a:extLst>
          </p:cNvPr>
          <p:cNvGrpSpPr/>
          <p:nvPr/>
        </p:nvGrpSpPr>
        <p:grpSpPr>
          <a:xfrm>
            <a:off x="3275789" y="2257843"/>
            <a:ext cx="2073244" cy="1499295"/>
            <a:chOff x="6122758" y="2418707"/>
            <a:chExt cx="2073244" cy="1499295"/>
          </a:xfrm>
        </p:grpSpPr>
        <p:sp>
          <p:nvSpPr>
            <p:cNvPr id="27" name="矩形: 圆角 41">
              <a:extLst>
                <a:ext uri="{FF2B5EF4-FFF2-40B4-BE49-F238E27FC236}">
                  <a16:creationId xmlns:a16="http://schemas.microsoft.com/office/drawing/2014/main" id="{CE7064F7-6E0A-4244-AA52-5014D4AD3EE1}"/>
                </a:ext>
              </a:extLst>
            </p:cNvPr>
            <p:cNvSpPr/>
            <p:nvPr/>
          </p:nvSpPr>
          <p:spPr>
            <a:xfrm>
              <a:off x="6232366" y="2418707"/>
              <a:ext cx="990739" cy="974600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C87723B-CD0A-394B-8781-ADEE2D696734}"/>
                </a:ext>
              </a:extLst>
            </p:cNvPr>
            <p:cNvSpPr/>
            <p:nvPr/>
          </p:nvSpPr>
          <p:spPr>
            <a:xfrm>
              <a:off x="6122758" y="3620500"/>
              <a:ext cx="2073244" cy="2975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88000" tIns="0" rIns="0" bIns="0" anchor="ctr" anchorCtr="0">
              <a:noAutofit/>
            </a:bodyPr>
            <a:lstStyle/>
            <a:p>
              <a:pPr lvl="0">
                <a:defRPr sz="1800"/>
              </a:pPr>
              <a:r>
                <a:rPr lang="zh-CN" altLang="en-US" sz="2400" b="1" dirty="0">
                  <a:solidFill>
                    <a:schemeClr val="accent2">
                      <a:lumMod val="100000"/>
                    </a:schemeClr>
                  </a:solidFill>
                </a:rPr>
                <a:t>后端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DFFFF27-E292-0C4A-8F81-79626D64FAA8}"/>
              </a:ext>
            </a:extLst>
          </p:cNvPr>
          <p:cNvGrpSpPr/>
          <p:nvPr/>
        </p:nvGrpSpPr>
        <p:grpSpPr>
          <a:xfrm>
            <a:off x="1512064" y="2257843"/>
            <a:ext cx="10509187" cy="2221160"/>
            <a:chOff x="6511939" y="1657342"/>
            <a:chExt cx="10509187" cy="222116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6260B20-C402-444D-9AFA-7CBF3BF7AD7A}"/>
                </a:ext>
              </a:extLst>
            </p:cNvPr>
            <p:cNvGrpSpPr/>
            <p:nvPr/>
          </p:nvGrpSpPr>
          <p:grpSpPr>
            <a:xfrm>
              <a:off x="6511939" y="1657342"/>
              <a:ext cx="9499874" cy="2221160"/>
              <a:chOff x="183806" y="-3562188"/>
              <a:chExt cx="18999714" cy="4442312"/>
            </a:xfrm>
          </p:grpSpPr>
          <p:sp>
            <p:nvSpPr>
              <p:cNvPr id="34" name="矩形: 圆角 35">
                <a:extLst>
                  <a:ext uri="{FF2B5EF4-FFF2-40B4-BE49-F238E27FC236}">
                    <a16:creationId xmlns:a16="http://schemas.microsoft.com/office/drawing/2014/main" id="{80995916-824D-AD47-92B2-4CCD530D8FE9}"/>
                  </a:ext>
                </a:extLst>
              </p:cNvPr>
              <p:cNvSpPr/>
              <p:nvPr/>
            </p:nvSpPr>
            <p:spPr>
              <a:xfrm>
                <a:off x="17097816" y="-3562188"/>
                <a:ext cx="2085704" cy="1949196"/>
              </a:xfrm>
              <a:prstGeom prst="roundRect">
                <a:avLst>
                  <a:gd name="adj" fmla="val 15000"/>
                </a:avLst>
              </a:prstGeom>
              <a:solidFill>
                <a:srgbClr val="009E48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任意多边形: 形状 36">
                <a:extLst>
                  <a:ext uri="{FF2B5EF4-FFF2-40B4-BE49-F238E27FC236}">
                    <a16:creationId xmlns:a16="http://schemas.microsoft.com/office/drawing/2014/main" id="{CE3C204D-87FE-0443-8DA3-B41BB3B6DA4A}"/>
                  </a:ext>
                </a:extLst>
              </p:cNvPr>
              <p:cNvSpPr/>
              <p:nvPr/>
            </p:nvSpPr>
            <p:spPr>
              <a:xfrm>
                <a:off x="183806" y="229985"/>
                <a:ext cx="825501" cy="650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extrusionOk="0">
                    <a:moveTo>
                      <a:pt x="4687" y="0"/>
                    </a:moveTo>
                    <a:cubicBezTo>
                      <a:pt x="4388" y="0"/>
                      <a:pt x="4151" y="312"/>
                      <a:pt x="4151" y="692"/>
                    </a:cubicBezTo>
                    <a:lnTo>
                      <a:pt x="4151" y="2973"/>
                    </a:lnTo>
                    <a:lnTo>
                      <a:pt x="1922" y="2973"/>
                    </a:lnTo>
                    <a:cubicBezTo>
                      <a:pt x="1624" y="2973"/>
                      <a:pt x="1385" y="3276"/>
                      <a:pt x="1385" y="3655"/>
                    </a:cubicBezTo>
                    <a:lnTo>
                      <a:pt x="1385" y="6952"/>
                    </a:lnTo>
                    <a:lnTo>
                      <a:pt x="539" y="6952"/>
                    </a:lnTo>
                    <a:cubicBezTo>
                      <a:pt x="371" y="6952"/>
                      <a:pt x="218" y="7053"/>
                      <a:pt x="116" y="7221"/>
                    </a:cubicBezTo>
                    <a:cubicBezTo>
                      <a:pt x="13" y="7389"/>
                      <a:pt x="-25" y="7608"/>
                      <a:pt x="17" y="7814"/>
                    </a:cubicBezTo>
                    <a:lnTo>
                      <a:pt x="1844" y="16813"/>
                    </a:lnTo>
                    <a:cubicBezTo>
                      <a:pt x="1891" y="17045"/>
                      <a:pt x="2030" y="17228"/>
                      <a:pt x="2211" y="17298"/>
                    </a:cubicBezTo>
                    <a:cubicBezTo>
                      <a:pt x="2642" y="17465"/>
                      <a:pt x="2944" y="17745"/>
                      <a:pt x="3212" y="17999"/>
                    </a:cubicBezTo>
                    <a:cubicBezTo>
                      <a:pt x="3604" y="18368"/>
                      <a:pt x="3943" y="18690"/>
                      <a:pt x="4652" y="18690"/>
                    </a:cubicBezTo>
                    <a:cubicBezTo>
                      <a:pt x="5361" y="18690"/>
                      <a:pt x="5699" y="18368"/>
                      <a:pt x="6091" y="17999"/>
                    </a:cubicBezTo>
                    <a:cubicBezTo>
                      <a:pt x="6514" y="17600"/>
                      <a:pt x="6994" y="17145"/>
                      <a:pt x="7918" y="17145"/>
                    </a:cubicBezTo>
                    <a:cubicBezTo>
                      <a:pt x="8840" y="17145"/>
                      <a:pt x="9315" y="17600"/>
                      <a:pt x="9738" y="17999"/>
                    </a:cubicBezTo>
                    <a:cubicBezTo>
                      <a:pt x="10130" y="18368"/>
                      <a:pt x="10467" y="18690"/>
                      <a:pt x="11177" y="18690"/>
                    </a:cubicBezTo>
                    <a:cubicBezTo>
                      <a:pt x="11887" y="18690"/>
                      <a:pt x="12231" y="18368"/>
                      <a:pt x="12623" y="17999"/>
                    </a:cubicBezTo>
                    <a:cubicBezTo>
                      <a:pt x="13046" y="17600"/>
                      <a:pt x="13519" y="17145"/>
                      <a:pt x="14443" y="17145"/>
                    </a:cubicBezTo>
                    <a:cubicBezTo>
                      <a:pt x="14876" y="17145"/>
                      <a:pt x="15253" y="17251"/>
                      <a:pt x="15600" y="17460"/>
                    </a:cubicBezTo>
                    <a:cubicBezTo>
                      <a:pt x="15836" y="17602"/>
                      <a:pt x="16125" y="17506"/>
                      <a:pt x="16277" y="17235"/>
                    </a:cubicBezTo>
                    <a:lnTo>
                      <a:pt x="21441" y="8038"/>
                    </a:lnTo>
                    <a:cubicBezTo>
                      <a:pt x="21558" y="7829"/>
                      <a:pt x="21575" y="7558"/>
                      <a:pt x="21483" y="7329"/>
                    </a:cubicBezTo>
                    <a:cubicBezTo>
                      <a:pt x="21390" y="7099"/>
                      <a:pt x="21205" y="6952"/>
                      <a:pt x="21003" y="6952"/>
                    </a:cubicBezTo>
                    <a:lnTo>
                      <a:pt x="16884" y="6952"/>
                    </a:lnTo>
                    <a:lnTo>
                      <a:pt x="15861" y="3422"/>
                    </a:lnTo>
                    <a:cubicBezTo>
                      <a:pt x="15783" y="3152"/>
                      <a:pt x="15579" y="2973"/>
                      <a:pt x="15353" y="2973"/>
                    </a:cubicBezTo>
                    <a:lnTo>
                      <a:pt x="8341" y="2973"/>
                    </a:lnTo>
                    <a:lnTo>
                      <a:pt x="7706" y="476"/>
                    </a:lnTo>
                    <a:cubicBezTo>
                      <a:pt x="7634" y="193"/>
                      <a:pt x="7425" y="0"/>
                      <a:pt x="7191" y="0"/>
                    </a:cubicBezTo>
                    <a:lnTo>
                      <a:pt x="4687" y="0"/>
                    </a:lnTo>
                    <a:close/>
                    <a:moveTo>
                      <a:pt x="5230" y="1374"/>
                    </a:moveTo>
                    <a:cubicBezTo>
                      <a:pt x="5230" y="1374"/>
                      <a:pt x="6803" y="1374"/>
                      <a:pt x="6803" y="1374"/>
                    </a:cubicBezTo>
                    <a:lnTo>
                      <a:pt x="7212" y="2973"/>
                    </a:lnTo>
                    <a:lnTo>
                      <a:pt x="5230" y="2973"/>
                    </a:lnTo>
                    <a:lnTo>
                      <a:pt x="5230" y="1374"/>
                    </a:lnTo>
                    <a:close/>
                    <a:moveTo>
                      <a:pt x="2465" y="4347"/>
                    </a:moveTo>
                    <a:cubicBezTo>
                      <a:pt x="2465" y="4347"/>
                      <a:pt x="4292" y="4347"/>
                      <a:pt x="4292" y="4347"/>
                    </a:cubicBezTo>
                    <a:lnTo>
                      <a:pt x="14979" y="4347"/>
                    </a:lnTo>
                    <a:lnTo>
                      <a:pt x="15734" y="6952"/>
                    </a:lnTo>
                    <a:lnTo>
                      <a:pt x="2465" y="6952"/>
                    </a:lnTo>
                    <a:lnTo>
                      <a:pt x="2465" y="4347"/>
                    </a:lnTo>
                    <a:close/>
                    <a:moveTo>
                      <a:pt x="1237" y="8326"/>
                    </a:moveTo>
                    <a:lnTo>
                      <a:pt x="19952" y="8326"/>
                    </a:lnTo>
                    <a:cubicBezTo>
                      <a:pt x="19952" y="8326"/>
                      <a:pt x="15642" y="16005"/>
                      <a:pt x="15642" y="16005"/>
                    </a:cubicBezTo>
                    <a:cubicBezTo>
                      <a:pt x="15270" y="15852"/>
                      <a:pt x="14871" y="15771"/>
                      <a:pt x="14443" y="15771"/>
                    </a:cubicBezTo>
                    <a:cubicBezTo>
                      <a:pt x="13163" y="15771"/>
                      <a:pt x="12447" y="16447"/>
                      <a:pt x="11974" y="16894"/>
                    </a:cubicBezTo>
                    <a:cubicBezTo>
                      <a:pt x="11633" y="17215"/>
                      <a:pt x="11530" y="17316"/>
                      <a:pt x="11177" y="17316"/>
                    </a:cubicBezTo>
                    <a:cubicBezTo>
                      <a:pt x="10824" y="17316"/>
                      <a:pt x="10721" y="17215"/>
                      <a:pt x="10380" y="16894"/>
                    </a:cubicBezTo>
                    <a:cubicBezTo>
                      <a:pt x="9907" y="16447"/>
                      <a:pt x="9196" y="15771"/>
                      <a:pt x="7918" y="15771"/>
                    </a:cubicBezTo>
                    <a:cubicBezTo>
                      <a:pt x="6638" y="15771"/>
                      <a:pt x="5923" y="16447"/>
                      <a:pt x="5449" y="16894"/>
                    </a:cubicBezTo>
                    <a:cubicBezTo>
                      <a:pt x="5108" y="17215"/>
                      <a:pt x="5004" y="17316"/>
                      <a:pt x="4652" y="17316"/>
                    </a:cubicBezTo>
                    <a:cubicBezTo>
                      <a:pt x="4298" y="17316"/>
                      <a:pt x="4195" y="17215"/>
                      <a:pt x="3854" y="16894"/>
                    </a:cubicBezTo>
                    <a:cubicBezTo>
                      <a:pt x="3601" y="16656"/>
                      <a:pt x="3272" y="16347"/>
                      <a:pt x="2817" y="16112"/>
                    </a:cubicBezTo>
                    <a:lnTo>
                      <a:pt x="1237" y="8326"/>
                    </a:lnTo>
                    <a:close/>
                    <a:moveTo>
                      <a:pt x="1442" y="18681"/>
                    </a:moveTo>
                    <a:cubicBezTo>
                      <a:pt x="1144" y="18681"/>
                      <a:pt x="906" y="18993"/>
                      <a:pt x="906" y="19373"/>
                    </a:cubicBezTo>
                    <a:cubicBezTo>
                      <a:pt x="906" y="19752"/>
                      <a:pt x="1144" y="20055"/>
                      <a:pt x="1442" y="20055"/>
                    </a:cubicBezTo>
                    <a:cubicBezTo>
                      <a:pt x="2365" y="20055"/>
                      <a:pt x="2846" y="20510"/>
                      <a:pt x="3269" y="20908"/>
                    </a:cubicBezTo>
                    <a:cubicBezTo>
                      <a:pt x="3660" y="21278"/>
                      <a:pt x="3999" y="21600"/>
                      <a:pt x="4708" y="21600"/>
                    </a:cubicBezTo>
                    <a:cubicBezTo>
                      <a:pt x="5417" y="21600"/>
                      <a:pt x="5755" y="21278"/>
                      <a:pt x="6147" y="20908"/>
                    </a:cubicBezTo>
                    <a:cubicBezTo>
                      <a:pt x="6570" y="20510"/>
                      <a:pt x="7051" y="20055"/>
                      <a:pt x="7974" y="20055"/>
                    </a:cubicBezTo>
                    <a:cubicBezTo>
                      <a:pt x="8897" y="20055"/>
                      <a:pt x="9378" y="20510"/>
                      <a:pt x="9801" y="20908"/>
                    </a:cubicBezTo>
                    <a:cubicBezTo>
                      <a:pt x="10193" y="21278"/>
                      <a:pt x="10530" y="21600"/>
                      <a:pt x="11240" y="21600"/>
                    </a:cubicBezTo>
                    <a:cubicBezTo>
                      <a:pt x="11949" y="21600"/>
                      <a:pt x="12287" y="21278"/>
                      <a:pt x="12679" y="20908"/>
                    </a:cubicBezTo>
                    <a:cubicBezTo>
                      <a:pt x="13102" y="20510"/>
                      <a:pt x="13577" y="20055"/>
                      <a:pt x="14499" y="20055"/>
                    </a:cubicBezTo>
                    <a:cubicBezTo>
                      <a:pt x="15423" y="20055"/>
                      <a:pt x="15904" y="20510"/>
                      <a:pt x="16326" y="20908"/>
                    </a:cubicBezTo>
                    <a:cubicBezTo>
                      <a:pt x="16718" y="21278"/>
                      <a:pt x="17056" y="21600"/>
                      <a:pt x="17765" y="21600"/>
                    </a:cubicBezTo>
                    <a:cubicBezTo>
                      <a:pt x="18063" y="21600"/>
                      <a:pt x="18309" y="21288"/>
                      <a:pt x="18309" y="20908"/>
                    </a:cubicBezTo>
                    <a:cubicBezTo>
                      <a:pt x="18309" y="20529"/>
                      <a:pt x="18063" y="20226"/>
                      <a:pt x="17765" y="20226"/>
                    </a:cubicBezTo>
                    <a:cubicBezTo>
                      <a:pt x="17412" y="20226"/>
                      <a:pt x="17309" y="20125"/>
                      <a:pt x="16968" y="19804"/>
                    </a:cubicBezTo>
                    <a:cubicBezTo>
                      <a:pt x="16494" y="19357"/>
                      <a:pt x="15779" y="18681"/>
                      <a:pt x="14499" y="18681"/>
                    </a:cubicBezTo>
                    <a:cubicBezTo>
                      <a:pt x="13221" y="18681"/>
                      <a:pt x="12510" y="19357"/>
                      <a:pt x="12037" y="19804"/>
                    </a:cubicBezTo>
                    <a:cubicBezTo>
                      <a:pt x="11697" y="20125"/>
                      <a:pt x="11593" y="20226"/>
                      <a:pt x="11240" y="20226"/>
                    </a:cubicBezTo>
                    <a:cubicBezTo>
                      <a:pt x="10887" y="20226"/>
                      <a:pt x="10785" y="20125"/>
                      <a:pt x="10443" y="19804"/>
                    </a:cubicBezTo>
                    <a:cubicBezTo>
                      <a:pt x="9970" y="19357"/>
                      <a:pt x="9253" y="18681"/>
                      <a:pt x="7974" y="18681"/>
                    </a:cubicBezTo>
                    <a:cubicBezTo>
                      <a:pt x="6695" y="18681"/>
                      <a:pt x="5978" y="19357"/>
                      <a:pt x="5505" y="19804"/>
                    </a:cubicBezTo>
                    <a:cubicBezTo>
                      <a:pt x="5164" y="20125"/>
                      <a:pt x="5061" y="20226"/>
                      <a:pt x="4708" y="20226"/>
                    </a:cubicBezTo>
                    <a:cubicBezTo>
                      <a:pt x="4355" y="20226"/>
                      <a:pt x="4252" y="20125"/>
                      <a:pt x="3911" y="19804"/>
                    </a:cubicBezTo>
                    <a:cubicBezTo>
                      <a:pt x="3438" y="19357"/>
                      <a:pt x="2721" y="18681"/>
                      <a:pt x="1442" y="186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6BDE7A-4107-0940-95C4-C19D3686D467}"/>
                </a:ext>
              </a:extLst>
            </p:cNvPr>
            <p:cNvSpPr/>
            <p:nvPr/>
          </p:nvSpPr>
          <p:spPr>
            <a:xfrm>
              <a:off x="14947882" y="2879536"/>
              <a:ext cx="2073244" cy="2975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88000" tIns="0" rIns="0" bIns="0" anchor="ctr" anchorCtr="0">
              <a:noAutofit/>
            </a:bodyPr>
            <a:lstStyle/>
            <a:p>
              <a:pPr lvl="0">
                <a:defRPr sz="1800"/>
              </a:pPr>
              <a:r>
                <a:rPr lang="zh-CN" altLang="en-US" sz="2400" b="1" dirty="0">
                  <a:solidFill>
                    <a:srgbClr val="00B050"/>
                  </a:solidFill>
                </a:rPr>
                <a:t>产品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84C7F92-AEC8-444C-881F-F09814409C1D}"/>
              </a:ext>
            </a:extLst>
          </p:cNvPr>
          <p:cNvGrpSpPr/>
          <p:nvPr/>
        </p:nvGrpSpPr>
        <p:grpSpPr>
          <a:xfrm>
            <a:off x="5476752" y="2257844"/>
            <a:ext cx="2073244" cy="1540621"/>
            <a:chOff x="10476627" y="1657343"/>
            <a:chExt cx="2073244" cy="1540621"/>
          </a:xfrm>
        </p:grpSpPr>
        <p:sp>
          <p:nvSpPr>
            <p:cNvPr id="41" name="矩形: 圆角 37">
              <a:extLst>
                <a:ext uri="{FF2B5EF4-FFF2-40B4-BE49-F238E27FC236}">
                  <a16:creationId xmlns:a16="http://schemas.microsoft.com/office/drawing/2014/main" id="{29BAB70A-107F-C241-8FB4-012099C1FC7E}"/>
                </a:ext>
              </a:extLst>
            </p:cNvPr>
            <p:cNvSpPr/>
            <p:nvPr/>
          </p:nvSpPr>
          <p:spPr>
            <a:xfrm>
              <a:off x="10545957" y="1657343"/>
              <a:ext cx="986401" cy="974600"/>
            </a:xfrm>
            <a:prstGeom prst="roundRect">
              <a:avLst>
                <a:gd name="adj" fmla="val 15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ED66147-E1FA-B241-8DA6-5126193805AD}"/>
                </a:ext>
              </a:extLst>
            </p:cNvPr>
            <p:cNvSpPr/>
            <p:nvPr/>
          </p:nvSpPr>
          <p:spPr>
            <a:xfrm>
              <a:off x="10476627" y="2900462"/>
              <a:ext cx="2073244" cy="2975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88000" tIns="0" rIns="0" bIns="0" anchor="ctr" anchorCtr="0">
              <a:noAutofit/>
            </a:bodyPr>
            <a:lstStyle/>
            <a:p>
              <a:pPr lvl="0">
                <a:defRPr sz="1800"/>
              </a:pPr>
              <a:r>
                <a:rPr lang="zh-CN" altLang="en-US" sz="2400" b="1" dirty="0">
                  <a:solidFill>
                    <a:schemeClr val="accent4">
                      <a:lumMod val="100000"/>
                    </a:schemeClr>
                  </a:solidFill>
                </a:rPr>
                <a:t>算法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9E5F3E-64F4-3448-9151-D47C0DD35A9F}"/>
              </a:ext>
            </a:extLst>
          </p:cNvPr>
          <p:cNvGrpSpPr/>
          <p:nvPr/>
        </p:nvGrpSpPr>
        <p:grpSpPr>
          <a:xfrm>
            <a:off x="7747044" y="2255466"/>
            <a:ext cx="2073244" cy="1525591"/>
            <a:chOff x="13026492" y="1882148"/>
            <a:chExt cx="2073244" cy="1525591"/>
          </a:xfrm>
        </p:grpSpPr>
        <p:sp>
          <p:nvSpPr>
            <p:cNvPr id="48" name="矩形: 圆角 33">
              <a:extLst>
                <a:ext uri="{FF2B5EF4-FFF2-40B4-BE49-F238E27FC236}">
                  <a16:creationId xmlns:a16="http://schemas.microsoft.com/office/drawing/2014/main" id="{E4DFDDD0-DE54-644E-AFCF-656ADB3FA81B}"/>
                </a:ext>
              </a:extLst>
            </p:cNvPr>
            <p:cNvSpPr/>
            <p:nvPr/>
          </p:nvSpPr>
          <p:spPr>
            <a:xfrm>
              <a:off x="13092185" y="1882148"/>
              <a:ext cx="1003555" cy="974600"/>
            </a:xfrm>
            <a:prstGeom prst="roundRect">
              <a:avLst>
                <a:gd name="adj" fmla="val 15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967C82-24D1-D644-B5AC-DD9587126881}"/>
                </a:ext>
              </a:extLst>
            </p:cNvPr>
            <p:cNvSpPr/>
            <p:nvPr/>
          </p:nvSpPr>
          <p:spPr>
            <a:xfrm>
              <a:off x="13026492" y="3110237"/>
              <a:ext cx="2073244" cy="2975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88000" tIns="0" rIns="0" bIns="0" anchor="ctr" anchorCtr="0">
              <a:noAutofit/>
            </a:bodyPr>
            <a:lstStyle/>
            <a:p>
              <a:pPr lvl="0">
                <a:defRPr sz="1800"/>
              </a:pPr>
              <a:r>
                <a:rPr lang="zh-CN" altLang="en-US" sz="2400" b="1" dirty="0">
                  <a:solidFill>
                    <a:schemeClr val="accent5">
                      <a:lumMod val="100000"/>
                    </a:schemeClr>
                  </a:solidFill>
                </a:rPr>
                <a:t>工程</a:t>
              </a:r>
            </a:p>
          </p:txBody>
        </p:sp>
      </p:grpSp>
      <p:sp>
        <p:nvSpPr>
          <p:cNvPr id="57" name="标题 1">
            <a:extLst>
              <a:ext uri="{FF2B5EF4-FFF2-40B4-BE49-F238E27FC236}">
                <a16:creationId xmlns:a16="http://schemas.microsoft.com/office/drawing/2014/main" id="{AA42FAE8-2C5D-DE44-9CA5-7B1301B0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88" y="0"/>
            <a:ext cx="10515600" cy="996276"/>
          </a:xfrm>
        </p:spPr>
        <p:txBody>
          <a:bodyPr/>
          <a:lstStyle/>
          <a:p>
            <a:r>
              <a:rPr kumimoji="1" lang="zh-CN" altLang="en-US" dirty="0"/>
              <a:t>我们团队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149365B-1335-B245-932C-467482BC9D81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D8CE20B-D693-EA47-9937-E823AFC2BA30}"/>
              </a:ext>
            </a:extLst>
          </p:cNvPr>
          <p:cNvSpPr/>
          <p:nvPr/>
        </p:nvSpPr>
        <p:spPr>
          <a:xfrm>
            <a:off x="583019" y="4316468"/>
            <a:ext cx="2073244" cy="29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88000" tIns="0" rIns="0" bIns="0" anchor="ctr" anchorCtr="0">
            <a:noAutofit/>
          </a:bodyPr>
          <a:lstStyle/>
          <a:p>
            <a:pPr marL="108000">
              <a:spcBef>
                <a:spcPts val="1414"/>
              </a:spcBef>
              <a:buClr>
                <a:srgbClr val="000000"/>
              </a:buClr>
              <a:buSzPct val="45000"/>
            </a:pPr>
            <a:r>
              <a:rPr lang="en-US" altLang="zh-CN" sz="3200" spc="-1" dirty="0" err="1">
                <a:latin typeface="Arial"/>
              </a:rPr>
              <a:t>张平安</a:t>
            </a:r>
            <a:endParaRPr lang="en-US" altLang="zh-CN" sz="3200" spc="-1" dirty="0">
              <a:latin typeface="Arial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5BBECB3-E8A5-1748-9839-C3998A2D91FC}"/>
              </a:ext>
            </a:extLst>
          </p:cNvPr>
          <p:cNvSpPr/>
          <p:nvPr/>
        </p:nvSpPr>
        <p:spPr>
          <a:xfrm>
            <a:off x="2853860" y="4316468"/>
            <a:ext cx="2073244" cy="29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88000" tIns="0" rIns="0" bIns="0" anchor="ctr" anchorCtr="0">
            <a:noAutofit/>
          </a:bodyPr>
          <a:lstStyle/>
          <a:p>
            <a:pPr marL="108000">
              <a:spcBef>
                <a:spcPts val="1414"/>
              </a:spcBef>
              <a:buClr>
                <a:srgbClr val="000000"/>
              </a:buClr>
              <a:buSzPct val="45000"/>
            </a:pPr>
            <a:r>
              <a:rPr lang="en-US" altLang="zh-CN" sz="3200" spc="-1" dirty="0" err="1">
                <a:latin typeface="Arial"/>
              </a:rPr>
              <a:t>高鹏阳</a:t>
            </a:r>
            <a:endParaRPr lang="en-US" altLang="zh-CN" sz="3200" spc="-1" dirty="0">
              <a:latin typeface="Arial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78A219A-3272-2644-940A-4CBF167945B2}"/>
              </a:ext>
            </a:extLst>
          </p:cNvPr>
          <p:cNvSpPr/>
          <p:nvPr/>
        </p:nvSpPr>
        <p:spPr>
          <a:xfrm>
            <a:off x="5059378" y="4316468"/>
            <a:ext cx="2073244" cy="29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88000" tIns="0" rIns="0" bIns="0" anchor="ctr" anchorCtr="0">
            <a:noAutofit/>
          </a:bodyPr>
          <a:lstStyle/>
          <a:p>
            <a:pPr marL="108000">
              <a:spcBef>
                <a:spcPts val="1414"/>
              </a:spcBef>
              <a:buClr>
                <a:srgbClr val="000000"/>
              </a:buClr>
              <a:buSzPct val="45000"/>
            </a:pPr>
            <a:r>
              <a:rPr lang="en-US" altLang="zh-CN" sz="3200" spc="-1" dirty="0" err="1">
                <a:latin typeface="Arial"/>
              </a:rPr>
              <a:t>李军魁</a:t>
            </a:r>
            <a:endParaRPr lang="en-US" altLang="zh-CN" sz="3200" spc="-1" dirty="0">
              <a:latin typeface="Arial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0DE198D-8747-BF4B-8641-74B4F60D2608}"/>
              </a:ext>
            </a:extLst>
          </p:cNvPr>
          <p:cNvSpPr/>
          <p:nvPr/>
        </p:nvSpPr>
        <p:spPr>
          <a:xfrm>
            <a:off x="7400840" y="4319005"/>
            <a:ext cx="2073244" cy="29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88000" tIns="0" rIns="0" bIns="0" anchor="ctr" anchorCtr="0">
            <a:noAutofit/>
          </a:bodyPr>
          <a:lstStyle/>
          <a:p>
            <a:pPr marL="108000">
              <a:spcBef>
                <a:spcPts val="1414"/>
              </a:spcBef>
              <a:buClr>
                <a:srgbClr val="000000"/>
              </a:buClr>
              <a:buSzPct val="45000"/>
            </a:pPr>
            <a:r>
              <a:rPr lang="en-US" altLang="zh-CN" sz="3200" spc="-1" dirty="0" err="1">
                <a:latin typeface="Arial"/>
              </a:rPr>
              <a:t>李保国</a:t>
            </a:r>
            <a:endParaRPr lang="en-US" altLang="zh-CN" sz="3200" spc="-1" dirty="0">
              <a:latin typeface="Arial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4F904CE-2E2C-4C4A-9B02-B6E1055762C0}"/>
              </a:ext>
            </a:extLst>
          </p:cNvPr>
          <p:cNvSpPr/>
          <p:nvPr/>
        </p:nvSpPr>
        <p:spPr>
          <a:xfrm>
            <a:off x="9502175" y="4316468"/>
            <a:ext cx="2073244" cy="29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88000" tIns="0" rIns="0" bIns="0" anchor="ctr" anchorCtr="0">
            <a:noAutofit/>
          </a:bodyPr>
          <a:lstStyle/>
          <a:p>
            <a:pPr marL="108000">
              <a:spcBef>
                <a:spcPts val="1414"/>
              </a:spcBef>
              <a:buClr>
                <a:srgbClr val="000000"/>
              </a:buClr>
              <a:buSzPct val="45000"/>
            </a:pPr>
            <a:r>
              <a:rPr lang="zh-CN" altLang="en-US" sz="3200" spc="-1" dirty="0">
                <a:latin typeface="Arial"/>
              </a:rPr>
              <a:t>楚洪磊</a:t>
            </a:r>
            <a:endParaRPr lang="en-US" altLang="zh-CN" sz="3200" spc="-1" dirty="0">
              <a:latin typeface="Arial"/>
            </a:endParaRPr>
          </a:p>
        </p:txBody>
      </p:sp>
      <p:pic>
        <p:nvPicPr>
          <p:cNvPr id="66" name="图形 65">
            <a:extLst>
              <a:ext uri="{FF2B5EF4-FFF2-40B4-BE49-F238E27FC236}">
                <a16:creationId xmlns:a16="http://schemas.microsoft.com/office/drawing/2014/main" id="{9C619EA6-C207-464A-BCCE-739FEDAF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5717" y="2426207"/>
            <a:ext cx="619098" cy="619098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859E8AD7-2C17-E646-81CE-DB6B7CA8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7285" y="2417393"/>
            <a:ext cx="619098" cy="619098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B71E88DF-8CE8-FA44-81C2-8D74B8053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9733" y="2399027"/>
            <a:ext cx="619098" cy="619098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3B450255-EE5B-3743-90AB-894F631A3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317" y="2418008"/>
            <a:ext cx="619098" cy="619098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B23E43B8-8FBF-6343-ABC9-550C0D2C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4656" y="2430562"/>
            <a:ext cx="619098" cy="619098"/>
          </a:xfrm>
          <a:prstGeom prst="rect">
            <a:avLst/>
          </a:prstGeom>
        </p:spPr>
      </p:pic>
      <p:sp>
        <p:nvSpPr>
          <p:cNvPr id="71" name="标题 1">
            <a:extLst>
              <a:ext uri="{FF2B5EF4-FFF2-40B4-BE49-F238E27FC236}">
                <a16:creationId xmlns:a16="http://schemas.microsoft.com/office/drawing/2014/main" id="{24A82CA5-DA2F-D544-8203-BF3BA3B96D53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8434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F1249-591D-384C-9901-8DFD820A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764" y="2532372"/>
            <a:ext cx="3563983" cy="1325563"/>
          </a:xfrm>
        </p:spPr>
        <p:txBody>
          <a:bodyPr>
            <a:normAutofit/>
          </a:bodyPr>
          <a:lstStyle/>
          <a:p>
            <a:r>
              <a:rPr kumimoji="1" lang="zh-CN" altLang="en-US" sz="6000" dirty="0">
                <a:latin typeface="Heiti SC Medium" pitchFamily="2" charset="-128"/>
                <a:ea typeface="Heiti SC Medium" pitchFamily="2" charset="-128"/>
              </a:rPr>
              <a:t>感谢聆听！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A6DD66-C764-CD40-87BB-626DB21C12D8}"/>
              </a:ext>
            </a:extLst>
          </p:cNvPr>
          <p:cNvSpPr/>
          <p:nvPr/>
        </p:nvSpPr>
        <p:spPr>
          <a:xfrm>
            <a:off x="670560" y="6026419"/>
            <a:ext cx="11316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spcBef>
                <a:spcPts val="1414"/>
              </a:spcBef>
              <a:buClr>
                <a:srgbClr val="000000"/>
              </a:buClr>
              <a:buSzPct val="45000"/>
            </a:pPr>
            <a:r>
              <a:rPr lang="en-US" altLang="zh-CN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声明：本项目中部分图片来自网络，并未征得作者同意。在这里表示感谢！同时，如果使用侵犯了您的版权，请通知我们删除</a:t>
            </a:r>
            <a:endParaRPr lang="en-US" altLang="zh-CN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53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93685" y="1385363"/>
            <a:ext cx="4430626" cy="721826"/>
            <a:chOff x="6393685" y="1385363"/>
            <a:chExt cx="4430626" cy="721826"/>
          </a:xfrm>
        </p:grpSpPr>
        <p:sp>
          <p:nvSpPr>
            <p:cNvPr id="24" name="TextBox 25"/>
            <p:cNvSpPr txBox="1"/>
            <p:nvPr/>
          </p:nvSpPr>
          <p:spPr>
            <a:xfrm>
              <a:off x="6393685" y="1399303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26" name="TextBox 27"/>
            <p:cNvSpPr txBox="1"/>
            <p:nvPr/>
          </p:nvSpPr>
          <p:spPr>
            <a:xfrm>
              <a:off x="6861737" y="1385363"/>
              <a:ext cx="3962574" cy="54545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</a:rPr>
                <a:t>前期调研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393685" y="2502532"/>
            <a:ext cx="4430626" cy="721826"/>
            <a:chOff x="6393685" y="2502532"/>
            <a:chExt cx="4430626" cy="721826"/>
          </a:xfrm>
        </p:grpSpPr>
        <p:sp>
          <p:nvSpPr>
            <p:cNvPr id="20" name="TextBox 30"/>
            <p:cNvSpPr txBox="1"/>
            <p:nvPr/>
          </p:nvSpPr>
          <p:spPr>
            <a:xfrm>
              <a:off x="6393685" y="2516472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2" name="TextBox 32"/>
            <p:cNvSpPr txBox="1"/>
            <p:nvPr/>
          </p:nvSpPr>
          <p:spPr>
            <a:xfrm>
              <a:off x="6861737" y="2502532"/>
              <a:ext cx="3962574" cy="54545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</a:rPr>
                <a:t>方案简介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93685" y="3633641"/>
            <a:ext cx="4430626" cy="707886"/>
            <a:chOff x="6393685" y="3633641"/>
            <a:chExt cx="4430626" cy="707886"/>
          </a:xfrm>
        </p:grpSpPr>
        <p:sp>
          <p:nvSpPr>
            <p:cNvPr id="16" name="TextBox 35"/>
            <p:cNvSpPr txBox="1"/>
            <p:nvPr/>
          </p:nvSpPr>
          <p:spPr>
            <a:xfrm>
              <a:off x="6393685" y="3633641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rgbClr val="00B050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6861737" y="3633641"/>
              <a:ext cx="3962574" cy="54545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400" b="1" dirty="0">
                  <a:solidFill>
                    <a:srgbClr val="00B050"/>
                  </a:solidFill>
                </a:rPr>
                <a:t>未来规划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93685" y="4716984"/>
            <a:ext cx="4430626" cy="741713"/>
            <a:chOff x="6393685" y="4716984"/>
            <a:chExt cx="4430626" cy="741713"/>
          </a:xfrm>
        </p:grpSpPr>
        <p:sp>
          <p:nvSpPr>
            <p:cNvPr id="12" name="TextBox 40"/>
            <p:cNvSpPr txBox="1"/>
            <p:nvPr/>
          </p:nvSpPr>
          <p:spPr>
            <a:xfrm>
              <a:off x="6393685" y="4750811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6861737" y="4716984"/>
              <a:ext cx="3962574" cy="54545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2400" b="1" dirty="0">
                  <a:solidFill>
                    <a:schemeClr val="accent4"/>
                  </a:solidFill>
                </a:rPr>
                <a:t>服务客户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80104" y="1166710"/>
            <a:ext cx="4321824" cy="4561083"/>
            <a:chOff x="1380104" y="1166710"/>
            <a:chExt cx="4321824" cy="4561083"/>
          </a:xfrm>
        </p:grpSpPr>
        <p:grpSp>
          <p:nvGrpSpPr>
            <p:cNvPr id="28" name="Group 8"/>
            <p:cNvGrpSpPr/>
            <p:nvPr/>
          </p:nvGrpSpPr>
          <p:grpSpPr>
            <a:xfrm>
              <a:off x="1380104" y="1395379"/>
              <a:ext cx="4246928" cy="4332414"/>
              <a:chOff x="1235460" y="1395379"/>
              <a:chExt cx="4246928" cy="4332414"/>
            </a:xfrm>
          </p:grpSpPr>
          <p:sp>
            <p:nvSpPr>
              <p:cNvPr id="37" name="Oval 2"/>
              <p:cNvSpPr/>
              <p:nvPr/>
            </p:nvSpPr>
            <p:spPr bwMode="auto">
              <a:xfrm>
                <a:off x="1416824" y="1484784"/>
                <a:ext cx="3888432" cy="3888432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sosceles Triangle 3"/>
              <p:cNvSpPr/>
              <p:nvPr/>
            </p:nvSpPr>
            <p:spPr bwMode="auto">
              <a:xfrm rot="13206116">
                <a:off x="2820860" y="1395379"/>
                <a:ext cx="2661528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sosceles Triangle 4"/>
              <p:cNvSpPr/>
              <p:nvPr/>
            </p:nvSpPr>
            <p:spPr bwMode="auto">
              <a:xfrm rot="18830594">
                <a:off x="3881287" y="3593598"/>
                <a:ext cx="1712350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sosceles Triangle 5"/>
              <p:cNvSpPr/>
              <p:nvPr/>
            </p:nvSpPr>
            <p:spPr bwMode="auto">
              <a:xfrm rot="5400000">
                <a:off x="709627" y="2169529"/>
                <a:ext cx="2845654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osceles Triangle 6"/>
              <p:cNvSpPr/>
              <p:nvPr/>
            </p:nvSpPr>
            <p:spPr bwMode="auto">
              <a:xfrm rot="902836">
                <a:off x="1235460" y="4251629"/>
                <a:ext cx="2845654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9" name="Straight Connector 10"/>
            <p:cNvCxnSpPr/>
            <p:nvPr/>
          </p:nvCxnSpPr>
          <p:spPr>
            <a:xfrm flipV="1">
              <a:off x="4486062" y="1299733"/>
              <a:ext cx="792088" cy="7920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/>
            <p:cNvCxnSpPr/>
            <p:nvPr/>
          </p:nvCxnSpPr>
          <p:spPr>
            <a:xfrm flipV="1">
              <a:off x="4909840" y="1166710"/>
              <a:ext cx="792088" cy="7920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2"/>
            <p:cNvCxnSpPr>
              <a:cxnSpLocks/>
            </p:cNvCxnSpPr>
            <p:nvPr/>
          </p:nvCxnSpPr>
          <p:spPr>
            <a:xfrm flipV="1">
              <a:off x="2405832" y="5105350"/>
              <a:ext cx="520676" cy="520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4"/>
            <p:cNvCxnSpPr>
              <a:cxnSpLocks/>
            </p:cNvCxnSpPr>
            <p:nvPr/>
          </p:nvCxnSpPr>
          <p:spPr>
            <a:xfrm flipV="1">
              <a:off x="2117800" y="5155702"/>
              <a:ext cx="520676" cy="520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15"/>
            <p:cNvSpPr/>
            <p:nvPr/>
          </p:nvSpPr>
          <p:spPr bwMode="auto">
            <a:xfrm>
              <a:off x="2071845" y="5611873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Oval 16"/>
            <p:cNvSpPr/>
            <p:nvPr/>
          </p:nvSpPr>
          <p:spPr bwMode="auto">
            <a:xfrm>
              <a:off x="2859566" y="5062532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17"/>
            <p:cNvSpPr/>
            <p:nvPr/>
          </p:nvSpPr>
          <p:spPr bwMode="auto">
            <a:xfrm>
              <a:off x="4852411" y="1879200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Oval 18"/>
            <p:cNvSpPr/>
            <p:nvPr/>
          </p:nvSpPr>
          <p:spPr bwMode="auto">
            <a:xfrm>
              <a:off x="5214812" y="1244689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Oval 1"/>
            <p:cNvSpPr/>
            <p:nvPr/>
          </p:nvSpPr>
          <p:spPr bwMode="auto">
            <a:xfrm>
              <a:off x="1849500" y="1772816"/>
              <a:ext cx="3312368" cy="33123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40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目录</a:t>
              </a:r>
              <a:br>
                <a:rPr lang="zh-CN" altLang="en-US" sz="40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endPara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 9"/>
            <p:cNvSpPr/>
            <p:nvPr/>
          </p:nvSpPr>
          <p:spPr>
            <a:xfrm>
              <a:off x="2726608" y="3484224"/>
              <a:ext cx="1569660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b="1" spc="3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</a:t>
              </a: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386DF8A2-75EF-1045-AA53-DD7ED5E7028C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6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 p14:presetBounceEnd="5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 p14:presetBounceEnd="5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2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E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81500" y="1714500"/>
            <a:ext cx="3429000" cy="342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9135" y="245367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78495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778495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0338" y="30384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前期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调研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623175" y="713770"/>
            <a:ext cx="135890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 flipH="1">
            <a:off x="8145090" y="510570"/>
            <a:ext cx="1516435" cy="13463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912100" y="1317020"/>
            <a:ext cx="135890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2237427" y="4102100"/>
            <a:ext cx="1741705" cy="1546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H="1">
            <a:off x="2916877" y="4441974"/>
            <a:ext cx="1130033" cy="1003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3534755" y="4676924"/>
            <a:ext cx="846745" cy="751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16DFF-CBBC-46CE-AA05-E51978A4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71" y="10018"/>
            <a:ext cx="10515600" cy="1325563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端用户痛点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F80F934-BC97-4D8B-8A2B-C281E4BC8B6C}"/>
              </a:ext>
            </a:extLst>
          </p:cNvPr>
          <p:cNvSpPr txBox="1">
            <a:spLocks/>
          </p:cNvSpPr>
          <p:nvPr/>
        </p:nvSpPr>
        <p:spPr>
          <a:xfrm>
            <a:off x="5854571" y="2067739"/>
            <a:ext cx="4893849" cy="397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159640"/>
                </a:solidFill>
              </a:rPr>
              <a:t>擅长挑瓜的人少</a:t>
            </a:r>
            <a:r>
              <a:rPr lang="zh-CN" altLang="en-US" sz="2000" dirty="0"/>
              <a:t>：一般只有上了年纪的父母才有听声辩瓜的经验和能力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159640"/>
                </a:solidFill>
              </a:rPr>
              <a:t>个人判断比较难</a:t>
            </a:r>
            <a:r>
              <a:rPr lang="zh-CN" altLang="en-US" sz="2000" dirty="0"/>
              <a:t>：要看光泽、瓜蒂、重量等，人为难以快速、便捷地判断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>
                <a:solidFill>
                  <a:srgbClr val="159640"/>
                </a:solidFill>
              </a:rPr>
              <a:t>切开后判断没法退</a:t>
            </a:r>
            <a:r>
              <a:rPr lang="zh-CN" altLang="en-US" sz="2000" dirty="0"/>
              <a:t>：切开瓜虽方便判断，但一般商家也因影响销售而不允许退货</a:t>
            </a:r>
            <a:endParaRPr lang="en-US" altLang="zh-CN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DBEB68-17C8-9247-826B-22CCC08780FE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2E7A81-E884-D74B-8BB3-3072E739A0D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930647" y="2067739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5E08B8B-CB44-3C4A-9C9A-66A393C4E756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142383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18A-3E5F-8E4E-82E5-E36BAE69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19" y="1"/>
            <a:ext cx="10515600" cy="996276"/>
          </a:xfrm>
        </p:spPr>
        <p:txBody>
          <a:bodyPr/>
          <a:lstStyle/>
          <a:p>
            <a:r>
              <a:rPr kumimoji="1" lang="zh-CN" altLang="en-US" dirty="0"/>
              <a:t>竞品对比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635DE2-C87B-AA43-9128-A3FC65E1E0FE}"/>
              </a:ext>
            </a:extLst>
          </p:cNvPr>
          <p:cNvSpPr txBox="1"/>
          <p:nvPr/>
        </p:nvSpPr>
        <p:spPr>
          <a:xfrm>
            <a:off x="3597034" y="6133021"/>
            <a:ext cx="574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核心优势：</a:t>
            </a:r>
            <a:r>
              <a:rPr kumimoji="1" lang="zh-CN" altLang="en-US" b="1" dirty="0">
                <a:solidFill>
                  <a:srgbClr val="159640"/>
                </a:solidFill>
              </a:rPr>
              <a:t>直接竞品不多，市场相对蓝海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DF9526-A61A-F74A-96F3-3DB726972C2C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3DDCF-BAC5-E94C-884A-B0CEB35C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33" y="1795545"/>
            <a:ext cx="4602828" cy="27407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C81BE4-1B4F-4743-892A-65AECF91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67" y="746614"/>
            <a:ext cx="2497043" cy="51975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70A136A-F68E-484C-BFB1-60DC02E9A7C1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274042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2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0" y="-3533"/>
            <a:ext cx="12192000" cy="6858000"/>
          </a:xfrm>
          <a:prstGeom prst="rect">
            <a:avLst/>
          </a:prstGeom>
          <a:solidFill>
            <a:srgbClr val="009E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81500" y="1714500"/>
            <a:ext cx="3429000" cy="342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9135" y="245367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78495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02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778495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0340" y="30384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方案简介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623175" y="713770"/>
            <a:ext cx="135890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 flipH="1">
            <a:off x="8145090" y="510570"/>
            <a:ext cx="1516435" cy="13463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912100" y="1317020"/>
            <a:ext cx="1358900" cy="1206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2237427" y="4102100"/>
            <a:ext cx="1741705" cy="1546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H="1">
            <a:off x="2916877" y="4441974"/>
            <a:ext cx="1130033" cy="1003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3534755" y="4676924"/>
            <a:ext cx="846745" cy="751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2392-7742-4DDB-A021-2495789C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AAE1D-CFC3-4F27-B38C-0CB4B74C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44" y="4135480"/>
            <a:ext cx="3569854" cy="877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拍照或上传西瓜图片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A8F8C9-99B5-2648-A6DE-0BB86D79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54" y="4835236"/>
            <a:ext cx="2172855" cy="73429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06D2C95-49C5-584D-9E2A-B606CD0AB35F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A6436BA-EF5F-EE4F-9643-937F4B3642AB}"/>
              </a:ext>
            </a:extLst>
          </p:cNvPr>
          <p:cNvSpPr txBox="1">
            <a:spLocks/>
          </p:cNvSpPr>
          <p:nvPr/>
        </p:nvSpPr>
        <p:spPr>
          <a:xfrm>
            <a:off x="4515186" y="4147195"/>
            <a:ext cx="3384862" cy="87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AI</a:t>
            </a:r>
            <a:r>
              <a:rPr lang="zh-CN" altLang="en-US" dirty="0"/>
              <a:t>自动判断是否成熟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E5293F7-7456-A642-BEDE-5FAADEAD39FF}"/>
              </a:ext>
            </a:extLst>
          </p:cNvPr>
          <p:cNvSpPr txBox="1">
            <a:spLocks/>
          </p:cNvSpPr>
          <p:nvPr/>
        </p:nvSpPr>
        <p:spPr>
          <a:xfrm>
            <a:off x="8999120" y="4135480"/>
            <a:ext cx="3192880" cy="87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用户查看结果</a:t>
            </a: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E79843C-E800-2843-8D08-6DAF1A461ADD}"/>
              </a:ext>
            </a:extLst>
          </p:cNvPr>
          <p:cNvSpPr txBox="1">
            <a:spLocks/>
          </p:cNvSpPr>
          <p:nvPr/>
        </p:nvSpPr>
        <p:spPr>
          <a:xfrm>
            <a:off x="3362063" y="5691883"/>
            <a:ext cx="6184669" cy="87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B050"/>
                </a:solidFill>
              </a:rPr>
              <a:t>产品定位：基于深度学习的</a:t>
            </a:r>
            <a:r>
              <a:rPr lang="en-US" altLang="zh-CN" b="1" dirty="0">
                <a:solidFill>
                  <a:srgbClr val="00B050"/>
                </a:solidFill>
              </a:rPr>
              <a:t>WEB</a:t>
            </a:r>
            <a:r>
              <a:rPr lang="zh-CN" altLang="en-US" b="1" dirty="0">
                <a:solidFill>
                  <a:srgbClr val="00B050"/>
                </a:solidFill>
              </a:rPr>
              <a:t> 服务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D637C85-1C2B-9B4E-A092-57E2F0462EB7}"/>
              </a:ext>
            </a:extLst>
          </p:cNvPr>
          <p:cNvSpPr/>
          <p:nvPr/>
        </p:nvSpPr>
        <p:spPr>
          <a:xfrm>
            <a:off x="9385165" y="1871930"/>
            <a:ext cx="1445104" cy="1448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3A6D77D6-7AB1-9F49-98FF-ED2795DAAE1D}"/>
              </a:ext>
            </a:extLst>
          </p:cNvPr>
          <p:cNvSpPr/>
          <p:nvPr/>
        </p:nvSpPr>
        <p:spPr>
          <a:xfrm>
            <a:off x="5458622" y="1871930"/>
            <a:ext cx="1497990" cy="15111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455F3E1B-C90F-C145-80FD-B7B891E100BB}"/>
              </a:ext>
            </a:extLst>
          </p:cNvPr>
          <p:cNvSpPr/>
          <p:nvPr/>
        </p:nvSpPr>
        <p:spPr>
          <a:xfrm>
            <a:off x="1702100" y="1871929"/>
            <a:ext cx="1561053" cy="1511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61651A-D545-8448-9B51-19D0B2EC2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90" y="2318955"/>
            <a:ext cx="617071" cy="6170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302F9E8-8509-7843-B76E-2949880F0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64" y="2137682"/>
            <a:ext cx="889203" cy="889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39B7C7E-E8A9-004F-A6EE-9FECD23B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93" y="2158804"/>
            <a:ext cx="777222" cy="777222"/>
          </a:xfrm>
          <a:prstGeom prst="rect">
            <a:avLst/>
          </a:prstGeom>
        </p:spPr>
      </p:pic>
      <p:sp>
        <p:nvSpPr>
          <p:cNvPr id="17" name="右箭头 16">
            <a:extLst>
              <a:ext uri="{FF2B5EF4-FFF2-40B4-BE49-F238E27FC236}">
                <a16:creationId xmlns:a16="http://schemas.microsoft.com/office/drawing/2014/main" id="{BE32DD80-9FAF-5C4A-B5E1-3B872633D91F}"/>
              </a:ext>
            </a:extLst>
          </p:cNvPr>
          <p:cNvSpPr/>
          <p:nvPr/>
        </p:nvSpPr>
        <p:spPr>
          <a:xfrm>
            <a:off x="3872753" y="2547415"/>
            <a:ext cx="753035" cy="213714"/>
          </a:xfrm>
          <a:prstGeom prst="rightArrow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61AF70B1-7B4E-3C47-ADFD-64E1837209F4}"/>
              </a:ext>
            </a:extLst>
          </p:cNvPr>
          <p:cNvSpPr/>
          <p:nvPr/>
        </p:nvSpPr>
        <p:spPr>
          <a:xfrm>
            <a:off x="7807375" y="2547415"/>
            <a:ext cx="753035" cy="213614"/>
          </a:xfrm>
          <a:prstGeom prst="rightArrow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617E341-BD5D-0645-BB93-DC91965D2B17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402000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2392-7742-4DDB-A021-2495789C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业务流程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A8F8C9-99B5-2648-A6DE-0BB86D79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54" y="4835236"/>
            <a:ext cx="2172855" cy="73429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06D2C95-49C5-584D-9E2A-B606CD0AB35F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46C5B5-EAFF-CA42-9D89-CDFCE8A8FE3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57697" y="1641447"/>
            <a:ext cx="9209116" cy="4603265"/>
          </a:xfrm>
          <a:prstGeom prst="rect">
            <a:avLst/>
          </a:prstGeom>
          <a:ln>
            <a:noFill/>
          </a:ln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756C07A-C48A-4D42-B162-412025DFC880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272814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2392-7742-4DDB-A021-2495789C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A8F8C9-99B5-2648-A6DE-0BB86D79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54" y="4835236"/>
            <a:ext cx="2172855" cy="73429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06D2C95-49C5-584D-9E2A-B606CD0AB35F}"/>
              </a:ext>
            </a:extLst>
          </p:cNvPr>
          <p:cNvSpPr/>
          <p:nvPr/>
        </p:nvSpPr>
        <p:spPr>
          <a:xfrm>
            <a:off x="0" y="0"/>
            <a:ext cx="12192000" cy="96982"/>
          </a:xfrm>
          <a:prstGeom prst="rect">
            <a:avLst/>
          </a:prstGeom>
          <a:solidFill>
            <a:srgbClr val="009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E79843C-E800-2843-8D08-6DAF1A461ADD}"/>
              </a:ext>
            </a:extLst>
          </p:cNvPr>
          <p:cNvSpPr txBox="1">
            <a:spLocks/>
          </p:cNvSpPr>
          <p:nvPr/>
        </p:nvSpPr>
        <p:spPr>
          <a:xfrm>
            <a:off x="4690943" y="5702736"/>
            <a:ext cx="6184669" cy="87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B050"/>
                </a:solidFill>
              </a:rPr>
              <a:t>整体技术架构合理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5473CBC-C7BA-F94D-B11C-F15315C687E2}"/>
              </a:ext>
            </a:extLst>
          </p:cNvPr>
          <p:cNvSpPr/>
          <p:nvPr/>
        </p:nvSpPr>
        <p:spPr>
          <a:xfrm>
            <a:off x="2314123" y="1656916"/>
            <a:ext cx="3570168" cy="1306159"/>
          </a:xfrm>
          <a:prstGeom prst="rect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>
            <a:noAutofit/>
          </a:bodyPr>
          <a:lstStyle/>
          <a:p>
            <a:pPr algn="ctr"/>
            <a:r>
              <a:rPr lang="en-US" sz="2177" spc="-1">
                <a:latin typeface="Arial"/>
              </a:rPr>
              <a:t>HTML5 + VUE</a:t>
            </a: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FF69536E-D531-7247-A34F-BBC05902914D}"/>
              </a:ext>
            </a:extLst>
          </p:cNvPr>
          <p:cNvSpPr/>
          <p:nvPr/>
        </p:nvSpPr>
        <p:spPr>
          <a:xfrm>
            <a:off x="2314123" y="3529077"/>
            <a:ext cx="3570168" cy="1306159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>
            <a:noAutofit/>
          </a:bodyPr>
          <a:lstStyle/>
          <a:p>
            <a:pPr algn="ctr"/>
            <a:r>
              <a:rPr lang="en-US" sz="2177" spc="-1">
                <a:latin typeface="Arial"/>
              </a:rPr>
              <a:t>Python + Django + DRF</a:t>
            </a:r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8AFD3677-AA4E-AD40-846D-151F5B791FCE}"/>
              </a:ext>
            </a:extLst>
          </p:cNvPr>
          <p:cNvSpPr/>
          <p:nvPr/>
        </p:nvSpPr>
        <p:spPr>
          <a:xfrm>
            <a:off x="6580909" y="2440611"/>
            <a:ext cx="3570168" cy="1306159"/>
          </a:xfrm>
          <a:prstGeom prst="rect">
            <a:avLst/>
          </a:prstGeom>
          <a:solidFill>
            <a:srgbClr val="9900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>
            <a:noAutofit/>
          </a:bodyPr>
          <a:lstStyle/>
          <a:p>
            <a:pPr algn="ctr"/>
            <a:r>
              <a:rPr lang="en-US" sz="2177" spc="-1">
                <a:latin typeface="Arial"/>
              </a:rPr>
              <a:t>深度学习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96AC88E-755F-9749-9A55-C4F35EA9EEF1}"/>
              </a:ext>
            </a:extLst>
          </p:cNvPr>
          <p:cNvSpPr txBox="1">
            <a:spLocks/>
          </p:cNvSpPr>
          <p:nvPr/>
        </p:nvSpPr>
        <p:spPr>
          <a:xfrm>
            <a:off x="10320733" y="227931"/>
            <a:ext cx="1871267" cy="46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>
                <a:solidFill>
                  <a:schemeClr val="bg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🍉</a:t>
            </a:r>
            <a:r>
              <a:rPr lang="zh-CN" alt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识瓜</a:t>
            </a:r>
          </a:p>
        </p:txBody>
      </p:sp>
    </p:spTree>
    <p:extLst>
      <p:ext uri="{BB962C8B-B14F-4D97-AF65-F5344CB8AC3E}">
        <p14:creationId xmlns:p14="http://schemas.microsoft.com/office/powerpoint/2010/main" val="284947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E48"/>
        </a:solidFill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360</Words>
  <Application>Microsoft Macintosh PowerPoint</Application>
  <PresentationFormat>宽屏</PresentationFormat>
  <Paragraphs>89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微软雅黑</vt:lpstr>
      <vt:lpstr>Heiti SC Medium</vt:lpstr>
      <vt:lpstr>Songti SC</vt:lpstr>
      <vt:lpstr>Arial</vt:lpstr>
      <vt:lpstr>Helvetica Neue</vt:lpstr>
      <vt:lpstr>Impact</vt:lpstr>
      <vt:lpstr>Wingdings</vt:lpstr>
      <vt:lpstr>Office 主题​​</vt:lpstr>
      <vt:lpstr>🍉识瓜  ——西瓜成熟度智能鉴定神器</vt:lpstr>
      <vt:lpstr>PowerPoint 演示文稿</vt:lpstr>
      <vt:lpstr>PowerPoint 演示文稿</vt:lpstr>
      <vt:lpstr>C端用户痛点</vt:lpstr>
      <vt:lpstr>竞品对比</vt:lpstr>
      <vt:lpstr>PowerPoint 演示文稿</vt:lpstr>
      <vt:lpstr>解决方案</vt:lpstr>
      <vt:lpstr>业务流程</vt:lpstr>
      <vt:lpstr>技术架构</vt:lpstr>
      <vt:lpstr>核心AI算法</vt:lpstr>
      <vt:lpstr>产品界面</vt:lpstr>
      <vt:lpstr>产品试用</vt:lpstr>
      <vt:lpstr>PowerPoint 演示文稿</vt:lpstr>
      <vt:lpstr>B端客户痛点</vt:lpstr>
      <vt:lpstr>未来规划</vt:lpstr>
      <vt:lpstr>PowerPoint 演示文稿</vt:lpstr>
      <vt:lpstr>服务客户</vt:lpstr>
      <vt:lpstr>我们团队</vt:lpstr>
      <vt:lpstr>感谢聆听！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青柠科技：数码圈的什么值得买</dc:title>
  <dc:creator>Administrator</dc:creator>
  <cp:lastModifiedBy>Microsoft Office User</cp:lastModifiedBy>
  <cp:revision>161</cp:revision>
  <dcterms:created xsi:type="dcterms:W3CDTF">2019-11-07T02:59:06Z</dcterms:created>
  <dcterms:modified xsi:type="dcterms:W3CDTF">2019-12-08T09:06:30Z</dcterms:modified>
</cp:coreProperties>
</file>