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OSI &amp; TCP/IP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Open System Interconnection</a:t>
            </a:r>
            <a:r>
              <a:rPr lang="en-US" altLang="zh-CN"/>
              <a:t>(</a:t>
            </a:r>
            <a:r>
              <a:rPr lang="zh-CN" altLang="en-US">
                <a:sym typeface="+mn-ea"/>
              </a:rPr>
              <a:t>开放系统互联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r>
              <a:rPr lang="en-US" altLang="zh-CN" sz="2000">
                <a:sym typeface="+mn-ea"/>
              </a:rPr>
              <a:t>Transmission Control Protocol/Internet Protocol</a:t>
            </a:r>
            <a:endParaRPr lang="en-US" altLang="zh-CN" sz="2000">
              <a:sym typeface="+mn-ea"/>
            </a:endParaRPr>
          </a:p>
          <a:p>
            <a:pPr lvl="2"/>
            <a:endParaRPr lang="en-US" altLang="zh-CN" sz="2000">
              <a:sym typeface="+mn-ea"/>
            </a:endParaRPr>
          </a:p>
          <a:p>
            <a:pPr lvl="1"/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369695" y="2900680"/>
          <a:ext cx="853376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OSI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TCP/IP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Application Layer(应用层)</a:t>
                      </a:r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Application Layer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HTTP, FTP, SMTP, Telnet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Presentation Layer(表示层)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Session Layer(会话层)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Transport Layer(传输层)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Transport Layer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TCP, UDP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Network Layer(网络层)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Internet Layer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IP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Data Link Layer(数据链路层)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Link Layer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Physical Layer(物理层)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Internet Protocol</a:t>
            </a:r>
            <a:endParaRPr lang="zh-CN" altLang="en-US"/>
          </a:p>
          <a:p>
            <a:pPr lvl="1"/>
            <a:r>
              <a:rPr lang="zh-CN" altLang="en-US" sz="2000"/>
              <a:t>目前大部分情况使用的</a:t>
            </a:r>
            <a:r>
              <a:rPr lang="en-US" altLang="zh-CN" sz="2000"/>
              <a:t>IPv4(Internet Protocal version 4)</a:t>
            </a:r>
            <a:r>
              <a:rPr lang="zh-CN" altLang="en-US" sz="2000"/>
              <a:t>，使用</a:t>
            </a:r>
            <a:r>
              <a:rPr lang="en-US" altLang="zh-CN" sz="2000"/>
              <a:t>32</a:t>
            </a:r>
            <a:r>
              <a:rPr lang="zh-CN" altLang="en-US" sz="2000"/>
              <a:t>位二级制数表示网络地址，为方便表示，分为</a:t>
            </a:r>
            <a:r>
              <a:rPr lang="en-US" altLang="zh-CN" sz="2000"/>
              <a:t>4</a:t>
            </a:r>
            <a:r>
              <a:rPr lang="zh-CN" altLang="en-US" sz="2000"/>
              <a:t>部分，每部分</a:t>
            </a:r>
            <a:r>
              <a:rPr lang="en-US" altLang="zh-CN" sz="2000"/>
              <a:t>8</a:t>
            </a:r>
            <a:r>
              <a:rPr lang="zh-CN" altLang="en-US" sz="2000"/>
              <a:t>位，从</a:t>
            </a:r>
            <a:r>
              <a:rPr lang="en-US" altLang="zh-CN" sz="2000"/>
              <a:t>0.0.0.0 ~ 255.255.255.255</a:t>
            </a:r>
            <a:r>
              <a:rPr lang="zh-CN" altLang="en-US" sz="2000"/>
              <a:t>，总共</a:t>
            </a:r>
            <a:r>
              <a:rPr lang="en-US" altLang="zh-CN" sz="2000"/>
              <a:t>2^32-1</a:t>
            </a:r>
            <a:r>
              <a:rPr lang="zh-CN" altLang="en-US" sz="2000"/>
              <a:t>个地址。</a:t>
            </a:r>
            <a:endParaRPr lang="zh-CN" altLang="en-US" sz="2000"/>
          </a:p>
          <a:p>
            <a:pPr lvl="1"/>
            <a:r>
              <a:rPr lang="en-US" altLang="zh-CN" sz="2000"/>
              <a:t>为了便于寻址和层次化地构造网络，IP地址被分为A、B、C、D、E五类，商业应用中只用到A、B、C三类</a:t>
            </a:r>
            <a:r>
              <a:rPr lang="zh-CN" altLang="en-US" sz="2000"/>
              <a:t>：</a:t>
            </a:r>
            <a:endParaRPr lang="zh-CN" altLang="en-US" sz="2000"/>
          </a:p>
          <a:p>
            <a:pPr lvl="2"/>
            <a:r>
              <a:rPr lang="zh-CN" altLang="en-US" sz="1500"/>
              <a:t>A类地址</a:t>
            </a:r>
            <a:endParaRPr lang="zh-CN" altLang="en-US" sz="1500"/>
          </a:p>
          <a:p>
            <a:pPr lvl="3"/>
            <a:r>
              <a:rPr lang="zh-CN" altLang="en-US" sz="1350"/>
              <a:t>范围：0.0.0.0到127.255.255.255，其中10.0.0.0到10.255.255.255是私有地址</a:t>
            </a:r>
            <a:endParaRPr lang="zh-CN" altLang="en-US" sz="1350"/>
          </a:p>
          <a:p>
            <a:pPr lvl="2"/>
            <a:r>
              <a:rPr lang="en-US" altLang="zh-CN" sz="1500"/>
              <a:t>B类地址</a:t>
            </a:r>
            <a:endParaRPr lang="en-US" altLang="zh-CN" sz="1500"/>
          </a:p>
          <a:p>
            <a:pPr lvl="3"/>
            <a:r>
              <a:rPr lang="zh-CN" altLang="en-US" sz="1350">
                <a:sym typeface="+mn-ea"/>
              </a:rPr>
              <a:t>范围：128.0.0.0到191.255.255.255，其中172.16.0.0到172.31.255.255是私有地址</a:t>
            </a:r>
            <a:endParaRPr lang="en-US" altLang="zh-CN" sz="1350"/>
          </a:p>
          <a:p>
            <a:pPr lvl="2"/>
            <a:r>
              <a:rPr lang="en-US" altLang="zh-CN" sz="1500"/>
              <a:t>C类地址</a:t>
            </a:r>
            <a:endParaRPr lang="en-US" altLang="zh-CN" sz="1500"/>
          </a:p>
          <a:p>
            <a:pPr lvl="3"/>
            <a:r>
              <a:rPr lang="zh-CN" altLang="en-US" sz="1350">
                <a:sym typeface="+mn-ea"/>
              </a:rPr>
              <a:t>范围：192.0.0.0到223.255.255.255，其中192.168.0.0到192.168.255.255是私有地址</a:t>
            </a:r>
            <a:endParaRPr lang="zh-CN" altLang="en-US" sz="1350">
              <a:sym typeface="+mn-ea"/>
            </a:endParaRPr>
          </a:p>
          <a:p>
            <a:pPr lvl="1"/>
            <a:endParaRPr lang="zh-CN" altLang="en-US" sz="1800"/>
          </a:p>
          <a:p>
            <a:pPr lvl="1"/>
            <a:r>
              <a:rPr lang="zh-CN" altLang="en-US" sz="2000"/>
              <a:t>由于</a:t>
            </a:r>
            <a:r>
              <a:rPr lang="en-US" altLang="zh-CN" sz="2000"/>
              <a:t>IPv4</a:t>
            </a:r>
            <a:r>
              <a:rPr lang="zh-CN" altLang="en-US" sz="2000"/>
              <a:t>表示的</a:t>
            </a:r>
            <a:r>
              <a:rPr lang="en-US" altLang="zh-CN" sz="2000"/>
              <a:t>IP</a:t>
            </a:r>
            <a:r>
              <a:rPr lang="zh-CN" altLang="en-US" sz="2000"/>
              <a:t>的地址有限，</a:t>
            </a:r>
            <a:r>
              <a:rPr lang="en-US" altLang="zh-CN" sz="2000"/>
              <a:t>IPv6</a:t>
            </a:r>
            <a:r>
              <a:rPr lang="zh-CN" altLang="en-US" sz="2000"/>
              <a:t>正在推行。</a:t>
            </a:r>
            <a:r>
              <a:rPr lang="en-US" altLang="zh-CN" sz="2000"/>
              <a:t>IPv6</a:t>
            </a:r>
            <a:r>
              <a:rPr lang="zh-CN" altLang="en-US" sz="2000"/>
              <a:t>，使用</a:t>
            </a:r>
            <a:r>
              <a:rPr lang="en-US" altLang="zh-CN" sz="2000"/>
              <a:t>128</a:t>
            </a:r>
            <a:r>
              <a:rPr lang="zh-CN" altLang="en-US" sz="2000"/>
              <a:t>位地址，总个数达到</a:t>
            </a:r>
            <a:r>
              <a:rPr lang="en-US" altLang="zh-CN" sz="2000"/>
              <a:t>2^128</a:t>
            </a:r>
            <a:endParaRPr lang="en-US" altLang="zh-CN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TCP/UDP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Transmission Control Protocol(传输控制协议)</a:t>
            </a:r>
            <a:endParaRPr lang="en-US" altLang="zh-CN"/>
          </a:p>
          <a:p>
            <a:pPr lvl="1"/>
            <a:r>
              <a:rPr lang="en-US" altLang="zh-CN" sz="1600"/>
              <a:t>7</a:t>
            </a:r>
            <a:r>
              <a:rPr lang="zh-CN" altLang="en-US" sz="1600"/>
              <a:t>次握手，</a:t>
            </a:r>
            <a:r>
              <a:rPr lang="en-US" altLang="zh-CN" sz="1600"/>
              <a:t>3</a:t>
            </a:r>
            <a:r>
              <a:rPr lang="zh-CN" altLang="en-US" sz="1600"/>
              <a:t>次握手用于建立连接，</a:t>
            </a:r>
            <a:r>
              <a:rPr lang="en-US" altLang="zh-CN" sz="1600"/>
              <a:t>4</a:t>
            </a:r>
            <a:r>
              <a:rPr lang="zh-CN" altLang="en-US" sz="1600"/>
              <a:t>次握手用于断开连接</a:t>
            </a:r>
            <a:endParaRPr lang="zh-CN" altLang="en-US" sz="1600"/>
          </a:p>
          <a:p>
            <a:pPr lvl="1"/>
            <a:r>
              <a:rPr lang="zh-CN" altLang="en-US" sz="1600"/>
              <a:t>可靠，但相对低效，占用更多资源</a:t>
            </a:r>
            <a:endParaRPr lang="zh-CN" altLang="en-US" sz="1600"/>
          </a:p>
          <a:p>
            <a:r>
              <a:rPr lang="en-US" altLang="zh-CN"/>
              <a:t>User Datagram Protocol(用户数据报协议)</a:t>
            </a:r>
            <a:endParaRPr lang="en-US" altLang="zh-CN"/>
          </a:p>
          <a:p>
            <a:pPr lvl="1"/>
            <a:r>
              <a:rPr lang="zh-CN" altLang="en-US" sz="1400"/>
              <a:t>无连接</a:t>
            </a:r>
            <a:endParaRPr lang="zh-CN" altLang="en-US" sz="1400"/>
          </a:p>
          <a:p>
            <a:pPr lvl="1"/>
            <a:r>
              <a:rPr lang="zh-CN" altLang="en-US" sz="1400"/>
              <a:t>相对不可靠，但高效，更少资源占用</a:t>
            </a:r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HyperText Transfer Protocol</a:t>
            </a:r>
            <a:r>
              <a:rPr lang="en-US" altLang="zh-CN"/>
              <a:t>(超文本传输协议)</a:t>
            </a:r>
            <a:endParaRPr lang="en-US" altLang="zh-CN"/>
          </a:p>
          <a:p>
            <a:pPr lvl="1"/>
            <a:r>
              <a:rPr lang="zh-CN" altLang="en-US" sz="2000"/>
              <a:t>主要分为</a:t>
            </a:r>
            <a:r>
              <a:rPr lang="en-US" altLang="zh-CN" sz="2000"/>
              <a:t>5</a:t>
            </a:r>
            <a:r>
              <a:rPr lang="zh-CN" altLang="en-US" sz="2000"/>
              <a:t>个部分</a:t>
            </a:r>
            <a:endParaRPr lang="zh-CN" altLang="en-US" sz="2000"/>
          </a:p>
          <a:p>
            <a:pPr lvl="2"/>
            <a:r>
              <a:rPr lang="en-US" altLang="zh-CN" sz="1665"/>
              <a:t>Protocal: HTTP,HTTPS</a:t>
            </a:r>
            <a:endParaRPr lang="en-US" altLang="zh-CN" sz="1665"/>
          </a:p>
          <a:p>
            <a:pPr lvl="2"/>
            <a:r>
              <a:rPr lang="en-US" altLang="zh-CN" sz="1665"/>
              <a:t>URL</a:t>
            </a:r>
            <a:endParaRPr lang="en-US" altLang="zh-CN" sz="1665"/>
          </a:p>
          <a:p>
            <a:pPr lvl="2"/>
            <a:r>
              <a:rPr lang="en-US" altLang="zh-CN" sz="1665"/>
              <a:t>Request Method: GET,POST,PUT,DELETE,</a:t>
            </a:r>
            <a:r>
              <a:rPr lang="en-US" altLang="zh-CN" sz="1665">
                <a:solidFill>
                  <a:srgbClr val="FFFF00"/>
                </a:solidFill>
              </a:rPr>
              <a:t>OPTIONS,TRACE</a:t>
            </a:r>
            <a:endParaRPr lang="en-US" altLang="zh-CN" sz="1665">
              <a:solidFill>
                <a:srgbClr val="FFFF00"/>
              </a:solidFill>
            </a:endParaRPr>
          </a:p>
          <a:p>
            <a:pPr lvl="3"/>
            <a:r>
              <a:rPr lang="en-US" altLang="zh-CN" sz="1495">
                <a:solidFill>
                  <a:schemeClr val="tx1"/>
                </a:solidFill>
              </a:rPr>
              <a:t>GET: </a:t>
            </a:r>
            <a:r>
              <a:rPr lang="zh-CN" altLang="en-US" sz="1495">
                <a:solidFill>
                  <a:schemeClr val="tx1"/>
                </a:solidFill>
              </a:rPr>
              <a:t>获取</a:t>
            </a:r>
            <a:endParaRPr lang="zh-CN" altLang="en-US" sz="1495">
              <a:solidFill>
                <a:schemeClr val="tx1"/>
              </a:solidFill>
            </a:endParaRPr>
          </a:p>
          <a:p>
            <a:pPr lvl="3"/>
            <a:r>
              <a:rPr lang="en-US" altLang="zh-CN" sz="1495">
                <a:solidFill>
                  <a:schemeClr val="tx1"/>
                </a:solidFill>
              </a:rPr>
              <a:t>POST:</a:t>
            </a:r>
            <a:r>
              <a:rPr lang="zh-CN" altLang="en-US" sz="1495">
                <a:solidFill>
                  <a:schemeClr val="tx1"/>
                </a:solidFill>
              </a:rPr>
              <a:t>创建</a:t>
            </a:r>
            <a:endParaRPr lang="zh-CN" altLang="en-US" sz="1495">
              <a:solidFill>
                <a:schemeClr val="tx1"/>
              </a:solidFill>
            </a:endParaRPr>
          </a:p>
          <a:p>
            <a:pPr lvl="3"/>
            <a:r>
              <a:rPr lang="en-US" altLang="zh-CN" sz="1495">
                <a:solidFill>
                  <a:schemeClr val="tx1"/>
                </a:solidFill>
              </a:rPr>
              <a:t>PUT:</a:t>
            </a:r>
            <a:r>
              <a:rPr lang="zh-CN" altLang="en-US" sz="1495">
                <a:solidFill>
                  <a:schemeClr val="tx1"/>
                </a:solidFill>
              </a:rPr>
              <a:t>修改</a:t>
            </a:r>
            <a:endParaRPr lang="zh-CN" altLang="en-US" sz="1495">
              <a:solidFill>
                <a:schemeClr val="tx1"/>
              </a:solidFill>
            </a:endParaRPr>
          </a:p>
          <a:p>
            <a:pPr lvl="3"/>
            <a:r>
              <a:rPr lang="en-US" altLang="zh-CN" sz="1495">
                <a:solidFill>
                  <a:schemeClr val="tx1"/>
                </a:solidFill>
              </a:rPr>
              <a:t>DELETE: </a:t>
            </a:r>
            <a:r>
              <a:rPr lang="zh-CN" altLang="en-US" sz="1495">
                <a:solidFill>
                  <a:schemeClr val="tx1"/>
                </a:solidFill>
              </a:rPr>
              <a:t>删除</a:t>
            </a:r>
            <a:endParaRPr lang="zh-CN" altLang="en-US" sz="1495">
              <a:solidFill>
                <a:schemeClr val="tx1"/>
              </a:solidFill>
            </a:endParaRPr>
          </a:p>
          <a:p>
            <a:pPr lvl="2"/>
            <a:r>
              <a:rPr lang="en-US" altLang="zh-CN" sz="1665"/>
              <a:t>Header</a:t>
            </a:r>
            <a:endParaRPr lang="en-US" altLang="zh-CN" sz="1665"/>
          </a:p>
          <a:p>
            <a:pPr lvl="2"/>
            <a:r>
              <a:rPr lang="en-US" altLang="zh-CN" sz="1665"/>
              <a:t>Body: xml,json</a:t>
            </a:r>
            <a:endParaRPr lang="en-US" altLang="zh-CN" sz="149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Socket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对TCP/IP的封装，实现</a:t>
            </a:r>
            <a:r>
              <a:rPr lang="en-US" altLang="zh-CN"/>
              <a:t>TCP/IP</a:t>
            </a:r>
            <a:r>
              <a:rPr lang="zh-CN" altLang="en-US"/>
              <a:t>协议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1140</Words>
  <Application>WPS 演示</Application>
  <PresentationFormat>宽屏</PresentationFormat>
  <Paragraphs>86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OSI</vt:lpstr>
      <vt:lpstr>IP</vt:lpstr>
      <vt:lpstr>TCP/UDP</vt:lpstr>
      <vt:lpstr>HTTP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Bilee</dc:creator>
  <cp:lastModifiedBy>Bilee</cp:lastModifiedBy>
  <cp:revision>7</cp:revision>
  <dcterms:created xsi:type="dcterms:W3CDTF">2018-01-01T09:28:00Z</dcterms:created>
  <dcterms:modified xsi:type="dcterms:W3CDTF">2018-01-02T13:48:42Z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