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2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9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7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2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0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7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83F9-6E3C-4FE5-B51C-FBB0A585F9E6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3311-F21F-424F-ACB1-B198B6F6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8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Yeast </a:t>
            </a:r>
            <a:r>
              <a:rPr lang="en-US" altLang="zh-CN" dirty="0" err="1" smtClean="0"/>
              <a:t>neg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3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67" y="0"/>
            <a:ext cx="6858000" cy="6858000"/>
          </a:xfrm>
        </p:spPr>
      </p:pic>
      <p:sp>
        <p:nvSpPr>
          <p:cNvPr id="9" name="Rectangle 8"/>
          <p:cNvSpPr/>
          <p:nvPr/>
        </p:nvSpPr>
        <p:spPr>
          <a:xfrm>
            <a:off x="5269732" y="3157707"/>
            <a:ext cx="162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Methylcytosine</a:t>
            </a:r>
            <a:endParaRPr lang="zh-CN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2" y="3527039"/>
            <a:ext cx="858027" cy="109682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25099" y="5939408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N-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Ribosylhistidine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84006" y="1027906"/>
            <a:ext cx="117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L-Histidine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9765" y="2091159"/>
            <a:ext cx="383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Maybe nucleobase related, or histidine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62433" y="3232089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108.0324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13.23304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C5H4N2O1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69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99908"/>
              </p:ext>
            </p:extLst>
          </p:nvPr>
        </p:nvGraphicFramePr>
        <p:xfrm>
          <a:off x="6584950" y="3444399"/>
          <a:ext cx="5041900" cy="2409190"/>
        </p:xfrm>
        <a:graphic>
          <a:graphicData uri="http://schemas.openxmlformats.org/drawingml/2006/table">
            <a:tbl>
              <a:tblPr/>
              <a:tblGrid>
                <a:gridCol w="927100"/>
                <a:gridCol w="4114800"/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C9H14N2O6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5,6-Dihydrouridine; L-alpha-Aspartyl-L-hydroxyproline; Aspartyl-Hydroxyproline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C9H13N1O6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N2-Succinyl-L-glutamic acid 5-semialdehyde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C7H15N2O8P1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Glycineamideribotide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C10H16N2O6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L-alpha-glutamyl-L-hydroxyproline; Glutamyl-Hydroxyproline; Hydroxyprolyl-Glutamate; Oxypinnatanine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C9H14N2O7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L-beta-aspartyl-L-glutamic acid; Aspartyl-Glutamate; Glutamylaspartic acid; gamma-Glutamylaspartic acid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C11H20N2O5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gamma-Glutamylisoleucine; gamma-Glutamylleucine; Glutamylisoleucine; Glutamylleucine; Isoleucyl-Glutamate; Leucyl-Glutamate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C10H16N2O7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gamma-Glutamylglutamic acid; Glutamylglutamic acid; Thymidine glycol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C7H14N2O5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Serylthreonine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Threoninyl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-Serine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92900" y="2311400"/>
            <a:ext cx="3469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C9H16N2O6 </a:t>
            </a:r>
            <a:r>
              <a:rPr lang="en-US" altLang="zh-CN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Glutamyl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-Threonine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Already in HMDB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10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68070"/>
              </p:ext>
            </p:extLst>
          </p:nvPr>
        </p:nvGraphicFramePr>
        <p:xfrm>
          <a:off x="6583680" y="3954705"/>
          <a:ext cx="4677878" cy="2235200"/>
        </p:xfrm>
        <a:graphic>
          <a:graphicData uri="http://schemas.openxmlformats.org/drawingml/2006/table">
            <a:tbl>
              <a:tblPr/>
              <a:tblGrid>
                <a:gridCol w="678363"/>
                <a:gridCol w="3999515"/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C12H23N1O10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Lactosamine; 6-(alpha-D-Glucosaminyl)-1D-myo-inositol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C9H18O8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Galactosylglycerol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 (2R)-1-O-beta-D-Galactopyranosylglycerol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C8H17N1O5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Miglitol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C10H18O9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Arabinopyranobiose; Xylobiose; Arabinofuranobiose; 3-O-alpha-L-Arabinopyranosyl-L-arabinose; 5-O-a-L-Arabinofuranosyl-L-arabinose; 2-O-b-D-Xylopyranosyl-L-arabinose; 5-O-beta-D-Xylopyranosyl-L-arabinose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C9H18O9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erythro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-L-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galacto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Nonulose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C8H17N1O7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N-Gluconyl ethanolamine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C12H23N1O9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2-O-alpha-D-Galactopyranosyl-1-deoxynojirimycin;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Glucopyranosylmoranoline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48469"/>
              </p:ext>
            </p:extLst>
          </p:nvPr>
        </p:nvGraphicFramePr>
        <p:xfrm>
          <a:off x="7247466" y="1968871"/>
          <a:ext cx="3937000" cy="1066800"/>
        </p:xfrm>
        <a:graphic>
          <a:graphicData uri="http://schemas.openxmlformats.org/drawingml/2006/table">
            <a:tbl>
              <a:tblPr/>
              <a:tblGrid>
                <a:gridCol w="984250"/>
                <a:gridCol w="984250"/>
                <a:gridCol w="984250"/>
                <a:gridCol w="984250"/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269.1112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12.78078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C9H19N1O8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283.1267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11.82387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C10H21N1O8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GLC+C4H9NO2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285.1061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13.3723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C9H19N1O9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295.1269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11.62258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C11H21N1O8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GLC+C5H9NO2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299.1216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13.31301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C10H21N1O9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299.1217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12.91178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C10H21N1O9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9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93596"/>
              </p:ext>
            </p:extLst>
          </p:nvPr>
        </p:nvGraphicFramePr>
        <p:xfrm>
          <a:off x="7018865" y="2567464"/>
          <a:ext cx="3318933" cy="355600"/>
        </p:xfrm>
        <a:graphic>
          <a:graphicData uri="http://schemas.openxmlformats.org/drawingml/2006/table">
            <a:tbl>
              <a:tblPr/>
              <a:tblGrid>
                <a:gridCol w="1106311"/>
                <a:gridCol w="1106311"/>
                <a:gridCol w="1106311"/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280.0993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4.584478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C12H16N4O2S1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308.1308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10.85653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C14H20N4O2S1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18865" y="187114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Thiamine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1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5265" y="2279134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319.138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11.06578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C12H21N3O7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2636"/>
              </p:ext>
            </p:extLst>
          </p:nvPr>
        </p:nvGraphicFramePr>
        <p:xfrm>
          <a:off x="6858000" y="4131681"/>
          <a:ext cx="4203700" cy="1534160"/>
        </p:xfrm>
        <a:graphic>
          <a:graphicData uri="http://schemas.openxmlformats.org/drawingml/2006/table">
            <a:tbl>
              <a:tblPr/>
              <a:tblGrid>
                <a:gridCol w="3594100"/>
                <a:gridCol w="609600"/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Ophthalmic acid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C11H19N3O6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gamma-Glutamylisoleucine; gamma-Glutamylleucine; Glutamylisoleucine; Glutamylleucine; Isoleucyl-Glutamate; Leucyl-Glutamate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C11H20N2O5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(S)-N-(4,5-Dihydro-1-methyl-4-oxo-1H-imidazol-2-yl)alanine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C7H11N3O3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N2-Maltulosylarginine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C18H34N4O12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5265" y="1419509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Likely tripeptide </a:t>
            </a:r>
          </a:p>
        </p:txBody>
      </p:sp>
    </p:spTree>
    <p:extLst>
      <p:ext uri="{BB962C8B-B14F-4D97-AF65-F5344CB8AC3E}">
        <p14:creationId xmlns:p14="http://schemas.microsoft.com/office/powerpoint/2010/main" val="313834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01296"/>
              </p:ext>
            </p:extLst>
          </p:nvPr>
        </p:nvGraphicFramePr>
        <p:xfrm>
          <a:off x="6832600" y="1295399"/>
          <a:ext cx="4210050" cy="2700514"/>
        </p:xfrm>
        <a:graphic>
          <a:graphicData uri="http://schemas.openxmlformats.org/drawingml/2006/table">
            <a:tbl>
              <a:tblPr/>
              <a:tblGrid>
                <a:gridCol w="842010"/>
                <a:gridCol w="842010"/>
                <a:gridCol w="842010"/>
                <a:gridCol w="842010"/>
                <a:gridCol w="842010"/>
              </a:tblGrid>
              <a:tr h="206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146.0690765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13.22636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C5H10N2O3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glutamine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308.1219765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13.35268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C11H20N2O8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yellow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324.1168765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13.27995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C11H20N2O9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yellow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326.1324765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11.75445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C11H22N2O9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GLC+GLUTAMINE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326.1325765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11.56298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C11H22N2O9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GLC+GLUTAMINE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326.1325765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13.26636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C11H22N2O9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GLC+GLUTAMINE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354.1638765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11.64453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C13H26N2O9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GLC+Acetyl-ornithine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356.1430765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11.36078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C12H24N2O10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GLC+C6H12N2O4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yellow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488.1852765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13.24291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C17H32N2O14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332394" y="410793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C6H12N2O4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451" y="0"/>
            <a:ext cx="6858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549" y="3255434"/>
            <a:ext cx="1461361" cy="139065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10667"/>
              </p:ext>
            </p:extLst>
          </p:nvPr>
        </p:nvGraphicFramePr>
        <p:xfrm>
          <a:off x="6218767" y="3798332"/>
          <a:ext cx="4140200" cy="355600"/>
        </p:xfrm>
        <a:graphic>
          <a:graphicData uri="http://schemas.openxmlformats.org/drawingml/2006/table">
            <a:tbl>
              <a:tblPr/>
              <a:tblGrid>
                <a:gridCol w="1035050"/>
                <a:gridCol w="1035050"/>
                <a:gridCol w="1035050"/>
                <a:gridCol w="1035050"/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388.1004765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11.73557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C16H20O11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406.1111765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11.71671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C16H22O12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18767" y="3429000"/>
            <a:ext cx="22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Likely glucose adducts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52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224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Yeast neg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Yeast neg</dc:title>
  <dc:creator>Li Chen</dc:creator>
  <cp:lastModifiedBy>Li Chen</cp:lastModifiedBy>
  <cp:revision>19</cp:revision>
  <dcterms:created xsi:type="dcterms:W3CDTF">2019-02-06T14:07:16Z</dcterms:created>
  <dcterms:modified xsi:type="dcterms:W3CDTF">2019-02-06T16:56:46Z</dcterms:modified>
</cp:coreProperties>
</file>