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6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6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3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0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91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8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2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0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63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B3875F-12A4-4DBE-8BC8-2BA40C40321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E2674C-CD4B-40D2-946E-BB87DD87B9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8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Restful API </a:t>
            </a:r>
            <a:r>
              <a:rPr lang="zh-TW" altLang="en-US" dirty="0" smtClean="0"/>
              <a:t>入門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:CHENG-JHE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552528" cy="459023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zh-TW" altLang="zh-TW" b="1" dirty="0"/>
              <a:t>回傳正確的狀態碼</a:t>
            </a:r>
            <a:r>
              <a:rPr lang="en-US" altLang="zh-TW" b="1" dirty="0"/>
              <a:t> : </a:t>
            </a:r>
            <a:r>
              <a:rPr lang="zh-TW" altLang="zh-TW" b="1" dirty="0"/>
              <a:t>為了幫助除錯與維護，應回傳適當的狀態碼。常用狀態碼描述如下所示</a:t>
            </a:r>
            <a:r>
              <a:rPr lang="zh-TW" altLang="zh-TW" b="1" dirty="0" smtClean="0"/>
              <a:t>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/>
              <a:t>1XX</a:t>
            </a:r>
            <a:r>
              <a:rPr lang="en-US" altLang="zh-TW" dirty="0"/>
              <a:t>-</a:t>
            </a:r>
            <a:r>
              <a:rPr lang="zh-TW" altLang="zh-TW" b="1" dirty="0"/>
              <a:t>參考資訊</a:t>
            </a:r>
            <a:r>
              <a:rPr lang="en-US" altLang="zh-TW" b="1" dirty="0"/>
              <a:t>(Informational)</a:t>
            </a:r>
            <a:br>
              <a:rPr lang="en-US" altLang="zh-TW" b="1" dirty="0"/>
            </a:br>
            <a:r>
              <a:rPr lang="en-US" altLang="zh-TW" dirty="0"/>
              <a:t>1XX</a:t>
            </a:r>
            <a:r>
              <a:rPr lang="zh-TW" altLang="zh-TW" dirty="0"/>
              <a:t>這類狀態碼用於伺服器暫時回應用戶端連接狀態，或是在完成用戶端請求動作且發送最終回應之前，回報進度</a:t>
            </a:r>
            <a:r>
              <a:rPr lang="zh-TW" altLang="zh-TW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2XX</a:t>
            </a:r>
            <a:r>
              <a:rPr lang="en-US" altLang="zh-TW" dirty="0"/>
              <a:t>-</a:t>
            </a:r>
            <a:r>
              <a:rPr lang="zh-TW" altLang="zh-TW" b="1" dirty="0"/>
              <a:t>成功</a:t>
            </a:r>
            <a:r>
              <a:rPr lang="en-US" altLang="zh-TW" b="1" dirty="0"/>
              <a:t>(Successful)</a:t>
            </a:r>
            <a:br>
              <a:rPr lang="en-US" altLang="zh-TW" b="1" dirty="0"/>
            </a:br>
            <a:r>
              <a:rPr lang="en-US" altLang="zh-TW" dirty="0"/>
              <a:t>2XX</a:t>
            </a:r>
            <a:r>
              <a:rPr lang="zh-TW" altLang="zh-TW" dirty="0"/>
              <a:t>這類狀態碼表示伺服器成功接收到用戶端的要求並且成功處理</a:t>
            </a:r>
            <a:r>
              <a:rPr lang="zh-TW" altLang="zh-TW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3XX</a:t>
            </a:r>
            <a:r>
              <a:rPr lang="en-US" altLang="zh-TW" dirty="0"/>
              <a:t>-</a:t>
            </a:r>
            <a:r>
              <a:rPr lang="zh-TW" altLang="zh-TW" b="1" dirty="0"/>
              <a:t>重新導向</a:t>
            </a:r>
            <a:r>
              <a:rPr lang="en-US" altLang="zh-TW" b="1" dirty="0"/>
              <a:t>(Redirection)</a:t>
            </a:r>
            <a:br>
              <a:rPr lang="en-US" altLang="zh-TW" b="1" dirty="0"/>
            </a:br>
            <a:r>
              <a:rPr lang="en-US" altLang="zh-TW" dirty="0"/>
              <a:t>3XX</a:t>
            </a:r>
            <a:r>
              <a:rPr lang="zh-TW" altLang="zh-TW" dirty="0"/>
              <a:t>這類狀態碼表示用戶端需要進一步的操作才能完成要求</a:t>
            </a:r>
            <a:r>
              <a:rPr lang="en-US" altLang="zh-TW" dirty="0"/>
              <a:t>(</a:t>
            </a:r>
            <a:r>
              <a:rPr lang="zh-TW" altLang="zh-TW" dirty="0"/>
              <a:t>如頁面重新導向</a:t>
            </a:r>
            <a:r>
              <a:rPr lang="en-US" altLang="zh-TW" dirty="0"/>
              <a:t>)</a:t>
            </a:r>
            <a:r>
              <a:rPr lang="zh-TW" altLang="zh-TW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4XX</a:t>
            </a:r>
            <a:r>
              <a:rPr lang="en-US" altLang="zh-TW" dirty="0"/>
              <a:t>-</a:t>
            </a:r>
            <a:r>
              <a:rPr lang="zh-TW" altLang="zh-TW" b="1" dirty="0"/>
              <a:t>用戶端錯誤</a:t>
            </a:r>
            <a:r>
              <a:rPr lang="en-US" altLang="zh-TW" b="1" dirty="0"/>
              <a:t>(Client Error)</a:t>
            </a:r>
            <a:br>
              <a:rPr lang="en-US" altLang="zh-TW" b="1" dirty="0"/>
            </a:br>
            <a:r>
              <a:rPr lang="en-US" altLang="zh-TW" dirty="0"/>
              <a:t>4XX</a:t>
            </a:r>
            <a:r>
              <a:rPr lang="zh-TW" altLang="zh-TW" dirty="0"/>
              <a:t>這類狀態碼表示用戶端發生錯誤</a:t>
            </a:r>
            <a:r>
              <a:rPr lang="en-US" altLang="zh-TW" dirty="0"/>
              <a:t>(</a:t>
            </a:r>
            <a:r>
              <a:rPr lang="zh-TW" altLang="zh-TW" dirty="0"/>
              <a:t>如用戶端的權限不足、用戶端不正確的請求</a:t>
            </a:r>
            <a:r>
              <a:rPr lang="en-US" altLang="zh-TW" dirty="0"/>
              <a:t>)</a:t>
            </a:r>
            <a:r>
              <a:rPr lang="zh-TW" altLang="zh-TW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5XX</a:t>
            </a:r>
            <a:r>
              <a:rPr lang="en-US" altLang="zh-TW" dirty="0"/>
              <a:t>-</a:t>
            </a:r>
            <a:r>
              <a:rPr lang="zh-TW" altLang="zh-TW" b="1" dirty="0"/>
              <a:t>伺服器錯誤</a:t>
            </a:r>
            <a:r>
              <a:rPr lang="en-US" altLang="zh-TW" b="1" dirty="0"/>
              <a:t>(Server Error)</a:t>
            </a:r>
            <a:br>
              <a:rPr lang="en-US" altLang="zh-TW" b="1" dirty="0"/>
            </a:br>
            <a:r>
              <a:rPr lang="en-US" altLang="zh-TW" dirty="0"/>
              <a:t>5XX</a:t>
            </a:r>
            <a:r>
              <a:rPr lang="zh-TW" altLang="zh-TW" dirty="0"/>
              <a:t>這類狀態碼表示伺服器發生錯誤</a:t>
            </a:r>
            <a:r>
              <a:rPr lang="en-US" altLang="zh-TW" dirty="0"/>
              <a:t>(</a:t>
            </a:r>
            <a:r>
              <a:rPr lang="zh-TW" altLang="zh-TW" dirty="0"/>
              <a:t>如例外狀況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</a:p>
          <a:p>
            <a:pPr marL="457200" lvl="0" indent="-457200">
              <a:buFont typeface="+mj-lt"/>
              <a:buAutoNum type="arabicPeriod" startAt="12"/>
            </a:pPr>
            <a:endParaRPr lang="zh-TW" altLang="zh-TW" dirty="0"/>
          </a:p>
          <a:p>
            <a:pPr marL="457200" indent="-457200">
              <a:buFont typeface="+mj-lt"/>
              <a:buAutoNum type="arabicPeriod" startAt="12"/>
            </a:pPr>
            <a:endParaRPr lang="zh-TW" altLang="zh-TW" dirty="0"/>
          </a:p>
          <a:p>
            <a:pPr marL="457200" lvl="0" indent="-457200">
              <a:buFont typeface="+mj-lt"/>
              <a:buAutoNum type="arabicPeriod" startAt="12"/>
            </a:pPr>
            <a:endParaRPr lang="zh-TW" altLang="zh-TW" dirty="0"/>
          </a:p>
          <a:p>
            <a:pPr marL="457200" indent="-457200">
              <a:buFont typeface="+mj-lt"/>
              <a:buAutoNum type="arabicPeriod" startAt="12"/>
            </a:pPr>
            <a:endParaRPr lang="zh-TW" altLang="zh-TW" dirty="0"/>
          </a:p>
          <a:p>
            <a:pPr marL="457200" lvl="0" indent="-457200">
              <a:buFont typeface="+mj-lt"/>
              <a:buAutoNum type="arabicPeriod" startAt="12"/>
            </a:pP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66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1XX</a:t>
            </a:r>
            <a:r>
              <a:rPr lang="en-US" altLang="zh-TW" dirty="0" smtClean="0"/>
              <a:t>-</a:t>
            </a:r>
            <a:r>
              <a:rPr lang="zh-TW" altLang="zh-TW" b="1" dirty="0"/>
              <a:t>參考資訊</a:t>
            </a:r>
            <a:r>
              <a:rPr lang="en-US" altLang="zh-TW" b="1" dirty="0"/>
              <a:t>(Informational)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smtClean="0"/>
              <a:t>100 </a:t>
            </a:r>
            <a:r>
              <a:rPr lang="zh-TW" altLang="zh-TW" b="1" dirty="0" smtClean="0"/>
              <a:t>繼續</a:t>
            </a:r>
            <a:r>
              <a:rPr lang="en-US" altLang="zh-TW" b="1" dirty="0"/>
              <a:t>(Continue)-</a:t>
            </a:r>
            <a:r>
              <a:rPr lang="zh-TW" altLang="zh-TW" dirty="0"/>
              <a:t>當用戶端應當繼續提出請求時，伺服器返回此狀態碼表示已收到部分的請求，正在等待其餘部分。</a:t>
            </a:r>
          </a:p>
          <a:p>
            <a:pPr lvl="0"/>
            <a:r>
              <a:rPr lang="en-US" altLang="zh-TW" b="1" dirty="0" smtClean="0"/>
              <a:t>101 </a:t>
            </a:r>
            <a:r>
              <a:rPr lang="zh-TW" altLang="zh-TW" b="1" dirty="0" smtClean="0"/>
              <a:t>切換</a:t>
            </a:r>
            <a:r>
              <a:rPr lang="zh-TW" altLang="zh-TW" b="1" dirty="0"/>
              <a:t>通訊協定</a:t>
            </a:r>
            <a:r>
              <a:rPr lang="en-US" altLang="zh-TW" b="1" dirty="0"/>
              <a:t>(Switching Protocols)-</a:t>
            </a:r>
            <a:r>
              <a:rPr lang="en-US" altLang="zh-TW" dirty="0"/>
              <a:t> </a:t>
            </a:r>
            <a:r>
              <a:rPr lang="zh-TW" altLang="zh-TW" dirty="0"/>
              <a:t>當用戶端要求伺服器切換通訊協定，並且伺服器已確認並準備切換。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83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2XX</a:t>
            </a:r>
            <a:r>
              <a:rPr lang="en-US" altLang="zh-TW" dirty="0"/>
              <a:t>-</a:t>
            </a:r>
            <a:r>
              <a:rPr lang="zh-TW" altLang="zh-TW" b="1" dirty="0"/>
              <a:t>成功</a:t>
            </a:r>
            <a:r>
              <a:rPr lang="en-US" altLang="zh-TW" b="1" dirty="0"/>
              <a:t>(Successful)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200</a:t>
            </a:r>
            <a:r>
              <a:rPr lang="zh-TW" altLang="zh-TW" b="1" dirty="0"/>
              <a:t>確定</a:t>
            </a:r>
            <a:r>
              <a:rPr lang="en-US" altLang="zh-TW" b="1" dirty="0"/>
              <a:t>(OK)-</a:t>
            </a:r>
            <a:r>
              <a:rPr lang="en-US" altLang="zh-TW" dirty="0"/>
              <a:t> </a:t>
            </a:r>
            <a:r>
              <a:rPr lang="zh-TW" altLang="zh-TW" dirty="0"/>
              <a:t>伺服器已成功處理了請求。</a:t>
            </a:r>
          </a:p>
          <a:p>
            <a:pPr lvl="0"/>
            <a:r>
              <a:rPr lang="en-US" altLang="zh-TW" b="1" dirty="0"/>
              <a:t>201</a:t>
            </a:r>
            <a:r>
              <a:rPr lang="zh-TW" altLang="zh-TW" b="1" dirty="0"/>
              <a:t>已建立</a:t>
            </a:r>
            <a:r>
              <a:rPr lang="en-US" altLang="zh-TW" b="1" dirty="0"/>
              <a:t>(Created)- </a:t>
            </a:r>
            <a:r>
              <a:rPr lang="zh-TW" altLang="zh-TW" dirty="0"/>
              <a:t>用戶端請求成功且伺服器建立新資源。</a:t>
            </a:r>
          </a:p>
          <a:p>
            <a:pPr lvl="0"/>
            <a:r>
              <a:rPr lang="en-US" altLang="zh-TW" b="1" dirty="0"/>
              <a:t>202 </a:t>
            </a:r>
            <a:r>
              <a:rPr lang="zh-TW" altLang="zh-TW" b="1" dirty="0"/>
              <a:t>已接受</a:t>
            </a:r>
            <a:r>
              <a:rPr lang="en-US" altLang="zh-TW" b="1" dirty="0"/>
              <a:t>(Accepted)- </a:t>
            </a:r>
            <a:r>
              <a:rPr lang="zh-TW" altLang="zh-TW" dirty="0"/>
              <a:t>伺服器已接受用戶端請求，但尚未處理。</a:t>
            </a:r>
          </a:p>
          <a:p>
            <a:pPr lvl="0"/>
            <a:r>
              <a:rPr lang="en-US" altLang="zh-TW" b="1" dirty="0"/>
              <a:t>203 </a:t>
            </a:r>
            <a:r>
              <a:rPr lang="zh-TW" altLang="zh-TW" b="1" dirty="0"/>
              <a:t>非權威資訊</a:t>
            </a:r>
            <a:r>
              <a:rPr lang="en-US" altLang="zh-TW" b="1" dirty="0"/>
              <a:t>(Non-Authoritative Information)- </a:t>
            </a:r>
            <a:r>
              <a:rPr lang="zh-TW" altLang="zh-TW" dirty="0"/>
              <a:t>伺服器已成功處理用戶端請求，但返回的資訊可能來自另一個來源。</a:t>
            </a:r>
          </a:p>
          <a:p>
            <a:pPr lvl="0"/>
            <a:r>
              <a:rPr lang="en-US" altLang="zh-TW" b="1" dirty="0"/>
              <a:t>204 </a:t>
            </a:r>
            <a:r>
              <a:rPr lang="zh-TW" altLang="zh-TW" b="1" dirty="0"/>
              <a:t>無內容</a:t>
            </a:r>
            <a:r>
              <a:rPr lang="en-US" altLang="zh-TW" b="1" dirty="0"/>
              <a:t>(No Content)- </a:t>
            </a:r>
            <a:r>
              <a:rPr lang="zh-TW" altLang="zh-TW" dirty="0"/>
              <a:t>伺服器成功處理用戶端請求，但沒有返回任何內容。</a:t>
            </a:r>
          </a:p>
          <a:p>
            <a:pPr lvl="0"/>
            <a:r>
              <a:rPr lang="en-US" altLang="zh-TW" b="1" dirty="0"/>
              <a:t>205 </a:t>
            </a:r>
            <a:r>
              <a:rPr lang="zh-TW" altLang="zh-TW" b="1" dirty="0"/>
              <a:t>重設內容</a:t>
            </a:r>
            <a:r>
              <a:rPr lang="en-US" altLang="zh-TW" b="1" dirty="0"/>
              <a:t>(Reset Content)- </a:t>
            </a:r>
            <a:r>
              <a:rPr lang="zh-TW" altLang="zh-TW" dirty="0"/>
              <a:t>伺服器成功處理用戶端請求，並希望用戶端重設內容</a:t>
            </a:r>
            <a:r>
              <a:rPr lang="en-US" altLang="zh-TW" dirty="0"/>
              <a:t>(</a:t>
            </a:r>
            <a:r>
              <a:rPr lang="zh-TW" altLang="zh-TW" dirty="0"/>
              <a:t>如表單清空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</a:p>
          <a:p>
            <a:r>
              <a:rPr lang="en-US" altLang="zh-TW" b="1" dirty="0"/>
              <a:t>206 </a:t>
            </a:r>
            <a:r>
              <a:rPr lang="zh-TW" altLang="zh-TW" b="1" dirty="0"/>
              <a:t>部分內容</a:t>
            </a:r>
            <a:r>
              <a:rPr lang="en-US" altLang="zh-TW" b="1" dirty="0"/>
              <a:t>(Partial Content)- </a:t>
            </a:r>
            <a:r>
              <a:rPr lang="zh-TW" altLang="zh-TW" dirty="0"/>
              <a:t>伺服器成功處理部分的用戶端請求</a:t>
            </a:r>
            <a:r>
              <a:rPr lang="en-US" altLang="zh-TW" dirty="0"/>
              <a:t>(</a:t>
            </a:r>
            <a:r>
              <a:rPr lang="zh-TW" altLang="zh-TW" dirty="0"/>
              <a:t>如大檔案傳輸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91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3XX</a:t>
            </a:r>
            <a:r>
              <a:rPr lang="en-US" altLang="zh-TW" dirty="0"/>
              <a:t>-</a:t>
            </a:r>
            <a:r>
              <a:rPr lang="zh-TW" altLang="zh-TW" b="1" dirty="0"/>
              <a:t>重新導向</a:t>
            </a:r>
            <a:r>
              <a:rPr lang="en-US" altLang="zh-TW" b="1" dirty="0"/>
              <a:t>(Redirection)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300</a:t>
            </a:r>
            <a:r>
              <a:rPr lang="zh-TW" altLang="zh-TW" b="1" dirty="0"/>
              <a:t>多種選擇</a:t>
            </a:r>
            <a:r>
              <a:rPr lang="en-US" altLang="zh-TW" b="1" dirty="0"/>
              <a:t>(Multiple Choices)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針對用戶端請求，伺服器可執行多種操作。伺服器可依據用戶端請求來選擇一項操作，或提供操作清單供用戶端選擇。</a:t>
            </a:r>
          </a:p>
          <a:p>
            <a:pPr lvl="0"/>
            <a:r>
              <a:rPr lang="en-US" altLang="zh-TW" b="1" dirty="0"/>
              <a:t>301 </a:t>
            </a:r>
            <a:r>
              <a:rPr lang="zh-TW" altLang="zh-TW" b="1" dirty="0"/>
              <a:t>永久移動</a:t>
            </a:r>
            <a:r>
              <a:rPr lang="en-US" altLang="zh-TW" b="1" dirty="0"/>
              <a:t>(Moved Permanently)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用戶端請求的資源已被永久的移動到新的</a:t>
            </a:r>
            <a:r>
              <a:rPr lang="en-US" altLang="zh-TW" dirty="0"/>
              <a:t>URI</a:t>
            </a:r>
            <a:r>
              <a:rPr lang="zh-TW" altLang="zh-TW" dirty="0"/>
              <a:t>，且回傳資料會包含新的</a:t>
            </a:r>
            <a:r>
              <a:rPr lang="en-US" altLang="zh-TW" dirty="0"/>
              <a:t>URI</a:t>
            </a:r>
            <a:r>
              <a:rPr lang="zh-TW" altLang="zh-TW" dirty="0"/>
              <a:t>。</a:t>
            </a:r>
          </a:p>
          <a:p>
            <a:pPr lvl="0"/>
            <a:r>
              <a:rPr lang="en-US" altLang="zh-TW" b="1" dirty="0"/>
              <a:t>302 </a:t>
            </a:r>
            <a:r>
              <a:rPr lang="zh-TW" altLang="zh-TW" b="1" dirty="0"/>
              <a:t>找到</a:t>
            </a:r>
            <a:r>
              <a:rPr lang="en-US" altLang="zh-TW" b="1" dirty="0"/>
              <a:t>(Found)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類似於</a:t>
            </a:r>
            <a:r>
              <a:rPr lang="en-US" altLang="zh-TW" dirty="0"/>
              <a:t>301</a:t>
            </a:r>
            <a:r>
              <a:rPr lang="zh-TW" altLang="zh-TW" dirty="0"/>
              <a:t>，但資源只是暫時被移動。用戶端應該繼續使用原有</a:t>
            </a:r>
            <a:r>
              <a:rPr lang="en-US" altLang="zh-TW" dirty="0"/>
              <a:t>URI</a:t>
            </a:r>
            <a:r>
              <a:rPr lang="zh-TW" altLang="zh-TW" dirty="0"/>
              <a:t>。</a:t>
            </a:r>
          </a:p>
          <a:p>
            <a:pPr lvl="0"/>
            <a:r>
              <a:rPr lang="en-US" altLang="zh-TW" b="1" dirty="0" smtClean="0"/>
              <a:t>303 </a:t>
            </a:r>
            <a:r>
              <a:rPr lang="zh-TW" altLang="zh-TW" b="1" dirty="0" smtClean="0"/>
              <a:t>參閱</a:t>
            </a:r>
            <a:r>
              <a:rPr lang="zh-TW" altLang="zh-TW" b="1" dirty="0"/>
              <a:t>其他</a:t>
            </a:r>
            <a:r>
              <a:rPr lang="en-US" altLang="zh-TW" b="1" dirty="0"/>
              <a:t>(See Other)</a:t>
            </a:r>
            <a:r>
              <a:rPr lang="en-US" altLang="zh-TW" dirty="0"/>
              <a:t> - </a:t>
            </a:r>
            <a:r>
              <a:rPr lang="zh-TW" altLang="zh-TW" dirty="0"/>
              <a:t>通知用戶端使用</a:t>
            </a:r>
            <a:r>
              <a:rPr lang="en-US" altLang="zh-TW" dirty="0"/>
              <a:t>GET</a:t>
            </a:r>
            <a:r>
              <a:rPr lang="zh-TW" altLang="zh-TW" dirty="0"/>
              <a:t>或</a:t>
            </a:r>
            <a:r>
              <a:rPr lang="en-US" altLang="zh-TW" dirty="0"/>
              <a:t>POST</a:t>
            </a:r>
            <a:r>
              <a:rPr lang="zh-TW" altLang="zh-TW" dirty="0"/>
              <a:t>連到另一個</a:t>
            </a:r>
            <a:r>
              <a:rPr lang="en-US" altLang="zh-TW" dirty="0"/>
              <a:t> URI</a:t>
            </a:r>
            <a:r>
              <a:rPr lang="zh-TW" altLang="zh-TW" dirty="0"/>
              <a:t>去查看。</a:t>
            </a:r>
          </a:p>
          <a:p>
            <a:pPr lvl="0"/>
            <a:r>
              <a:rPr lang="en-US" altLang="zh-TW" b="1" dirty="0"/>
              <a:t>304 </a:t>
            </a:r>
            <a:r>
              <a:rPr lang="zh-TW" altLang="zh-TW" b="1" dirty="0"/>
              <a:t>未修改</a:t>
            </a:r>
            <a:r>
              <a:rPr lang="en-US" altLang="zh-TW" b="1" dirty="0"/>
              <a:t>(Not Modified)</a:t>
            </a:r>
            <a:r>
              <a:rPr lang="en-US" altLang="zh-TW" dirty="0"/>
              <a:t>- </a:t>
            </a:r>
            <a:r>
              <a:rPr lang="zh-TW" altLang="zh-TW" dirty="0"/>
              <a:t>用戶端所請求的資源未修改，且不會回傳任何資源。</a:t>
            </a:r>
          </a:p>
          <a:p>
            <a:pPr lvl="0"/>
            <a:r>
              <a:rPr lang="en-US" altLang="zh-TW" b="1" dirty="0"/>
              <a:t>305 </a:t>
            </a:r>
            <a:r>
              <a:rPr lang="zh-TW" altLang="zh-TW" b="1" dirty="0"/>
              <a:t>使用代理</a:t>
            </a:r>
            <a:r>
              <a:rPr lang="en-US" altLang="zh-TW" b="1" dirty="0"/>
              <a:t>(Use Proxy)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用戶端請求的資源必须透過代理訪問。</a:t>
            </a:r>
          </a:p>
          <a:p>
            <a:r>
              <a:rPr lang="en-US" altLang="zh-TW" b="1" dirty="0"/>
              <a:t>307 </a:t>
            </a:r>
            <a:r>
              <a:rPr lang="zh-TW" altLang="zh-TW" b="1" dirty="0"/>
              <a:t>暫時重新導向</a:t>
            </a:r>
            <a:r>
              <a:rPr lang="en-US" altLang="zh-TW" b="1" dirty="0"/>
              <a:t>(Temporary Redirect)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與</a:t>
            </a:r>
            <a:r>
              <a:rPr lang="en-US" altLang="zh-TW" dirty="0"/>
              <a:t>302</a:t>
            </a:r>
            <a:r>
              <a:rPr lang="zh-TW" altLang="zh-TW" dirty="0"/>
              <a:t>類似，它只使用</a:t>
            </a:r>
            <a:r>
              <a:rPr lang="en-US" altLang="zh-TW" dirty="0"/>
              <a:t>GET</a:t>
            </a:r>
            <a:r>
              <a:rPr lang="zh-TW" altLang="zh-TW" dirty="0"/>
              <a:t>請求重新導向。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18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4XX</a:t>
            </a:r>
            <a:r>
              <a:rPr lang="en-US" altLang="zh-TW" dirty="0"/>
              <a:t>-</a:t>
            </a:r>
            <a:r>
              <a:rPr lang="zh-TW" altLang="zh-TW" b="1" dirty="0"/>
              <a:t>用戶端錯誤</a:t>
            </a:r>
            <a:r>
              <a:rPr lang="en-US" altLang="zh-TW" b="1" dirty="0"/>
              <a:t>(Client Error)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7551" cy="4660574"/>
          </a:xfrm>
        </p:spPr>
        <p:txBody>
          <a:bodyPr>
            <a:normAutofit/>
          </a:bodyPr>
          <a:lstStyle/>
          <a:p>
            <a:pPr lvl="0"/>
            <a:r>
              <a:rPr lang="en-US" altLang="zh-TW" b="1" dirty="0" smtClean="0"/>
              <a:t>400 </a:t>
            </a:r>
            <a:r>
              <a:rPr lang="zh-TW" altLang="zh-TW" b="1" dirty="0" smtClean="0"/>
              <a:t>錯誤</a:t>
            </a:r>
            <a:r>
              <a:rPr lang="zh-TW" altLang="zh-TW" b="1" dirty="0"/>
              <a:t>的請求</a:t>
            </a:r>
            <a:r>
              <a:rPr lang="en-US" altLang="zh-TW" b="1" dirty="0"/>
              <a:t>(Bad Request)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用戶端錯誤的請求，使伺服器無法理解</a:t>
            </a:r>
            <a:r>
              <a:rPr lang="en-US" altLang="zh-TW" dirty="0"/>
              <a:t>(</a:t>
            </a:r>
            <a:r>
              <a:rPr lang="zh-TW" altLang="zh-TW" dirty="0"/>
              <a:t>如格式錯誤的請求語法、欺騙性的請求路由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</a:p>
          <a:p>
            <a:pPr lvl="0"/>
            <a:r>
              <a:rPr lang="en-US" altLang="zh-TW" b="1" dirty="0" smtClean="0"/>
              <a:t>401 </a:t>
            </a:r>
            <a:r>
              <a:rPr lang="zh-TW" altLang="zh-TW" b="1" dirty="0" smtClean="0"/>
              <a:t>未</a:t>
            </a:r>
            <a:r>
              <a:rPr lang="zh-TW" altLang="zh-TW" b="1" dirty="0"/>
              <a:t>授權</a:t>
            </a:r>
            <a:r>
              <a:rPr lang="en-US" altLang="zh-TW" b="1" dirty="0"/>
              <a:t>(Unauthorized)</a:t>
            </a:r>
            <a:r>
              <a:rPr lang="en-US" altLang="zh-TW" dirty="0"/>
              <a:t>- </a:t>
            </a:r>
            <a:r>
              <a:rPr lang="zh-TW" altLang="zh-TW" dirty="0"/>
              <a:t>用戶端沒有通過身份驗證，因此拒絕存取資源。</a:t>
            </a:r>
          </a:p>
          <a:p>
            <a:pPr lvl="0"/>
            <a:r>
              <a:rPr lang="en-US" altLang="zh-TW" b="1" dirty="0" smtClean="0"/>
              <a:t>403 </a:t>
            </a:r>
            <a:r>
              <a:rPr lang="zh-TW" altLang="zh-TW" b="1" dirty="0" smtClean="0"/>
              <a:t>禁止</a:t>
            </a:r>
            <a:r>
              <a:rPr lang="en-US" altLang="zh-TW" b="1" dirty="0"/>
              <a:t>(Forbidden)</a:t>
            </a:r>
            <a:r>
              <a:rPr lang="en-US" altLang="zh-TW" dirty="0"/>
              <a:t>- </a:t>
            </a:r>
            <a:r>
              <a:rPr lang="zh-TW" altLang="zh-TW" dirty="0"/>
              <a:t>用戶端通過身份驗證，但沒有權限存取資源。</a:t>
            </a:r>
          </a:p>
          <a:p>
            <a:pPr lvl="0"/>
            <a:r>
              <a:rPr lang="en-US" altLang="zh-TW" b="1" dirty="0" smtClean="0"/>
              <a:t>404 </a:t>
            </a:r>
            <a:r>
              <a:rPr lang="zh-TW" altLang="zh-TW" b="1" dirty="0" smtClean="0"/>
              <a:t>未</a:t>
            </a:r>
            <a:r>
              <a:rPr lang="zh-TW" altLang="zh-TW" b="1" dirty="0"/>
              <a:t>找到</a:t>
            </a:r>
            <a:r>
              <a:rPr lang="en-US" altLang="zh-TW" b="1" dirty="0"/>
              <a:t>(Not Found)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用戶端未找到目標資源。</a:t>
            </a:r>
          </a:p>
          <a:p>
            <a:pPr lvl="0"/>
            <a:r>
              <a:rPr lang="en-US" altLang="zh-TW" b="1" dirty="0" smtClean="0"/>
              <a:t>405 </a:t>
            </a:r>
            <a:r>
              <a:rPr lang="zh-TW" altLang="zh-TW" b="1" dirty="0" smtClean="0"/>
              <a:t>方法</a:t>
            </a:r>
            <a:r>
              <a:rPr lang="zh-TW" altLang="zh-TW" b="1" dirty="0"/>
              <a:t>不被允許</a:t>
            </a:r>
            <a:r>
              <a:rPr lang="en-US" altLang="zh-TW" b="1" dirty="0"/>
              <a:t>(Method Not Allowed)</a:t>
            </a:r>
            <a:r>
              <a:rPr lang="en-US" altLang="zh-TW" dirty="0"/>
              <a:t>- </a:t>
            </a:r>
            <a:r>
              <a:rPr lang="zh-TW" altLang="zh-TW" dirty="0"/>
              <a:t>用戶端請求的方法不被允許。</a:t>
            </a:r>
          </a:p>
          <a:p>
            <a:pPr lvl="0"/>
            <a:r>
              <a:rPr lang="en-US" altLang="zh-TW" b="1" dirty="0" smtClean="0"/>
              <a:t>406 </a:t>
            </a:r>
            <a:r>
              <a:rPr lang="zh-TW" altLang="zh-TW" b="1" dirty="0" smtClean="0"/>
              <a:t>無法</a:t>
            </a:r>
            <a:r>
              <a:rPr lang="zh-TW" altLang="zh-TW" b="1" dirty="0"/>
              <a:t>接受</a:t>
            </a:r>
            <a:r>
              <a:rPr lang="en-US" altLang="zh-TW" b="1" dirty="0"/>
              <a:t>(Not Acceptable)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伺服器無法根據用戶端要求的內容特性來完成請求。</a:t>
            </a:r>
          </a:p>
          <a:p>
            <a:pPr lvl="0"/>
            <a:r>
              <a:rPr lang="en-US" altLang="zh-TW" b="1" dirty="0" smtClean="0"/>
              <a:t>407 </a:t>
            </a:r>
            <a:r>
              <a:rPr lang="zh-TW" altLang="zh-TW" b="1" dirty="0" smtClean="0"/>
              <a:t>需要</a:t>
            </a:r>
            <a:r>
              <a:rPr lang="zh-TW" altLang="zh-TW" b="1" dirty="0"/>
              <a:t>代理驗證</a:t>
            </a:r>
            <a:r>
              <a:rPr lang="en-US" altLang="zh-TW" b="1" dirty="0"/>
              <a:t>(Proxy Authentication Required)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用戶端需要經過身份驗證，才能夠使用代理</a:t>
            </a:r>
            <a:r>
              <a:rPr lang="en-US" altLang="zh-TW" dirty="0"/>
              <a:t>(Proxy)</a:t>
            </a:r>
            <a:r>
              <a:rPr lang="zh-TW" altLang="zh-TW" dirty="0"/>
              <a:t>。</a:t>
            </a:r>
          </a:p>
          <a:p>
            <a:pPr lvl="0"/>
            <a:r>
              <a:rPr lang="en-US" altLang="zh-TW" b="1" dirty="0" smtClean="0"/>
              <a:t>408 </a:t>
            </a:r>
            <a:r>
              <a:rPr lang="zh-TW" altLang="zh-TW" b="1" dirty="0" smtClean="0"/>
              <a:t>請求</a:t>
            </a:r>
            <a:r>
              <a:rPr lang="zh-TW" altLang="zh-TW" b="1" dirty="0"/>
              <a:t>逾時</a:t>
            </a:r>
            <a:r>
              <a:rPr lang="en-US" altLang="zh-TW" b="1" dirty="0"/>
              <a:t>(Request Timeout)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伺服器在預計的等待時間內，並未收到用戶端完整請求。</a:t>
            </a:r>
          </a:p>
          <a:p>
            <a:pPr lvl="0"/>
            <a:r>
              <a:rPr lang="en-US" altLang="zh-TW" b="1" dirty="0" smtClean="0"/>
              <a:t>409 </a:t>
            </a:r>
            <a:r>
              <a:rPr lang="zh-TW" altLang="zh-TW" b="1" dirty="0" smtClean="0"/>
              <a:t>衝突</a:t>
            </a:r>
            <a:r>
              <a:rPr lang="en-US" altLang="zh-TW" b="1" dirty="0"/>
              <a:t>(Conflict)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由於用戶端請求與伺服器的目標資源發生衝突，導致請求無法完成。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13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4XX</a:t>
            </a:r>
            <a:r>
              <a:rPr lang="en-US" altLang="zh-TW" dirty="0"/>
              <a:t>-</a:t>
            </a:r>
            <a:r>
              <a:rPr lang="zh-TW" altLang="zh-TW" b="1" dirty="0"/>
              <a:t>用戶端錯誤</a:t>
            </a:r>
            <a:r>
              <a:rPr lang="en-US" altLang="zh-TW" b="1" dirty="0"/>
              <a:t>(Client Error)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782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410</a:t>
            </a:r>
            <a:r>
              <a:rPr lang="zh-TW" altLang="zh-TW" b="1" dirty="0"/>
              <a:t>不存在</a:t>
            </a:r>
            <a:r>
              <a:rPr lang="en-US" altLang="zh-TW" b="1" dirty="0"/>
              <a:t>(Gone)</a:t>
            </a:r>
            <a:r>
              <a:rPr lang="en-US" altLang="zh-TW" dirty="0"/>
              <a:t>- </a:t>
            </a:r>
            <a:r>
              <a:rPr lang="zh-TW" altLang="zh-TW" dirty="0"/>
              <a:t>用戶端請求的資源已經不存在</a:t>
            </a:r>
            <a:r>
              <a:rPr lang="en-US" altLang="zh-TW" dirty="0"/>
              <a:t>(</a:t>
            </a:r>
            <a:r>
              <a:rPr lang="zh-TW" altLang="zh-TW" dirty="0"/>
              <a:t>通常是永久的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</a:p>
          <a:p>
            <a:pPr lvl="0"/>
            <a:r>
              <a:rPr lang="en-US" altLang="zh-TW" b="1" dirty="0"/>
              <a:t>411</a:t>
            </a:r>
            <a:r>
              <a:rPr lang="zh-TW" altLang="zh-TW" b="1" dirty="0"/>
              <a:t>需要長度</a:t>
            </a:r>
            <a:r>
              <a:rPr lang="en-US" altLang="zh-TW" b="1" dirty="0"/>
              <a:t>(Length Required)</a:t>
            </a:r>
            <a:r>
              <a:rPr lang="en-US" altLang="zh-TW" dirty="0"/>
              <a:t>- </a:t>
            </a:r>
            <a:r>
              <a:rPr lang="zh-TW" altLang="zh-TW" dirty="0"/>
              <a:t>伺服器拒絕接受未帶有</a:t>
            </a:r>
            <a:r>
              <a:rPr lang="en-US" altLang="zh-TW" dirty="0"/>
              <a:t> Content-Length</a:t>
            </a:r>
            <a:r>
              <a:rPr lang="zh-TW" altLang="zh-TW" dirty="0"/>
              <a:t>表頭欄位的請求。</a:t>
            </a:r>
          </a:p>
          <a:p>
            <a:pPr lvl="0"/>
            <a:r>
              <a:rPr lang="en-US" altLang="zh-TW" b="1" dirty="0"/>
              <a:t>412 </a:t>
            </a:r>
            <a:r>
              <a:rPr lang="zh-TW" altLang="zh-TW" b="1" dirty="0"/>
              <a:t>前置條件失敗</a:t>
            </a:r>
            <a:r>
              <a:rPr lang="en-US" altLang="zh-TW" b="1" dirty="0"/>
              <a:t>(Precondition Failed)</a:t>
            </a:r>
            <a:r>
              <a:rPr lang="en-US" altLang="zh-TW" dirty="0"/>
              <a:t>- </a:t>
            </a:r>
            <a:r>
              <a:rPr lang="zh-TW" altLang="zh-TW" dirty="0"/>
              <a:t>用戶端請求條件不符。</a:t>
            </a:r>
          </a:p>
          <a:p>
            <a:pPr lvl="0"/>
            <a:r>
              <a:rPr lang="en-US" altLang="zh-TW" b="1" dirty="0"/>
              <a:t>413 </a:t>
            </a:r>
            <a:r>
              <a:rPr lang="zh-TW" altLang="zh-TW" b="1" dirty="0"/>
              <a:t>酬載過大</a:t>
            </a:r>
            <a:r>
              <a:rPr lang="en-US" altLang="zh-TW" b="1" dirty="0"/>
              <a:t>(Payload Too Large)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用戶端請求訊息過大，導致伺服器無法處理，因此拒絕請求。伺服器可能關閉連接，以防止用戶端繼續請求。</a:t>
            </a:r>
          </a:p>
          <a:p>
            <a:pPr lvl="0"/>
            <a:r>
              <a:rPr lang="en-US" altLang="zh-TW" b="1" dirty="0"/>
              <a:t>414 URI</a:t>
            </a:r>
            <a:r>
              <a:rPr lang="zh-TW" altLang="zh-TW" b="1" dirty="0"/>
              <a:t>過長</a:t>
            </a:r>
            <a:r>
              <a:rPr lang="en-US" altLang="zh-TW" b="1" dirty="0"/>
              <a:t>(URI Too Long)</a:t>
            </a:r>
            <a:r>
              <a:rPr lang="en-US" altLang="zh-TW" dirty="0"/>
              <a:t>- </a:t>
            </a:r>
            <a:r>
              <a:rPr lang="zh-TW" altLang="zh-TW" dirty="0"/>
              <a:t>用戶端請求的</a:t>
            </a:r>
            <a:r>
              <a:rPr lang="en-US" altLang="zh-TW" dirty="0"/>
              <a:t>URI</a:t>
            </a:r>
            <a:r>
              <a:rPr lang="zh-TW" altLang="zh-TW" dirty="0"/>
              <a:t>過長，導致伺服器無法處理。</a:t>
            </a:r>
          </a:p>
          <a:p>
            <a:pPr lvl="0"/>
            <a:r>
              <a:rPr lang="en-US" altLang="zh-TW" b="1" dirty="0"/>
              <a:t>415</a:t>
            </a:r>
            <a:r>
              <a:rPr lang="zh-TW" altLang="zh-TW" b="1" dirty="0"/>
              <a:t>不支援的媒體類型</a:t>
            </a:r>
            <a:r>
              <a:rPr lang="en-US" altLang="zh-TW" b="1" dirty="0"/>
              <a:t>(Unsupported Media Type)</a:t>
            </a:r>
            <a:r>
              <a:rPr lang="en-US" altLang="zh-TW" dirty="0"/>
              <a:t>- </a:t>
            </a:r>
            <a:r>
              <a:rPr lang="zh-TW" altLang="zh-TW" dirty="0"/>
              <a:t>伺服器不支援用戶端要求的</a:t>
            </a:r>
            <a:r>
              <a:rPr lang="en-US" altLang="zh-TW" dirty="0"/>
              <a:t> MIME</a:t>
            </a:r>
            <a:r>
              <a:rPr lang="zh-TW" altLang="zh-TW" dirty="0"/>
              <a:t>類型。</a:t>
            </a:r>
          </a:p>
          <a:p>
            <a:pPr lvl="0"/>
            <a:r>
              <a:rPr lang="en-US" altLang="zh-TW" b="1" dirty="0" smtClean="0"/>
              <a:t>416 </a:t>
            </a:r>
            <a:r>
              <a:rPr lang="zh-TW" altLang="zh-TW" b="1" dirty="0" smtClean="0"/>
              <a:t>範圍</a:t>
            </a:r>
            <a:r>
              <a:rPr lang="zh-TW" altLang="zh-TW" b="1" dirty="0"/>
              <a:t>不滿足</a:t>
            </a:r>
            <a:r>
              <a:rPr lang="en-US" altLang="zh-TW" b="1" dirty="0"/>
              <a:t>(Range Not </a:t>
            </a:r>
            <a:r>
              <a:rPr lang="en-US" altLang="zh-TW" b="1" dirty="0" err="1"/>
              <a:t>Satisfiable</a:t>
            </a:r>
            <a:r>
              <a:rPr lang="en-US" altLang="zh-TW" b="1" dirty="0"/>
              <a:t>)</a:t>
            </a:r>
            <a:r>
              <a:rPr lang="en-US" altLang="zh-TW" dirty="0"/>
              <a:t>- </a:t>
            </a:r>
            <a:r>
              <a:rPr lang="zh-TW" altLang="zh-TW" dirty="0"/>
              <a:t>用戶端請求的範圍無效。</a:t>
            </a:r>
          </a:p>
          <a:p>
            <a:pPr lvl="0"/>
            <a:r>
              <a:rPr lang="en-US" altLang="zh-TW" b="1" dirty="0" smtClean="0"/>
              <a:t>417 </a:t>
            </a:r>
            <a:r>
              <a:rPr lang="zh-TW" altLang="zh-TW" b="1" dirty="0" smtClean="0"/>
              <a:t>預期</a:t>
            </a:r>
            <a:r>
              <a:rPr lang="zh-TW" altLang="zh-TW" b="1" dirty="0"/>
              <a:t>失敗</a:t>
            </a:r>
            <a:r>
              <a:rPr lang="en-US" altLang="zh-TW" b="1" dirty="0"/>
              <a:t>(Expectation Failed)</a:t>
            </a:r>
            <a:r>
              <a:rPr lang="en-US" altLang="zh-TW" dirty="0"/>
              <a:t>- </a:t>
            </a:r>
            <a:r>
              <a:rPr lang="zh-TW" altLang="zh-TW" dirty="0"/>
              <a:t>伺服器無法滿足用戶端請求訊息的</a:t>
            </a:r>
            <a:r>
              <a:rPr lang="en-US" altLang="zh-TW" dirty="0"/>
              <a:t>Expect</a:t>
            </a:r>
            <a:r>
              <a:rPr lang="zh-TW" altLang="zh-TW" dirty="0"/>
              <a:t>表頭欄位的期望。</a:t>
            </a:r>
          </a:p>
          <a:p>
            <a:pPr lvl="0"/>
            <a:r>
              <a:rPr lang="en-US" altLang="zh-TW" b="1" dirty="0" smtClean="0"/>
              <a:t>429 </a:t>
            </a:r>
            <a:r>
              <a:rPr lang="zh-TW" altLang="zh-TW" b="1" dirty="0" smtClean="0"/>
              <a:t>過多</a:t>
            </a:r>
            <a:r>
              <a:rPr lang="zh-TW" altLang="zh-TW" b="1" dirty="0"/>
              <a:t>請求</a:t>
            </a:r>
            <a:r>
              <a:rPr lang="en-US" altLang="zh-TW" b="1" dirty="0"/>
              <a:t>(Too Many Requests)</a:t>
            </a:r>
            <a:r>
              <a:rPr lang="en-US" altLang="zh-TW" dirty="0"/>
              <a:t>- </a:t>
            </a:r>
            <a:r>
              <a:rPr lang="zh-TW" altLang="zh-TW" dirty="0"/>
              <a:t>用戶端在給定的時間內發送了過多的請求。</a:t>
            </a:r>
          </a:p>
          <a:p>
            <a:pPr lvl="0"/>
            <a:r>
              <a:rPr lang="en-US" altLang="zh-TW" b="1" dirty="0" smtClean="0"/>
              <a:t>431 </a:t>
            </a:r>
            <a:r>
              <a:rPr lang="zh-TW" altLang="zh-TW" b="1" dirty="0" smtClean="0"/>
              <a:t>請求</a:t>
            </a:r>
            <a:r>
              <a:rPr lang="zh-TW" altLang="zh-TW" b="1" dirty="0"/>
              <a:t>表頭欄位過大</a:t>
            </a:r>
            <a:r>
              <a:rPr lang="en-US" altLang="zh-TW" b="1" dirty="0"/>
              <a:t>(Request Header Fields Too Large)</a:t>
            </a:r>
            <a:r>
              <a:rPr lang="en-US" altLang="zh-TW" dirty="0"/>
              <a:t>- </a:t>
            </a:r>
            <a:r>
              <a:rPr lang="zh-TW" altLang="zh-TW" dirty="0"/>
              <a:t>因為用戶端請求中的表頭欄位過大，伺服器無法處理。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92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5XX</a:t>
            </a:r>
            <a:r>
              <a:rPr lang="en-US" altLang="zh-TW" dirty="0"/>
              <a:t>-</a:t>
            </a:r>
            <a:r>
              <a:rPr lang="zh-TW" altLang="zh-TW" b="1" dirty="0"/>
              <a:t>伺服器錯誤</a:t>
            </a:r>
            <a:r>
              <a:rPr lang="en-US" altLang="zh-TW" b="1" dirty="0"/>
              <a:t>(Server Error)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/>
          <a:lstStyle/>
          <a:p>
            <a:pPr lvl="0"/>
            <a:r>
              <a:rPr lang="en-US" altLang="zh-TW" b="1" dirty="0" smtClean="0"/>
              <a:t>500 </a:t>
            </a:r>
            <a:r>
              <a:rPr lang="zh-TW" altLang="zh-TW" b="1" dirty="0" smtClean="0"/>
              <a:t>內部</a:t>
            </a:r>
            <a:r>
              <a:rPr lang="zh-TW" altLang="zh-TW" b="1" dirty="0"/>
              <a:t>伺服器錯誤</a:t>
            </a:r>
            <a:r>
              <a:rPr lang="en-US" altLang="zh-TW" b="1" dirty="0"/>
              <a:t>(Internal Server Error)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伺服器內部錯誤，所以無法完成請求。</a:t>
            </a:r>
          </a:p>
          <a:p>
            <a:pPr lvl="0"/>
            <a:r>
              <a:rPr lang="en-US" altLang="zh-TW" b="1" dirty="0" smtClean="0"/>
              <a:t>501 </a:t>
            </a:r>
            <a:r>
              <a:rPr lang="zh-TW" altLang="zh-TW" b="1" dirty="0" smtClean="0"/>
              <a:t>未</a:t>
            </a:r>
            <a:r>
              <a:rPr lang="zh-TW" altLang="zh-TW" b="1" dirty="0"/>
              <a:t>實作</a:t>
            </a:r>
            <a:r>
              <a:rPr lang="en-US" altLang="zh-TW" b="1" dirty="0"/>
              <a:t>(Not Implemented)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伺服器不支援完成請求所需的功能。</a:t>
            </a:r>
          </a:p>
          <a:p>
            <a:pPr lvl="0"/>
            <a:r>
              <a:rPr lang="en-US" altLang="zh-TW" b="1" dirty="0" smtClean="0"/>
              <a:t>502 </a:t>
            </a:r>
            <a:r>
              <a:rPr lang="zh-TW" altLang="zh-TW" b="1" dirty="0" smtClean="0"/>
              <a:t>錯誤</a:t>
            </a:r>
            <a:r>
              <a:rPr lang="zh-TW" altLang="zh-TW" b="1" dirty="0"/>
              <a:t>的閘道</a:t>
            </a:r>
            <a:r>
              <a:rPr lang="en-US" altLang="zh-TW" b="1" dirty="0"/>
              <a:t>(Bad Gateway)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作為閘道或者代理工作的伺服器嘗試執行請求時，從遠程伺服器接收到了一個無效的回應</a:t>
            </a:r>
            <a:r>
              <a:rPr lang="en-US" altLang="zh-TW" dirty="0"/>
              <a:t>(</a:t>
            </a:r>
            <a:r>
              <a:rPr lang="zh-TW" altLang="zh-TW" dirty="0"/>
              <a:t>如</a:t>
            </a:r>
            <a:r>
              <a:rPr lang="en-US" altLang="zh-TW" dirty="0"/>
              <a:t>CORS)</a:t>
            </a:r>
            <a:r>
              <a:rPr lang="zh-TW" altLang="zh-TW" dirty="0"/>
              <a:t>。</a:t>
            </a:r>
          </a:p>
          <a:p>
            <a:pPr lvl="0"/>
            <a:r>
              <a:rPr lang="en-US" altLang="zh-TW" b="1" dirty="0" smtClean="0"/>
              <a:t>503 </a:t>
            </a:r>
            <a:r>
              <a:rPr lang="zh-TW" altLang="zh-TW" b="1" dirty="0" smtClean="0"/>
              <a:t>服務</a:t>
            </a:r>
            <a:r>
              <a:rPr lang="zh-TW" altLang="zh-TW" b="1" dirty="0"/>
              <a:t>無法使用</a:t>
            </a:r>
            <a:r>
              <a:rPr lang="en-US" altLang="zh-TW" b="1" dirty="0"/>
              <a:t>(Service Unavailable)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由於超載或系統維護，伺服器暫時的無法處理用戶端的請求。</a:t>
            </a:r>
          </a:p>
          <a:p>
            <a:pPr lvl="0"/>
            <a:r>
              <a:rPr lang="en-US" altLang="zh-TW" b="1" dirty="0" smtClean="0"/>
              <a:t>504 </a:t>
            </a:r>
            <a:r>
              <a:rPr lang="zh-TW" altLang="zh-TW" b="1" dirty="0" smtClean="0"/>
              <a:t>閘</a:t>
            </a:r>
            <a:r>
              <a:rPr lang="zh-TW" altLang="zh-TW" b="1" dirty="0"/>
              <a:t>道逾時</a:t>
            </a:r>
            <a:r>
              <a:rPr lang="en-US" altLang="zh-TW" b="1" dirty="0"/>
              <a:t>(Gateway Timeout)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作為閘道或代理的伺服器，未在時限內收到上游伺服器的回應，所以無法完成請求。</a:t>
            </a:r>
          </a:p>
          <a:p>
            <a:r>
              <a:rPr lang="en-US" altLang="zh-TW" b="1" dirty="0"/>
              <a:t>505 HTTP</a:t>
            </a:r>
            <a:r>
              <a:rPr lang="zh-TW" altLang="zh-TW" b="1" dirty="0"/>
              <a:t>版本不支援</a:t>
            </a:r>
            <a:r>
              <a:rPr lang="en-US" altLang="zh-TW" b="1" dirty="0"/>
              <a:t>(HTTP Version Not Supported)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zh-TW" altLang="zh-TW" dirty="0"/>
              <a:t>伺服器不支援請求的</a:t>
            </a:r>
            <a:r>
              <a:rPr lang="en-US" altLang="zh-TW" dirty="0"/>
              <a:t>HTTP</a:t>
            </a:r>
            <a:r>
              <a:rPr lang="zh-TW" altLang="zh-TW" dirty="0"/>
              <a:t>協議的版本，所以無法完成處理。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91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右鍵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新增項目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控制器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200" y="282222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[Route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“customer”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  <a:r>
              <a:rPr lang="zh-TW" altLang="en-US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控制器的路由名稱</a:t>
            </a:r>
            <a:endParaRPr lang="en-US" altLang="zh-TW" sz="1200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[</a:t>
            </a:r>
            <a:r>
              <a:rPr lang="en-US" altLang="zh-TW" sz="120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ApiController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//</a:t>
            </a: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屬性可以套用至控制器類別，以啟用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API </a:t>
            </a: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特定行為</a:t>
            </a:r>
            <a:endParaRPr lang="en-US" altLang="zh-TW" sz="1200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CustomerController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: Controller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sz="1200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</a:t>
            </a:r>
            <a:r>
              <a:rPr lang="en-US" altLang="zh-TW" sz="1200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List&lt;Customer&gt; _Customers =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List&lt;Customer&gt; 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Customer{ Id=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"A54A"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,Name=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Broadcom"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,Location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usa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Customer{ Id=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"A73A"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,Name=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Murata"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,Location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jp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[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HttpGet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// Http Method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ActionResult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&lt;List&lt;Customer&gt;&gt;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GetCustomers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Ok(_Customers);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353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</a:t>
            </a:r>
            <a:r>
              <a:rPr lang="zh-TW" altLang="en-US" dirty="0"/>
              <a:t>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1335043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[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Route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“{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lang="en-US" altLang="zh-TW" sz="12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}”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HttpGet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Action</a:t>
            </a:r>
            <a:r>
              <a:rPr lang="zh-TW" altLang="en-US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的路由名稱與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 Method, {id} </a:t>
            </a:r>
            <a:r>
              <a:rPr lang="zh-TW" altLang="en-US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代表變數對應方法參數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ActionResult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&lt;Customer&gt;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GetCustomer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id </a:t>
            </a:r>
            <a:r>
              <a:rPr lang="en-US" altLang="zh-TW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//</a:t>
            </a:r>
            <a:r>
              <a:rPr lang="zh-TW" altLang="en-US" sz="12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需與路由變數一致，否則無法綁定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try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Ok(_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Customers.Find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(o =&gt;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o.Id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id));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catch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(Exception ex) {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StatusCode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(StatusCodes.Status500InternalServerError,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 detail=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ex.Message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0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</a:t>
            </a:r>
            <a:r>
              <a:rPr lang="zh-TW" altLang="en-US" dirty="0"/>
              <a:t>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1" y="1845734"/>
            <a:ext cx="12212514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Route(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"{id}"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HttpPatch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Action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的路由名稱與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 Method, {id} 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代表變數對應方法參數</a:t>
            </a:r>
            <a:endParaRPr lang="en-US" altLang="zh-TW" sz="16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ActionResult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UpdateCustomerName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id, [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FromBody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]Customer customer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需與路由變數一致，否則無法綁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定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若變數由</a:t>
            </a:r>
            <a:r>
              <a:rPr lang="en-US" altLang="zh-TW" sz="160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FromBody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的方式來傳遞則須加上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FromBody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的標籤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若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變數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由</a:t>
            </a:r>
            <a:r>
              <a:rPr lang="en-US" altLang="zh-TW" sz="160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QueryString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方式來傳遞則須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加上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FromUri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標籤</a:t>
            </a:r>
            <a:endParaRPr lang="en-US" altLang="zh-TW" sz="1600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 temp = _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Customers.Find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(o =&gt;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o.Id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id);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(!</a:t>
            </a:r>
            <a:r>
              <a:rPr lang="en-US" altLang="zh-TW" sz="16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.IsNullOrEmpty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customer.Name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temp.Name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customer.Name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(!</a:t>
            </a:r>
            <a:r>
              <a:rPr lang="en-US" altLang="zh-TW" sz="16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.IsNullOrEmpty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customer.Location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temp.Location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customer.Location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Ok(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Response =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"updated successfully "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Customer = customer });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07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Restful </a:t>
            </a:r>
            <a:r>
              <a:rPr lang="en-US" altLang="zh-TW" dirty="0"/>
              <a:t>API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REST</a:t>
            </a:r>
            <a:r>
              <a:rPr lang="zh-TW" altLang="en-US" dirty="0"/>
              <a:t>即表現層狀態轉換（</a:t>
            </a:r>
            <a:r>
              <a:rPr lang="en-US" altLang="zh-TW" dirty="0"/>
              <a:t>Representational State Transfer, REST</a:t>
            </a:r>
            <a:r>
              <a:rPr lang="zh-TW" altLang="en-US" dirty="0"/>
              <a:t>）</a:t>
            </a:r>
            <a:r>
              <a:rPr lang="zh-TW" altLang="en-US" dirty="0" smtClean="0"/>
              <a:t>是一種</a:t>
            </a:r>
            <a:r>
              <a:rPr lang="zh-TW" altLang="en-US" dirty="0"/>
              <a:t>軟體架構風格，其目的是便於不同軟體</a:t>
            </a:r>
            <a:r>
              <a:rPr lang="en-US" altLang="zh-TW" dirty="0"/>
              <a:t>/</a:t>
            </a:r>
            <a:r>
              <a:rPr lang="zh-TW" altLang="en-US" dirty="0"/>
              <a:t>程式在網路中互相傳遞資料。表現層狀態轉換是一組架構約束條件和屬性，而滿足這些約束條件和屬性的網路服務就是</a:t>
            </a:r>
            <a:r>
              <a:rPr lang="en-US" altLang="zh-TW" dirty="0"/>
              <a:t>RESTful</a:t>
            </a:r>
            <a:r>
              <a:rPr lang="zh-TW" altLang="en-US" dirty="0"/>
              <a:t>。另外</a:t>
            </a:r>
            <a:r>
              <a:rPr lang="en-US" altLang="zh-TW" dirty="0"/>
              <a:t>REST</a:t>
            </a:r>
            <a:r>
              <a:rPr lang="zh-TW" altLang="en-US" dirty="0"/>
              <a:t>基於</a:t>
            </a:r>
            <a:r>
              <a:rPr lang="en-US" altLang="zh-TW" dirty="0"/>
              <a:t>HTTP</a:t>
            </a:r>
            <a:r>
              <a:rPr lang="zh-TW" altLang="en-US" dirty="0"/>
              <a:t>、</a:t>
            </a:r>
            <a:r>
              <a:rPr lang="en-US" altLang="zh-TW" dirty="0"/>
              <a:t>URI</a:t>
            </a:r>
            <a:r>
              <a:rPr lang="zh-TW" altLang="en-US" dirty="0"/>
              <a:t>、</a:t>
            </a:r>
            <a:r>
              <a:rPr lang="en-US" altLang="zh-TW" dirty="0"/>
              <a:t>XML</a:t>
            </a:r>
            <a:r>
              <a:rPr lang="zh-TW" altLang="en-US" dirty="0"/>
              <a:t>以及</a:t>
            </a:r>
            <a:r>
              <a:rPr lang="en-US" altLang="zh-TW" dirty="0"/>
              <a:t>HTML</a:t>
            </a:r>
            <a:r>
              <a:rPr lang="zh-TW" altLang="en-US" dirty="0"/>
              <a:t>等協議與標準。在</a:t>
            </a:r>
            <a:r>
              <a:rPr lang="en-US" altLang="zh-TW" dirty="0"/>
              <a:t>REST</a:t>
            </a:r>
            <a:r>
              <a:rPr lang="zh-TW" altLang="en-US" dirty="0"/>
              <a:t>的資源</a:t>
            </a:r>
            <a:r>
              <a:rPr lang="en-US" altLang="zh-TW" dirty="0"/>
              <a:t>[</a:t>
            </a:r>
            <a:r>
              <a:rPr lang="zh-TW" altLang="en-US" dirty="0"/>
              <a:t>註</a:t>
            </a:r>
            <a:r>
              <a:rPr lang="en-US" altLang="zh-TW" dirty="0"/>
              <a:t>1]</a:t>
            </a:r>
            <a:r>
              <a:rPr lang="zh-TW" altLang="en-US" dirty="0"/>
              <a:t>都是由</a:t>
            </a:r>
            <a:r>
              <a:rPr lang="en-US" altLang="zh-TW" dirty="0"/>
              <a:t>URI(Uniform Resource Identifiers)</a:t>
            </a:r>
            <a:r>
              <a:rPr lang="zh-TW" altLang="en-US" dirty="0"/>
              <a:t>來指定，且對資源的操作正好對應</a:t>
            </a:r>
            <a:r>
              <a:rPr lang="en-US" altLang="zh-TW" dirty="0"/>
              <a:t>HTTP</a:t>
            </a:r>
            <a:r>
              <a:rPr lang="zh-TW" altLang="en-US" dirty="0"/>
              <a:t>協定如下 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b="1" dirty="0"/>
              <a:t>GET</a:t>
            </a:r>
            <a:r>
              <a:rPr lang="en-US" altLang="zh-TW" dirty="0"/>
              <a:t> : </a:t>
            </a:r>
            <a:r>
              <a:rPr lang="zh-TW" altLang="zh-TW" dirty="0"/>
              <a:t>用於取得資料。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/>
              <a:t>POST</a:t>
            </a:r>
            <a:r>
              <a:rPr lang="en-US" altLang="zh-TW" dirty="0"/>
              <a:t> : </a:t>
            </a:r>
            <a:r>
              <a:rPr lang="zh-TW" altLang="zh-TW" dirty="0"/>
              <a:t>用於新增資料。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/>
              <a:t>PUT</a:t>
            </a:r>
            <a:r>
              <a:rPr lang="en-US" altLang="zh-TW" dirty="0"/>
              <a:t> : </a:t>
            </a:r>
            <a:r>
              <a:rPr lang="zh-TW" altLang="zh-TW" dirty="0"/>
              <a:t>用於修改資料。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/>
              <a:t>PATCH</a:t>
            </a:r>
            <a:r>
              <a:rPr lang="en-US" altLang="zh-TW" dirty="0"/>
              <a:t> : </a:t>
            </a:r>
            <a:r>
              <a:rPr lang="zh-TW" altLang="zh-TW" dirty="0"/>
              <a:t>用於修改部分資料。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/>
              <a:t>DELETE</a:t>
            </a:r>
            <a:r>
              <a:rPr lang="en-US" altLang="zh-TW" dirty="0"/>
              <a:t> : </a:t>
            </a:r>
            <a:r>
              <a:rPr lang="zh-TW" altLang="zh-TW" dirty="0"/>
              <a:t>用於刪除資料。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6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</a:t>
            </a:r>
            <a:r>
              <a:rPr lang="zh-TW" altLang="en-US" dirty="0"/>
              <a:t>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16072"/>
            <a:ext cx="10709030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在</a:t>
            </a:r>
            <a:r>
              <a:rPr lang="en-US" altLang="zh-TW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Startup</a:t>
            </a:r>
            <a:r>
              <a:rPr lang="zh-TW" altLang="en-US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lang="en-US" altLang="zh-TW" sz="1400" b="1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ConfigureServices</a:t>
            </a:r>
            <a:r>
              <a:rPr lang="zh-TW" altLang="en-US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設定</a:t>
            </a:r>
            <a:r>
              <a:rPr lang="en-US" altLang="zh-TW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zh-TW" altLang="en-US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格式</a:t>
            </a:r>
            <a:endParaRPr lang="en-US" altLang="zh-TW" sz="1400" b="1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1400" b="1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services.AddMvc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().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SetCompatibilityVersion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(CompatibilityVersion.Version_2_2).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AddJsonOptions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(options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options.SerializerSettings.ReferenceLoopHandling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Newtonsoft.Json.ReferenceLoopHandling.Ignore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options.SerializerSettings.NullValueHandling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NullValueHandling.Ignore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options.SerializerSettings.ContractResolver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DefaultContractResolver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options.SerializerSettings.DateTimeZoneHandling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Newtonsoft.Json.DateTimeZoneHandling.Utc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817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 Call </a:t>
            </a:r>
            <a:r>
              <a:rPr lang="en-US" altLang="zh-TW" dirty="0" smtClean="0"/>
              <a:t>RESTful </a:t>
            </a:r>
            <a:r>
              <a:rPr lang="en-US" altLang="zh-TW" dirty="0"/>
              <a:t>API </a:t>
            </a:r>
            <a:r>
              <a:rPr lang="en-US" altLang="zh-TW" dirty="0" smtClean="0"/>
              <a:t> (Using Fetch API)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708" y="1845734"/>
            <a:ext cx="11342077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fetch(</a:t>
            </a:r>
            <a:r>
              <a:rPr lang="en-US" altLang="zh-TW" sz="160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method: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6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Http </a:t>
            </a:r>
            <a:r>
              <a:rPr lang="en-US" altLang="zh-TW" sz="16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</a:t>
            </a:r>
            <a:r>
              <a:rPr lang="en-US" altLang="zh-TW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ethod</a:t>
            </a:r>
            <a:endParaRPr lang="en-US" altLang="zh-TW" sz="1600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body: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JSON.stringify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({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'Id'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'test-1'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Name: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'test-1'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Location: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6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tw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}),</a:t>
            </a:r>
            <a:r>
              <a:rPr lang="en-US" altLang="zh-TW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en-US" altLang="zh-TW" sz="1600" b="1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FormBody</a:t>
            </a:r>
            <a:endParaRPr lang="en-US" altLang="zh-TW" sz="1600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headers: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Headers({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sz="16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'Content-Type'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en-US" altLang="zh-TW" sz="16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'application/</a:t>
            </a:r>
            <a:r>
              <a:rPr lang="en-US" altLang="zh-TW" sz="1600" dirty="0" err="1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sz="16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 </a:t>
            </a:r>
            <a:r>
              <a:rPr lang="en-US" altLang="zh-TW" sz="16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6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設定傳輸格式</a:t>
            </a:r>
            <a:endParaRPr lang="en-US" altLang="zh-TW" sz="1600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}).then(res =&gt;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res.json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回傳時轉換格式</a:t>
            </a:r>
            <a:endParaRPr lang="en-US" altLang="zh-TW" sz="1600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.then(response =&gt; 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回傳成功</a:t>
            </a:r>
            <a:endParaRPr lang="en-US" altLang="zh-TW" sz="1600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result +=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JSON.stringify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(response) +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'&lt;</a:t>
            </a:r>
            <a:r>
              <a:rPr lang="en-US" altLang="zh-TW" sz="16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/&gt;'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$show.html(result);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.catch(error =&gt; </a:t>
            </a:r>
            <a:r>
              <a:rPr lang="en-US" altLang="zh-TW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lang="zh-TW" altLang="en-US" sz="16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</a:t>
            </a:r>
            <a:r>
              <a:rPr lang="en-US" altLang="zh-TW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回</a:t>
            </a:r>
            <a:r>
              <a:rPr lang="zh-TW" altLang="en-US" sz="16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</a:t>
            </a:r>
            <a:r>
              <a:rPr lang="zh-TW" altLang="en-US" sz="16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失敗</a:t>
            </a:r>
            <a:endParaRPr lang="en-US" altLang="zh-TW" sz="1600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result +=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JSON.stringify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(error) + 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'&lt;</a:t>
            </a:r>
            <a:r>
              <a:rPr lang="en-US" altLang="zh-TW" sz="16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6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/&gt;'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$show.html(result);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310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 Call </a:t>
            </a:r>
            <a:r>
              <a:rPr lang="en-US" altLang="zh-TW" dirty="0" smtClean="0"/>
              <a:t>RESTful </a:t>
            </a:r>
            <a:r>
              <a:rPr lang="en-US" altLang="zh-TW" dirty="0"/>
              <a:t>API  (Using </a:t>
            </a:r>
            <a:r>
              <a:rPr lang="en-US" altLang="zh-TW" dirty="0" smtClean="0"/>
              <a:t>JQuery)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$.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ajax({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type: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'POST</a:t>
            </a:r>
            <a:r>
              <a:rPr lang="en-US" altLang="zh-TW" sz="14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Http </a:t>
            </a:r>
            <a:r>
              <a:rPr lang="en-US" altLang="zh-TW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Method</a:t>
            </a:r>
            <a:endParaRPr lang="en-US" altLang="zh-TW" sz="1400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url: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data:JSON.stringify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({ Id: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targetId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Name: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'changed'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Location: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'changed'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}), </a:t>
            </a:r>
            <a:r>
              <a:rPr lang="en-US" altLang="zh-TW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en-US" altLang="zh-TW" sz="1400" b="1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FormBody</a:t>
            </a:r>
            <a:endParaRPr lang="en-US" altLang="zh-TW" sz="1400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contentType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'application/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sz="1400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;'</a:t>
            </a:r>
            <a:r>
              <a:rPr lang="en-US" altLang="zh-TW" sz="14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b="1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400" b="1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設定傳輸</a:t>
            </a:r>
            <a:r>
              <a:rPr lang="zh-TW" altLang="en-US" sz="14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格式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success: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function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(response) </a:t>
            </a:r>
            <a:r>
              <a:rPr lang="en-US" altLang="zh-TW" sz="14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回傳時轉換</a:t>
            </a:r>
            <a:r>
              <a:rPr lang="zh-TW" altLang="en-US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格式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result +=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JSON.stringify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(response) +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'&lt;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/&gt;'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$show.html(result);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},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error: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function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(error) </a:t>
            </a:r>
            <a:r>
              <a:rPr lang="en-US" altLang="zh-TW" sz="14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回傳</a:t>
            </a:r>
            <a:r>
              <a:rPr lang="zh-TW" altLang="en-US" sz="1400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失敗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result +=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JSON.stringify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error.responseJSON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+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'&lt;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/&gt;'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$show.html(result);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476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en-US" altLang="zh-TW" dirty="0" smtClean="0"/>
              <a:t> Call RESTful </a:t>
            </a:r>
            <a:r>
              <a:rPr lang="en-US" altLang="zh-TW" dirty="0"/>
              <a:t>API  (Using </a:t>
            </a:r>
            <a:r>
              <a:rPr lang="en-US" altLang="zh-TW" dirty="0" smtClean="0"/>
              <a:t>Http Client)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1335043" cy="4023360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public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async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Task&lt;Customer&gt;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AddCustomer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(Customer customer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en-US" altLang="zh-TW" b="1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async</a:t>
            </a:r>
            <a:r>
              <a:rPr lang="zh-TW" altLang="en-US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task</a:t>
            </a:r>
            <a:r>
              <a:rPr lang="zh-TW" altLang="en-US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非同步方法</a:t>
            </a:r>
            <a:endParaRPr lang="en-US" altLang="zh-TW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Customer result;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try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HttpResponseMessage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response 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HttpClient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client 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HttpClient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client.DefaultRequestHeaders.Accept.Add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MediaTypeWithQualityHeaderValue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"application/</a:t>
            </a:r>
            <a:r>
              <a:rPr lang="en-US" altLang="zh-TW" dirty="0" err="1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 </a:t>
            </a:r>
            <a:r>
              <a:rPr lang="en-US" altLang="zh-TW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設定傳輸格式</a:t>
            </a:r>
            <a:endParaRPr lang="en-US" altLang="zh-TW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client.DefaultRequestHeaders.TryAddWithoutValidation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"Content-Type"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"application/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JsonConvert.SerializeObject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(customer);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StringContent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content 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StringContent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Encoding.UTF8,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“application/</a:t>
            </a:r>
            <a:r>
              <a:rPr lang="en-US" altLang="zh-TW" dirty="0" err="1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”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en-US" altLang="zh-TW" b="1" dirty="0" err="1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FormBody</a:t>
            </a:r>
            <a:endParaRPr lang="en-US" altLang="zh-TW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response 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await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client.PostAsync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._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content).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ConfigureAwait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等待非同</a:t>
            </a:r>
            <a:r>
              <a:rPr lang="zh-TW" altLang="en-US" b="1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步</a:t>
            </a:r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(response !=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response.IsSuccessStatusCode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en-US" altLang="zh-TW" b="1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2XX</a:t>
            </a:r>
            <a:endParaRPr lang="en-US" altLang="zh-TW" b="1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String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strResult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await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response.Content.ReadAsStringAsync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().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ConfigureAwait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b="1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等待</a:t>
            </a:r>
            <a:r>
              <a:rPr lang="zh-TW" altLang="en-US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非同步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result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JsonConvert.DeserializeObject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&lt;Customer&gt;(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strResult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JsonSerializerSettings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MetadataPropertyHandling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MetadataPropertyHandling.Ignore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throw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Exception(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JsonConvert.SerializeObject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(response));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throw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Exception(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"Web API Response Error"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catch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throw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result;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95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zh-TW" dirty="0" smtClean="0"/>
              <a:t>資源</a:t>
            </a:r>
            <a:r>
              <a:rPr lang="en-US" altLang="zh-TW" dirty="0"/>
              <a:t>(Resource) :</a:t>
            </a:r>
            <a:r>
              <a:rPr lang="zh-TW" altLang="zh-TW" dirty="0"/>
              <a:t>資源是一個實體或集合，且一個資源可能又包含另一個子資源，而資源的類型可涵蓋資料、文件、圖片、影片等類型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zh-TW" altLang="zh-TW" dirty="0" smtClean="0"/>
              <a:t>事實上</a:t>
            </a:r>
            <a:r>
              <a:rPr lang="zh-TW" altLang="zh-TW" dirty="0"/>
              <a:t>，我們可以使用</a:t>
            </a:r>
            <a:r>
              <a:rPr lang="en-US" altLang="zh-TW" dirty="0"/>
              <a:t>URI</a:t>
            </a:r>
            <a:r>
              <a:rPr lang="zh-TW" altLang="zh-TW" dirty="0"/>
              <a:t>去定義一個集合資源，例如我們使用</a:t>
            </a:r>
            <a:r>
              <a:rPr lang="en-US" altLang="zh-TW" dirty="0"/>
              <a:t>URI</a:t>
            </a:r>
            <a:r>
              <a:rPr lang="zh-TW" altLang="zh-TW" dirty="0"/>
              <a:t>定義一個</a:t>
            </a:r>
            <a:r>
              <a:rPr lang="en-US" altLang="zh-TW" dirty="0"/>
              <a:t>customers</a:t>
            </a:r>
            <a:r>
              <a:rPr lang="zh-TW" altLang="zh-TW" dirty="0"/>
              <a:t>集合資源，其</a:t>
            </a:r>
            <a:r>
              <a:rPr lang="en-US" altLang="zh-TW" dirty="0"/>
              <a:t>URI</a:t>
            </a:r>
            <a:r>
              <a:rPr lang="zh-TW" altLang="zh-TW" dirty="0"/>
              <a:t>會是</a:t>
            </a:r>
            <a:r>
              <a:rPr lang="en-US" altLang="zh-TW" dirty="0"/>
              <a:t>/customers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zh-TW" altLang="zh-TW" dirty="0" smtClean="0"/>
              <a:t>如果</a:t>
            </a:r>
            <a:r>
              <a:rPr lang="zh-TW" altLang="zh-TW" dirty="0"/>
              <a:t>我們想要取得</a:t>
            </a:r>
            <a:r>
              <a:rPr lang="en-US" altLang="zh-TW" dirty="0"/>
              <a:t>customers</a:t>
            </a:r>
            <a:r>
              <a:rPr lang="zh-TW" altLang="zh-TW" dirty="0"/>
              <a:t>集合資源內其中的一個</a:t>
            </a:r>
            <a:r>
              <a:rPr lang="en-US" altLang="zh-TW" dirty="0"/>
              <a:t>customer</a:t>
            </a:r>
            <a:r>
              <a:rPr lang="zh-TW" altLang="zh-TW" dirty="0"/>
              <a:t>資源</a:t>
            </a:r>
            <a:r>
              <a:rPr lang="zh-TW" altLang="zh-TW" dirty="0" smtClean="0"/>
              <a:t>，則</a:t>
            </a:r>
            <a:r>
              <a:rPr lang="en-US" altLang="zh-TW" dirty="0"/>
              <a:t>URI</a:t>
            </a:r>
            <a:r>
              <a:rPr lang="zh-TW" altLang="zh-TW" dirty="0"/>
              <a:t>會是</a:t>
            </a:r>
            <a:r>
              <a:rPr lang="en-US" altLang="zh-TW" dirty="0"/>
              <a:t>/customers</a:t>
            </a:r>
            <a:r>
              <a:rPr lang="en-US" altLang="zh-TW" b="1" dirty="0"/>
              <a:t>/{customer-id}</a:t>
            </a:r>
            <a:r>
              <a:rPr lang="zh-TW" altLang="zh-TW" dirty="0"/>
              <a:t>。假如</a:t>
            </a:r>
            <a:r>
              <a:rPr lang="en-US" altLang="zh-TW" dirty="0"/>
              <a:t>customer</a:t>
            </a:r>
            <a:r>
              <a:rPr lang="zh-TW" altLang="zh-TW" dirty="0"/>
              <a:t>資源又包含了一個</a:t>
            </a:r>
            <a:r>
              <a:rPr lang="en-US" altLang="zh-TW" dirty="0"/>
              <a:t>order</a:t>
            </a:r>
            <a:r>
              <a:rPr lang="zh-TW" altLang="zh-TW" dirty="0"/>
              <a:t>子資源，則</a:t>
            </a:r>
            <a:r>
              <a:rPr lang="en-US" altLang="zh-TW" dirty="0"/>
              <a:t>URI</a:t>
            </a:r>
            <a:r>
              <a:rPr lang="zh-TW" altLang="zh-TW" dirty="0"/>
              <a:t>會是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/customers/{customer-id}</a:t>
            </a:r>
            <a:r>
              <a:rPr lang="en-US" altLang="zh-TW" b="1" dirty="0"/>
              <a:t>/orders /{order-id}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9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/>
              <a:t>/</a:t>
            </a:r>
            <a:r>
              <a:rPr lang="zh-TW" altLang="en-US" dirty="0"/>
              <a:t>來表示資源的階層關係 </a:t>
            </a:r>
            <a:r>
              <a:rPr lang="en-US" altLang="zh-TW" dirty="0"/>
              <a:t>: </a:t>
            </a:r>
            <a:r>
              <a:rPr lang="zh-TW" altLang="en-US" dirty="0"/>
              <a:t>如下範例</a:t>
            </a:r>
            <a:r>
              <a:rPr lang="en-US" altLang="zh-TW" dirty="0"/>
              <a:t>customer-management</a:t>
            </a:r>
            <a:r>
              <a:rPr lang="zh-TW" altLang="en-US" dirty="0"/>
              <a:t>底下存在</a:t>
            </a:r>
            <a:r>
              <a:rPr lang="en-US" altLang="zh-TW" dirty="0"/>
              <a:t>customer</a:t>
            </a:r>
            <a:r>
              <a:rPr lang="zh-TW" altLang="en-US" dirty="0"/>
              <a:t>的集合資源，而每個</a:t>
            </a:r>
            <a:r>
              <a:rPr lang="en-US" altLang="zh-TW" dirty="0"/>
              <a:t>customer</a:t>
            </a:r>
            <a:r>
              <a:rPr lang="zh-TW" altLang="en-US" dirty="0"/>
              <a:t>資源又有各自的</a:t>
            </a:r>
            <a:r>
              <a:rPr lang="en-US" altLang="zh-TW" dirty="0"/>
              <a:t>order</a:t>
            </a:r>
            <a:r>
              <a:rPr lang="zh-TW" altLang="en-US" dirty="0"/>
              <a:t>的集合資源，因此使用</a:t>
            </a:r>
            <a:r>
              <a:rPr lang="en-US" altLang="zh-TW" dirty="0"/>
              <a:t>/</a:t>
            </a:r>
            <a:r>
              <a:rPr lang="zh-TW" altLang="en-US" dirty="0"/>
              <a:t>我們可以很清楚知道它們之間的階層關係</a:t>
            </a:r>
            <a:r>
              <a:rPr lang="zh-TW" altLang="en-US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https</a:t>
            </a:r>
            <a:r>
              <a:rPr lang="en-US" altLang="zh-TW" dirty="0"/>
              <a:t>://domain/customer-management/</a:t>
            </a:r>
            <a:r>
              <a:rPr lang="en-US" altLang="zh-TW" b="1" dirty="0"/>
              <a:t>customers/{customer-id}/orders/{order-id</a:t>
            </a:r>
            <a:r>
              <a:rPr lang="en-US" altLang="zh-TW" b="1" dirty="0" smtClean="0"/>
              <a:t>}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 smtClean="0"/>
              <a:t>不要</a:t>
            </a:r>
            <a:r>
              <a:rPr lang="zh-TW" altLang="en-US" dirty="0"/>
              <a:t>將</a:t>
            </a:r>
            <a:r>
              <a:rPr lang="en-US" altLang="zh-TW" dirty="0"/>
              <a:t>/</a:t>
            </a:r>
            <a:r>
              <a:rPr lang="zh-TW" altLang="en-US" dirty="0"/>
              <a:t>放置尾端 </a:t>
            </a:r>
            <a:r>
              <a:rPr lang="en-US" altLang="zh-TW" dirty="0"/>
              <a:t>: </a:t>
            </a:r>
            <a:r>
              <a:rPr lang="zh-TW" altLang="en-US" dirty="0"/>
              <a:t>將</a:t>
            </a:r>
            <a:r>
              <a:rPr lang="en-US" altLang="zh-TW" dirty="0"/>
              <a:t>/</a:t>
            </a:r>
            <a:r>
              <a:rPr lang="zh-TW" altLang="en-US" dirty="0"/>
              <a:t>放置尾端本身沒有任何意義，甚至可能使人混淆，誤以為後面還有其他資源可以存取</a:t>
            </a:r>
            <a:r>
              <a:rPr lang="zh-TW" altLang="en-US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https:// domain/customer-management/customers/{customer-id}</a:t>
            </a:r>
            <a:r>
              <a:rPr lang="en-US" altLang="zh-TW" b="1" dirty="0"/>
              <a:t>/</a:t>
            </a:r>
            <a:r>
              <a:rPr lang="en-US" altLang="zh-TW" dirty="0"/>
              <a:t> (</a:t>
            </a:r>
            <a:r>
              <a:rPr lang="en-US" altLang="zh-TW" dirty="0" smtClean="0"/>
              <a:t>X)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 domain/customer-management/customers/{customer-id} (O)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b="1" dirty="0" smtClean="0"/>
              <a:t> 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3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統一</a:t>
            </a:r>
            <a:r>
              <a:rPr lang="zh-TW" altLang="en-US" dirty="0"/>
              <a:t>使用小寫以及連接符號 </a:t>
            </a:r>
            <a:r>
              <a:rPr lang="en-US" altLang="zh-TW" dirty="0"/>
              <a:t>: </a:t>
            </a:r>
            <a:r>
              <a:rPr lang="zh-TW" altLang="en-US" dirty="0"/>
              <a:t>使用小寫以及連接符號</a:t>
            </a:r>
            <a:r>
              <a:rPr lang="en-US" altLang="zh-TW" dirty="0"/>
              <a:t>-</a:t>
            </a:r>
            <a:r>
              <a:rPr lang="zh-TW" altLang="en-US" dirty="0"/>
              <a:t>其目的為了加強</a:t>
            </a:r>
            <a:r>
              <a:rPr lang="en-US" altLang="zh-TW" dirty="0"/>
              <a:t>URI</a:t>
            </a:r>
            <a:r>
              <a:rPr lang="zh-TW" altLang="en-US" dirty="0"/>
              <a:t>的可讀性，範例如下所示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 domain/</a:t>
            </a:r>
            <a:r>
              <a:rPr lang="en-US" altLang="zh-TW" dirty="0" err="1"/>
              <a:t>CustomerManagement</a:t>
            </a:r>
            <a:r>
              <a:rPr lang="en-US" altLang="zh-TW" dirty="0"/>
              <a:t>/Customers/{</a:t>
            </a:r>
            <a:r>
              <a:rPr lang="en-US" altLang="zh-TW" dirty="0" err="1"/>
              <a:t>CustomerId</a:t>
            </a:r>
            <a:r>
              <a:rPr lang="en-US" altLang="zh-TW" dirty="0"/>
              <a:t>}(X)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※ </a:t>
            </a:r>
            <a:r>
              <a:rPr lang="zh-TW" altLang="en-US" dirty="0"/>
              <a:t>底線</a:t>
            </a:r>
            <a:r>
              <a:rPr lang="en-US" altLang="zh-TW" dirty="0"/>
              <a:t>_</a:t>
            </a:r>
            <a:r>
              <a:rPr lang="zh-TW" altLang="en-US" dirty="0"/>
              <a:t>容易被瀏覽器</a:t>
            </a:r>
            <a:r>
              <a:rPr lang="zh-TW" altLang="en-US" dirty="0" smtClean="0"/>
              <a:t>遮蔽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 domain/</a:t>
            </a:r>
            <a:r>
              <a:rPr lang="en-US" altLang="zh-TW" dirty="0" err="1"/>
              <a:t>customer_management</a:t>
            </a:r>
            <a:r>
              <a:rPr lang="en-US" altLang="zh-TW" dirty="0"/>
              <a:t>/customers/{</a:t>
            </a:r>
            <a:r>
              <a:rPr lang="en-US" altLang="zh-TW" dirty="0" err="1"/>
              <a:t>customer_id</a:t>
            </a:r>
            <a:r>
              <a:rPr lang="en-US" altLang="zh-TW" dirty="0"/>
              <a:t>}(</a:t>
            </a:r>
            <a:r>
              <a:rPr lang="en-US" altLang="zh-TW" dirty="0" smtClean="0"/>
              <a:t>X)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 domain/customer-management/customers/{customer-id} (O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234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51782"/>
          </a:xfrm>
        </p:spPr>
        <p:txBody>
          <a:bodyPr>
            <a:normAutofit lnSpcReduction="10000"/>
          </a:bodyPr>
          <a:lstStyle/>
          <a:p>
            <a:pPr marL="457200" lvl="0" indent="-457200">
              <a:buClr>
                <a:srgbClr val="E48312"/>
              </a:buClr>
              <a:buFont typeface="+mj-lt"/>
              <a:buAutoNum type="arabicPeriod" startAt="4"/>
            </a:pP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不在使用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CRUD</a:t>
            </a: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等動詞，而是利用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 Method</a:t>
            </a: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來表示，對於資源的操作包括取得、新增、修改和刪除資源，這些操作正好對應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</a:t>
            </a: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協定提供的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</a:t>
            </a: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、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POST</a:t>
            </a: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、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PUT</a:t>
            </a: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和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DELETE</a:t>
            </a:r>
            <a:r>
              <a:rPr lang="zh-TW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方法，如下所示 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zh-TW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※ 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 all customers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https:// domain/customer-management/get-customers (X)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[GET] https:// domain/customer-management/customers (O)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zh-TW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※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Get a customers for given customer-id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https:// domain/customer-management/get-customers/{customer-id} (X)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[GET] https:// domain/customer-management/customers/{customer-id} (O)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zh-TW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※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Create a new customer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https:// domain/customer-management/create-customers (X)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[POST] https:// domain/customer-management/customers(O)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zh-TW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※ 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 a customer for given customer-id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https:// domain/customer-management/update-customers/{customer-id}( X)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[PUT] https:// domain/customer-management/customers/{customer-id}(O)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zh-TW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※</a:t>
            </a: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Delete a customer for given customer-id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https:// domain/customer-management/delete-customers/{customer-id}( X)</a:t>
            </a:r>
            <a:b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altLang="zh-TW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[DELETE] https:// domain/customer-management/customers/{customer-id}(O)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9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dirty="0" smtClean="0"/>
              <a:t>注意</a:t>
            </a:r>
            <a:r>
              <a:rPr lang="zh-TW" altLang="en-US" dirty="0"/>
              <a:t>資源名詞的單複數 </a:t>
            </a:r>
            <a:r>
              <a:rPr lang="en-US" altLang="zh-TW" dirty="0"/>
              <a:t>: </a:t>
            </a:r>
            <a:r>
              <a:rPr lang="zh-TW" altLang="en-US" dirty="0"/>
              <a:t>單一實體資源使用單數名詞表示</a:t>
            </a:r>
            <a:r>
              <a:rPr lang="en-US" altLang="zh-TW" dirty="0"/>
              <a:t>;</a:t>
            </a:r>
            <a:r>
              <a:rPr lang="zh-TW" altLang="en-US" dirty="0"/>
              <a:t>集合資源使用複數名詞表示，如下</a:t>
            </a:r>
            <a:r>
              <a:rPr lang="en-US" altLang="zh-TW" dirty="0"/>
              <a:t>customer-management</a:t>
            </a:r>
            <a:r>
              <a:rPr lang="zh-TW" altLang="en-US" dirty="0"/>
              <a:t>存在多筆</a:t>
            </a:r>
            <a:r>
              <a:rPr lang="en-US" altLang="zh-TW" dirty="0"/>
              <a:t>customer</a:t>
            </a:r>
            <a:r>
              <a:rPr lang="zh-TW" altLang="en-US" dirty="0"/>
              <a:t>，而每個</a:t>
            </a:r>
            <a:r>
              <a:rPr lang="en-US" altLang="zh-TW" dirty="0"/>
              <a:t>customer</a:t>
            </a:r>
            <a:r>
              <a:rPr lang="zh-TW" altLang="en-US" dirty="0"/>
              <a:t>又有多筆</a:t>
            </a:r>
            <a:r>
              <a:rPr lang="en-US" altLang="zh-TW" dirty="0"/>
              <a:t>order</a:t>
            </a:r>
            <a:r>
              <a:rPr lang="zh-TW" altLang="en-US" dirty="0"/>
              <a:t>，所以用複數命名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://domain/customer-management/customers/{customer-id}/orders/{order-id}(O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dirty="0" smtClean="0"/>
              <a:t>避免</a:t>
            </a:r>
            <a:r>
              <a:rPr lang="zh-TW" altLang="en-US" dirty="0"/>
              <a:t>過多的階層 </a:t>
            </a:r>
            <a:r>
              <a:rPr lang="en-US" altLang="zh-TW" dirty="0"/>
              <a:t>: </a:t>
            </a:r>
            <a:r>
              <a:rPr lang="zh-TW" altLang="en-US" dirty="0"/>
              <a:t>對於分頁參數、過濾參數或可選參數請使用查詢字串</a:t>
            </a:r>
            <a:r>
              <a:rPr lang="en-US" altLang="zh-TW" dirty="0"/>
              <a:t>(Query String)</a:t>
            </a:r>
            <a:r>
              <a:rPr lang="zh-TW" altLang="en-US" dirty="0"/>
              <a:t>表示，以避免過多的階層導致可讀性變差，如下所示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>https://domain/ article-management/authors/{ author-id}/ articles/{page} (X)</a:t>
            </a:r>
            <a:br>
              <a:rPr lang="en-US" altLang="zh-TW" dirty="0"/>
            </a:br>
            <a:r>
              <a:rPr lang="en-US" altLang="zh-TW" dirty="0"/>
              <a:t>https://domain/ article-management/articles/{ author-id}?page=1 (O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17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zh-TW" altLang="zh-TW" b="1" dirty="0"/>
              <a:t>不使用副檔名，而是利用</a:t>
            </a:r>
            <a:r>
              <a:rPr lang="en-US" altLang="zh-TW" b="1" dirty="0"/>
              <a:t>Header</a:t>
            </a:r>
            <a:r>
              <a:rPr lang="zh-TW" altLang="zh-TW" b="1" dirty="0"/>
              <a:t>的</a:t>
            </a:r>
            <a:r>
              <a:rPr lang="en-US" altLang="zh-TW" b="1" dirty="0"/>
              <a:t>Content-Type</a:t>
            </a:r>
            <a:r>
              <a:rPr lang="zh-TW" altLang="zh-TW" b="1" dirty="0"/>
              <a:t>來表示</a:t>
            </a:r>
            <a:r>
              <a:rPr lang="en-US" altLang="zh-TW" b="1" dirty="0"/>
              <a:t> : </a:t>
            </a:r>
            <a:r>
              <a:rPr lang="zh-TW" altLang="zh-TW" dirty="0"/>
              <a:t>不應該在</a:t>
            </a:r>
            <a:r>
              <a:rPr lang="en-US" altLang="zh-TW" dirty="0"/>
              <a:t>URI</a:t>
            </a:r>
            <a:r>
              <a:rPr lang="zh-TW" altLang="zh-TW" dirty="0"/>
              <a:t>中包含副檔名，而是它們應該透過</a:t>
            </a:r>
            <a:r>
              <a:rPr lang="en-US" altLang="zh-TW" dirty="0"/>
              <a:t>Header</a:t>
            </a:r>
            <a:r>
              <a:rPr lang="zh-TW" altLang="zh-TW" dirty="0"/>
              <a:t>的</a:t>
            </a:r>
            <a:r>
              <a:rPr lang="en-US" altLang="zh-TW" dirty="0"/>
              <a:t>Content-Type</a:t>
            </a:r>
            <a:r>
              <a:rPr lang="zh-TW" altLang="zh-TW" dirty="0"/>
              <a:t>標頭傳達的媒體類型，以確保如何處理回應的內容</a:t>
            </a:r>
            <a:r>
              <a:rPr lang="zh-TW" altLang="zh-TW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 domain/customer-management/</a:t>
            </a:r>
            <a:r>
              <a:rPr lang="en-US" altLang="zh-TW" dirty="0" err="1"/>
              <a:t>customers.json</a:t>
            </a:r>
            <a:r>
              <a:rPr lang="en-US" altLang="zh-TW" dirty="0"/>
              <a:t> (X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※ </a:t>
            </a:r>
            <a:r>
              <a:rPr lang="en-US" altLang="zh-TW" dirty="0"/>
              <a:t>Header </a:t>
            </a:r>
            <a:r>
              <a:rPr lang="en-US" altLang="zh-TW" dirty="0" smtClean="0"/>
              <a:t>: </a:t>
            </a:r>
            <a:r>
              <a:rPr lang="en-US" altLang="zh-TW" dirty="0"/>
              <a:t>{</a:t>
            </a:r>
            <a:r>
              <a:rPr lang="en-US" altLang="zh-TW" dirty="0" err="1" smtClean="0"/>
              <a:t>Content-Type:application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 domain/customer-management/customers (O)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TW" altLang="zh-TW" b="1" dirty="0"/>
              <a:t>預設使用</a:t>
            </a:r>
            <a:r>
              <a:rPr lang="en-US" altLang="zh-TW" b="1" dirty="0"/>
              <a:t>JSON</a:t>
            </a:r>
            <a:r>
              <a:rPr lang="zh-TW" altLang="zh-TW" b="1" dirty="0"/>
              <a:t>作為資料格式，並以</a:t>
            </a:r>
            <a:r>
              <a:rPr lang="en-US" altLang="zh-TW" b="1" dirty="0" err="1"/>
              <a:t>CamelCase</a:t>
            </a:r>
            <a:r>
              <a:rPr lang="zh-TW" altLang="zh-TW" b="1" dirty="0"/>
              <a:t>當作命名規則，如下所示</a:t>
            </a:r>
            <a:r>
              <a:rPr lang="en-US" altLang="zh-TW" b="1" dirty="0"/>
              <a:t> </a:t>
            </a:r>
            <a:r>
              <a:rPr lang="en-US" altLang="zh-TW" b="1" dirty="0" smtClean="0"/>
              <a:t>:</a:t>
            </a:r>
            <a:br>
              <a:rPr lang="en-US" altLang="zh-TW" b="1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57" y="4236113"/>
            <a:ext cx="2826228" cy="11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2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9"/>
            </a:pPr>
            <a:r>
              <a:rPr lang="zh-TW" altLang="zh-TW" b="1" dirty="0"/>
              <a:t>避免回傳空字串</a:t>
            </a:r>
            <a:r>
              <a:rPr lang="en-US" altLang="zh-TW" b="1" dirty="0"/>
              <a:t>""</a:t>
            </a:r>
            <a:r>
              <a:rPr lang="zh-TW" altLang="zh-TW" b="1" dirty="0"/>
              <a:t>，而是應該回傳</a:t>
            </a:r>
            <a:r>
              <a:rPr lang="en-US" altLang="zh-TW" b="1" dirty="0"/>
              <a:t>null</a:t>
            </a:r>
            <a:r>
              <a:rPr lang="zh-TW" altLang="zh-TW" b="1" dirty="0" smtClean="0"/>
              <a:t>。</a:t>
            </a:r>
            <a:endParaRPr lang="en-US" altLang="zh-TW" dirty="0"/>
          </a:p>
          <a:p>
            <a:pPr marL="457200" lvl="0" indent="-457200">
              <a:buFont typeface="+mj-lt"/>
              <a:buAutoNum type="arabicPeriod" startAt="9"/>
            </a:pPr>
            <a:r>
              <a:rPr lang="zh-TW" altLang="zh-TW" b="1" dirty="0" smtClean="0"/>
              <a:t>避免</a:t>
            </a:r>
            <a:r>
              <a:rPr lang="zh-TW" altLang="zh-TW" b="1" dirty="0"/>
              <a:t>回傳</a:t>
            </a:r>
            <a:r>
              <a:rPr lang="en-US" altLang="zh-TW" b="1" dirty="0"/>
              <a:t>null</a:t>
            </a:r>
            <a:r>
              <a:rPr lang="zh-TW" altLang="zh-TW" b="1" dirty="0"/>
              <a:t>來表示空陣列，而是應該回傳</a:t>
            </a:r>
            <a:r>
              <a:rPr lang="en-US" altLang="zh-TW" b="1" dirty="0"/>
              <a:t>[]</a:t>
            </a:r>
            <a:r>
              <a:rPr lang="zh-TW" altLang="zh-TW" b="1" dirty="0" smtClean="0"/>
              <a:t>。</a:t>
            </a:r>
            <a:endParaRPr lang="en-US" altLang="zh-TW" dirty="0"/>
          </a:p>
          <a:p>
            <a:pPr marL="457200" lvl="0" indent="-457200">
              <a:buFont typeface="+mj-lt"/>
              <a:buAutoNum type="arabicPeriod" startAt="9"/>
            </a:pPr>
            <a:r>
              <a:rPr lang="zh-TW" altLang="zh-TW" b="1" dirty="0" smtClean="0"/>
              <a:t>回</a:t>
            </a:r>
            <a:r>
              <a:rPr lang="zh-TW" altLang="zh-TW" b="1" dirty="0"/>
              <a:t>傳詳細的錯誤訊息</a:t>
            </a:r>
            <a:r>
              <a:rPr lang="en-US" altLang="zh-TW" b="1" dirty="0"/>
              <a:t> : </a:t>
            </a:r>
            <a:r>
              <a:rPr lang="zh-TW" altLang="zh-TW" b="1" dirty="0"/>
              <a:t>為了幫助除錯與維護，應回傳詳細的錯誤訊息，如下所示。</a:t>
            </a:r>
            <a:endParaRPr lang="zh-TW" altLang="en-US" dirty="0"/>
          </a:p>
        </p:txBody>
      </p:sp>
      <p:pic>
        <p:nvPicPr>
          <p:cNvPr id="1026" name="Picture 2" descr="擷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32" y="3475681"/>
            <a:ext cx="4918930" cy="161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9692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2257</Words>
  <Application>Microsoft Office PowerPoint</Application>
  <PresentationFormat>寬螢幕</PresentationFormat>
  <Paragraphs>201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細明體</vt:lpstr>
      <vt:lpstr>新細明體</vt:lpstr>
      <vt:lpstr>Calibri</vt:lpstr>
      <vt:lpstr>Calibri Light</vt:lpstr>
      <vt:lpstr>回顧</vt:lpstr>
      <vt:lpstr>Restful API 入門</vt:lpstr>
      <vt:lpstr>What is Restful API ?</vt:lpstr>
      <vt:lpstr>Resource</vt:lpstr>
      <vt:lpstr>RESTful API Design</vt:lpstr>
      <vt:lpstr>RESTful API Design</vt:lpstr>
      <vt:lpstr>RESTful API Design</vt:lpstr>
      <vt:lpstr>RESTful API Design</vt:lpstr>
      <vt:lpstr>RESTful API Design</vt:lpstr>
      <vt:lpstr>RESTful API Design</vt:lpstr>
      <vt:lpstr>RESTful API Design</vt:lpstr>
      <vt:lpstr>1XX-參考資訊(Informational)</vt:lpstr>
      <vt:lpstr>2XX-成功(Successful)</vt:lpstr>
      <vt:lpstr>3XX-重新導向(Redirection)</vt:lpstr>
      <vt:lpstr>4XX-用戶端錯誤(Client Error)</vt:lpstr>
      <vt:lpstr>4XX-用戶端錯誤(Client Error)</vt:lpstr>
      <vt:lpstr>5XX-伺服器錯誤(Server Error)</vt:lpstr>
      <vt:lpstr>RESTful API 建置</vt:lpstr>
      <vt:lpstr>RESTful API 建置</vt:lpstr>
      <vt:lpstr>RESTful API 建置</vt:lpstr>
      <vt:lpstr>RESTful API 建置</vt:lpstr>
      <vt:lpstr>Client  Call RESTful API  (Using Fetch API)</vt:lpstr>
      <vt:lpstr>Client  Call RESTful API  (Using JQuery)</vt:lpstr>
      <vt:lpstr>Client  Call RESTful API  (Using Http Client)</vt:lpstr>
    </vt:vector>
  </TitlesOfParts>
  <Company>CHIPBOND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入門</dc:title>
  <dc:creator>李承哲(ChengjheLi)</dc:creator>
  <cp:lastModifiedBy>李承哲(ChengjheLi)</cp:lastModifiedBy>
  <cp:revision>19</cp:revision>
  <dcterms:created xsi:type="dcterms:W3CDTF">2019-06-24T07:37:45Z</dcterms:created>
  <dcterms:modified xsi:type="dcterms:W3CDTF">2019-06-24T09:46:34Z</dcterms:modified>
</cp:coreProperties>
</file>