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73" r:id="rId7"/>
    <p:sldId id="260" r:id="rId8"/>
    <p:sldId id="261" r:id="rId9"/>
    <p:sldId id="263" r:id="rId10"/>
    <p:sldId id="275" r:id="rId11"/>
    <p:sldId id="286" r:id="rId12"/>
    <p:sldId id="276" r:id="rId13"/>
    <p:sldId id="277" r:id="rId14"/>
    <p:sldId id="278" r:id="rId15"/>
    <p:sldId id="279" r:id="rId16"/>
    <p:sldId id="280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2" autoAdjust="0"/>
    <p:restoredTop sz="94424" autoAdjust="0"/>
  </p:normalViewPr>
  <p:slideViewPr>
    <p:cSldViewPr>
      <p:cViewPr varScale="1">
        <p:scale>
          <a:sx n="70" d="100"/>
          <a:sy n="70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AC1F6-3C10-4DA5-B6DB-4D0058001A94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AC8E-E264-41A8-B766-55F710F058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0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C8E-E264-41A8-B766-55F710F0582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322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217-A68B-4C4D-844D-898B0205CFE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88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Scenario : predict humidity reading 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All : </a:t>
            </a:r>
            <a:br>
              <a:rPr kumimoji="1" lang="en-US" altLang="zh-TW" dirty="0" smtClean="0"/>
            </a:br>
            <a:r>
              <a:rPr kumimoji="1" lang="en-US" altLang="zh-TW" dirty="0" smtClean="0"/>
              <a:t>training on </a:t>
            </a:r>
            <a:r>
              <a:rPr kumimoji="1" lang="en-US" altLang="zh-TW" dirty="0" err="1" smtClean="0"/>
              <a:t>hum_train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tem_train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+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tem_valid</a:t>
            </a:r>
            <a:r>
              <a:rPr kumimoji="1" lang="en-US" altLang="zh-TW" dirty="0" smtClean="0"/>
              <a:t>  + </a:t>
            </a:r>
            <a:r>
              <a:rPr kumimoji="1" lang="en-US" altLang="zh-TW" dirty="0" err="1" smtClean="0"/>
              <a:t>tem_test</a:t>
            </a:r>
            <a:r>
              <a:rPr kumimoji="1" lang="en-US" altLang="zh-TW" dirty="0" smtClean="0"/>
              <a:t> </a:t>
            </a:r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Part : </a:t>
            </a:r>
          </a:p>
          <a:p>
            <a:r>
              <a:rPr kumimoji="1" lang="en-US" altLang="zh-TW" dirty="0" smtClean="0"/>
              <a:t>training on </a:t>
            </a:r>
            <a:r>
              <a:rPr kumimoji="1" lang="en-US" altLang="zh-TW" dirty="0" err="1" smtClean="0"/>
              <a:t>hum_train</a:t>
            </a:r>
            <a:r>
              <a:rPr kumimoji="1" lang="en-US" altLang="zh-TW" dirty="0" smtClean="0"/>
              <a:t> + </a:t>
            </a:r>
            <a:r>
              <a:rPr kumimoji="1" lang="en-US" altLang="zh-TW" dirty="0" err="1" smtClean="0"/>
              <a:t>tem_train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C8E-E264-41A8-B766-55F710F0582A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9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May skip if no time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217-A68B-4C4D-844D-898B0205CFE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60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maybe briefly talk about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 version of EOF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C8E-E264-41A8-B766-55F710F0582A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58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217-A68B-4C4D-844D-898B0205CFE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2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C8E-E264-41A8-B766-55F710F0582A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33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C8E-E264-41A8-B766-55F710F0582A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7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Compare with other models.</a:t>
            </a:r>
          </a:p>
          <a:p>
            <a:r>
              <a:rPr lang="en-US" altLang="zh-TW" dirty="0" smtClean="0"/>
              <a:t>Look at blue line!</a:t>
            </a:r>
          </a:p>
          <a:p>
            <a:r>
              <a:rPr lang="en-US" altLang="zh-TW" dirty="0" smtClean="0"/>
              <a:t>The lower the better (RMSE)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217-A68B-4C4D-844D-898B0205CFE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9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217-A68B-4C4D-844D-898B0205CFE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33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Again, this is error rate.</a:t>
            </a:r>
            <a:r>
              <a:rPr lang="en-US" altLang="zh-TW" baseline="0" dirty="0" smtClean="0"/>
              <a:t> The lower the better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C8E-E264-41A8-B766-55F710F0582A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102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EB217-A68B-4C4D-844D-898B0205CFE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未命名-1.png"/>
          <p:cNvPicPr>
            <a:picLocks noChangeAspect="1"/>
          </p:cNvPicPr>
          <p:nvPr/>
        </p:nvPicPr>
        <p:blipFill>
          <a:blip r:embed="rId13" cstate="print">
            <a:lum bright="83000" contrast="42000"/>
          </a:blip>
          <a:stretch>
            <a:fillRect/>
          </a:stretch>
        </p:blipFill>
        <p:spPr>
          <a:xfrm>
            <a:off x="899592" y="1161659"/>
            <a:ext cx="7560840" cy="5147661"/>
          </a:xfrm>
          <a:prstGeom prst="rect">
            <a:avLst/>
          </a:prstGeom>
        </p:spPr>
      </p:pic>
      <p:pic>
        <p:nvPicPr>
          <p:cNvPr id="10" name="圖片 9" descr="中文校徽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08912" y="5877272"/>
            <a:ext cx="899592" cy="896052"/>
          </a:xfrm>
          <a:prstGeom prst="rect">
            <a:avLst/>
          </a:prstGeom>
        </p:spPr>
      </p:pic>
      <p:pic>
        <p:nvPicPr>
          <p:cNvPr id="8" name="圖片 7" descr="LOGO-FINAL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158" y="5805264"/>
            <a:ext cx="944442" cy="1008113"/>
          </a:xfrm>
          <a:prstGeom prst="rect">
            <a:avLst/>
          </a:prstGeom>
        </p:spPr>
      </p:pic>
      <p:pic>
        <p:nvPicPr>
          <p:cNvPr id="7" name="圖片 6" descr="未命名-1.png"/>
          <p:cNvPicPr>
            <a:picLocks noChangeAspect="1"/>
          </p:cNvPicPr>
          <p:nvPr/>
        </p:nvPicPr>
        <p:blipFill>
          <a:blip r:embed="rId16" cstate="print">
            <a:lum bright="20000" contrast="-14000"/>
          </a:blip>
          <a:stretch>
            <a:fillRect/>
          </a:stretch>
        </p:blipFill>
        <p:spPr>
          <a:xfrm>
            <a:off x="6876256" y="116632"/>
            <a:ext cx="2102242" cy="50405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92696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zh-TW" b="1" dirty="0" smtClean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Intel-NTU Center</a:t>
            </a:r>
            <a:endParaRPr lang="zh-TW" altLang="en-US" b="1" dirty="0" smtClean="0">
              <a:solidFill>
                <a:srgbClr val="FFFF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2015/10/4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Slide Number Placeholder 35"/>
          <p:cNvSpPr txBox="1">
            <a:spLocks/>
          </p:cNvSpPr>
          <p:nvPr/>
        </p:nvSpPr>
        <p:spPr>
          <a:xfrm>
            <a:off x="4644008" y="6492875"/>
            <a:ext cx="64807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C50D0E-5767-4C3B-BB4C-9C478160BEF7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Recommending Missing Sensor Values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032" y="3886200"/>
            <a:ext cx="8604448" cy="256713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Chung-Yi Li∗ , Wei-</a:t>
            </a:r>
            <a:r>
              <a:rPr lang="en-US" altLang="zh-TW" dirty="0" err="1">
                <a:solidFill>
                  <a:schemeClr val="tx1"/>
                </a:solidFill>
              </a:rPr>
              <a:t>Lun</a:t>
            </a:r>
            <a:r>
              <a:rPr lang="en-US" altLang="zh-TW" dirty="0">
                <a:solidFill>
                  <a:schemeClr val="tx1"/>
                </a:solidFill>
              </a:rPr>
              <a:t> Su∗ , Todd G. McKenzie∗ , Fu-Chun Hsu∗ , </a:t>
            </a:r>
            <a:r>
              <a:rPr lang="en-US" altLang="zh-TW" dirty="0" err="1">
                <a:solidFill>
                  <a:schemeClr val="tx1"/>
                </a:solidFill>
              </a:rPr>
              <a:t>Shou</a:t>
            </a:r>
            <a:r>
              <a:rPr lang="en-US" altLang="zh-TW" dirty="0">
                <a:solidFill>
                  <a:schemeClr val="tx1"/>
                </a:solidFill>
              </a:rPr>
              <a:t>-De Lin∗ , Jane Yung-</a:t>
            </a:r>
            <a:r>
              <a:rPr lang="en-US" altLang="zh-TW" dirty="0" err="1">
                <a:solidFill>
                  <a:schemeClr val="tx1"/>
                </a:solidFill>
              </a:rPr>
              <a:t>jen</a:t>
            </a:r>
            <a:r>
              <a:rPr lang="en-US" altLang="zh-TW" dirty="0">
                <a:solidFill>
                  <a:schemeClr val="tx1"/>
                </a:solidFill>
              </a:rPr>
              <a:t> Hsu∗ , Phillip B. Gibbons</a:t>
            </a:r>
            <a:r>
              <a:rPr lang="en-US" altLang="zh-TW" dirty="0" smtClean="0">
                <a:solidFill>
                  <a:schemeClr val="tx1"/>
                </a:solidFill>
              </a:rPr>
              <a:t>†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∗ </a:t>
            </a:r>
            <a:r>
              <a:rPr lang="en-US" altLang="zh-TW" dirty="0" smtClean="0">
                <a:solidFill>
                  <a:schemeClr val="tx1"/>
                </a:solidFill>
              </a:rPr>
              <a:t>National Taiwan University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† Carnegie Mellon </a:t>
            </a:r>
            <a:r>
              <a:rPr lang="en-US" altLang="zh-TW" dirty="0" smtClean="0">
                <a:solidFill>
                  <a:schemeClr val="tx1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5652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Missing Data Generation</a:t>
            </a:r>
          </a:p>
          <a:p>
            <a:pPr lvl="1"/>
            <a:r>
              <a:rPr lang="en-US" altLang="zh-TW" dirty="0" smtClean="0"/>
              <a:t>Random missing</a:t>
            </a:r>
          </a:p>
          <a:p>
            <a:pPr lvl="1"/>
            <a:r>
              <a:rPr lang="en-US" altLang="zh-TW" dirty="0" smtClean="0"/>
              <a:t>Consecutive missing</a:t>
            </a:r>
          </a:p>
          <a:p>
            <a:pPr lvl="1"/>
            <a:r>
              <a:rPr lang="en-US" altLang="zh-TW" dirty="0" smtClean="0"/>
              <a:t>x%, 10%, (90-x)% = train, validation, test set ratio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4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en-US" altLang="zh-TW" dirty="0"/>
              <a:t>Root </a:t>
            </a:r>
            <a:r>
              <a:rPr lang="en-US" altLang="zh-TW" dirty="0" smtClean="0"/>
              <a:t>mean square error </a:t>
            </a:r>
            <a:r>
              <a:rPr lang="en-US" altLang="zh-TW" dirty="0"/>
              <a:t>with different training set ratio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Compared with </a:t>
            </a:r>
            <a:r>
              <a:rPr lang="en-US" altLang="zh-TW" dirty="0" smtClean="0"/>
              <a:t>EOF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52936"/>
            <a:ext cx="6635080" cy="130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Experiment: random missing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03" y="1311885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 smtClean="0"/>
              <a:t>TR-MF </a:t>
            </a:r>
            <a:r>
              <a:rPr lang="en-US" altLang="zh-TW" b="1" dirty="0" smtClean="0"/>
              <a:t>is the best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/>
              <a:t>p</a:t>
            </a:r>
            <a:r>
              <a:rPr lang="en-US" altLang="zh-TW" b="1" dirty="0" smtClean="0"/>
              <a:t>ower of temporal correlation: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1" dirty="0" smtClean="0"/>
              <a:t>MF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1" dirty="0" smtClean="0"/>
              <a:t>Linear interpolation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3461" b="-1"/>
          <a:stretch/>
        </p:blipFill>
        <p:spPr>
          <a:xfrm>
            <a:off x="4427984" y="908720"/>
            <a:ext cx="4168113" cy="20095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1" y="2678070"/>
            <a:ext cx="4442757" cy="22467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/>
          <a:srcRect t="4555"/>
          <a:stretch/>
        </p:blipFill>
        <p:spPr>
          <a:xfrm>
            <a:off x="4427984" y="2852935"/>
            <a:ext cx="4190256" cy="207187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t="3131"/>
          <a:stretch/>
        </p:blipFill>
        <p:spPr>
          <a:xfrm>
            <a:off x="169467" y="4797152"/>
            <a:ext cx="4329967" cy="22273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/>
          <a:srcRect t="3277" b="-1"/>
          <a:stretch/>
        </p:blipFill>
        <p:spPr>
          <a:xfrm>
            <a:off x="4546258" y="4797152"/>
            <a:ext cx="4231950" cy="21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Experiment: consecutive missing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885416"/>
            <a:ext cx="4540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altLang="zh-TW" b="1" baseline="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1" baseline="0" dirty="0" smtClean="0"/>
              <a:t>TR-MF</a:t>
            </a:r>
            <a:r>
              <a:rPr lang="en-US" altLang="zh-TW" b="1" dirty="0" smtClean="0"/>
              <a:t> </a:t>
            </a:r>
            <a:r>
              <a:rPr lang="en-US" altLang="zh-TW" b="1" dirty="0" smtClean="0"/>
              <a:t>becomes similar to MF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1" dirty="0" smtClean="0"/>
              <a:t>Temporal correlation is not applicable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1" dirty="0" smtClean="0"/>
              <a:t>Still outperforms most models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3285" b="1"/>
          <a:stretch/>
        </p:blipFill>
        <p:spPr>
          <a:xfrm>
            <a:off x="4644008" y="864848"/>
            <a:ext cx="4249479" cy="21199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26" y="2781607"/>
            <a:ext cx="4174752" cy="20873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/>
          <a:srcRect t="3315"/>
          <a:stretch/>
        </p:blipFill>
        <p:spPr>
          <a:xfrm>
            <a:off x="4685450" y="2823132"/>
            <a:ext cx="4334172" cy="21000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/>
          <a:srcRect t="4547"/>
          <a:stretch/>
        </p:blipFill>
        <p:spPr>
          <a:xfrm>
            <a:off x="364638" y="4869160"/>
            <a:ext cx="4279370" cy="20162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7"/>
          <a:srcRect t="1834"/>
          <a:stretch/>
        </p:blipFill>
        <p:spPr>
          <a:xfrm>
            <a:off x="4571999" y="4825288"/>
            <a:ext cx="433417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Further Prediction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Better missing data estimation leads to better prediction model</a:t>
            </a:r>
          </a:p>
          <a:p>
            <a:pPr lvl="1"/>
            <a:r>
              <a:rPr lang="en-US" altLang="zh-TW" dirty="0" smtClean="0"/>
              <a:t>ﬁll in all the missing humidity values in the remaining 20 sensors</a:t>
            </a:r>
          </a:p>
          <a:p>
            <a:pPr lvl="1"/>
            <a:r>
              <a:rPr lang="en-US" altLang="zh-TW" dirty="0" smtClean="0"/>
              <a:t>predict the temperature values of the gateway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5" y="4012210"/>
            <a:ext cx="8140030" cy="25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Heterogeneous information: </a:t>
            </a:r>
            <a:br>
              <a:rPr lang="en-US" altLang="zh-TW" dirty="0" smtClean="0"/>
            </a:br>
            <a:r>
              <a:rPr lang="en-US" altLang="zh-TW" dirty="0" smtClean="0"/>
              <a:t>MTR-MF Model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Multivariate TR-MF</a:t>
            </a:r>
          </a:p>
          <a:p>
            <a:pPr lvl="1"/>
            <a:r>
              <a:rPr lang="en-US" altLang="zh-TW" dirty="0" smtClean="0"/>
              <a:t>Simple concatenation of two matrices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Independent </a:t>
            </a:r>
            <a:r>
              <a:rPr lang="en-US" altLang="zh-TW" dirty="0" smtClean="0"/>
              <a:t>scaling, two bias terms in a row 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835696" y="2708920"/>
                <a:ext cx="496855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tem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hum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3200" b="1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708920"/>
                <a:ext cx="49685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4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Heterogeneous </a:t>
            </a:r>
            <a:r>
              <a:rPr lang="en-US" altLang="zh-TW" dirty="0"/>
              <a:t>I</a:t>
            </a:r>
            <a:r>
              <a:rPr lang="en-US" altLang="zh-TW" dirty="0" smtClean="0"/>
              <a:t>nformation:</a:t>
            </a:r>
            <a:br>
              <a:rPr lang="en-US" altLang="zh-TW" dirty="0" smtClean="0"/>
            </a:br>
            <a:r>
              <a:rPr lang="en-US" altLang="zh-TW" dirty="0" smtClean="0"/>
              <a:t>TR-TF Model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45" y="1052736"/>
            <a:ext cx="8507288" cy="514116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Temporally-Regularized Tensor Factorization (TR-TF)</a:t>
            </a:r>
          </a:p>
          <a:p>
            <a:pPr marL="457200" lvl="1" indent="0">
              <a:buNone/>
            </a:pPr>
            <a:r>
              <a:rPr lang="en-US" altLang="zh-TW" b="1" dirty="0" smtClean="0"/>
              <a:t>Humidity Tensor</a:t>
            </a:r>
          </a:p>
          <a:p>
            <a:pPr marL="457200" lvl="1" indent="0">
              <a:buNone/>
            </a:pPr>
            <a:r>
              <a:rPr lang="en-US" altLang="zh-TW" dirty="0" smtClean="0"/>
              <a:t>M: Sensor nodes</a:t>
            </a:r>
          </a:p>
          <a:p>
            <a:pPr marL="457200" lvl="1" indent="0">
              <a:buNone/>
            </a:pPr>
            <a:r>
              <a:rPr lang="en-US" altLang="zh-TW" dirty="0" smtClean="0"/>
              <a:t>N:  Time steps</a:t>
            </a:r>
          </a:p>
          <a:p>
            <a:pPr marL="457200" lvl="1" indent="0">
              <a:buNone/>
            </a:pPr>
            <a:r>
              <a:rPr lang="en-US" altLang="zh-TW" dirty="0" smtClean="0"/>
              <a:t>C:  discretization of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temperature</a:t>
            </a:r>
            <a:endParaRPr lang="en-US" altLang="zh-TW" dirty="0"/>
          </a:p>
          <a:p>
            <a:r>
              <a:rPr lang="en-US" altLang="zh-TW" dirty="0" smtClean="0"/>
              <a:t>Both </a:t>
            </a:r>
            <a:r>
              <a:rPr lang="en-US" altLang="zh-TW" dirty="0" smtClean="0"/>
              <a:t>models are solved </a:t>
            </a:r>
            <a:r>
              <a:rPr lang="en-US" altLang="zh-TW" dirty="0" smtClean="0"/>
              <a:t>by </a:t>
            </a:r>
            <a:r>
              <a:rPr lang="en-US" altLang="zh-TW" dirty="0" smtClean="0"/>
              <a:t>stochastic gradient descent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80928"/>
            <a:ext cx="43815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4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Heterogeneous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Information: Experiment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84783"/>
            <a:ext cx="4411033" cy="19258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484783"/>
            <a:ext cx="4411033" cy="19258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59" y="3842673"/>
            <a:ext cx="4393885" cy="19132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763" y="3891969"/>
            <a:ext cx="4369741" cy="19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Spatial Regularization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59" y="1588428"/>
            <a:ext cx="4099443" cy="208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986422"/>
            <a:ext cx="4739630" cy="217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4429000" cy="329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12668" y="5097958"/>
            <a:ext cx="4095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Spatial regularization is applicable when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Inadequate</a:t>
            </a:r>
            <a:r>
              <a:rPr lang="en-US" altLang="zh-TW" baseline="0" dirty="0" smtClean="0"/>
              <a:t> information in Data </a:t>
            </a:r>
            <a:endParaRPr lang="en-US" altLang="zh-TW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Human assumption</a:t>
            </a:r>
            <a:r>
              <a:rPr lang="en-US" altLang="zh-TW" baseline="0" dirty="0" smtClean="0"/>
              <a:t> is correct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46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Adapt the matrix factorization from recommendation systems to WSN</a:t>
            </a:r>
          </a:p>
          <a:p>
            <a:r>
              <a:rPr lang="en-US" altLang="zh-TW" dirty="0" smtClean="0"/>
              <a:t>TR-MF gives the best performance</a:t>
            </a:r>
          </a:p>
          <a:p>
            <a:pPr lvl="1"/>
            <a:r>
              <a:rPr lang="en-US" altLang="zh-TW" dirty="0" smtClean="0"/>
              <a:t>Random missing</a:t>
            </a:r>
          </a:p>
          <a:p>
            <a:pPr lvl="1"/>
            <a:r>
              <a:rPr lang="en-US" altLang="zh-TW" dirty="0" smtClean="0"/>
              <a:t>Consecutive missing</a:t>
            </a:r>
          </a:p>
          <a:p>
            <a:pPr lvl="1"/>
            <a:r>
              <a:rPr lang="en-US" altLang="zh-TW" dirty="0" smtClean="0"/>
              <a:t>Further prediction</a:t>
            </a:r>
          </a:p>
          <a:p>
            <a:r>
              <a:rPr lang="en-US" altLang="zh-TW" dirty="0" smtClean="0"/>
              <a:t>Extension</a:t>
            </a:r>
          </a:p>
          <a:p>
            <a:pPr lvl="1"/>
            <a:r>
              <a:rPr lang="en-US" altLang="zh-TW" smtClean="0"/>
              <a:t>Heterogeneous information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Spatial Regularization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1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Missing Data Estimation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Motivation</a:t>
            </a:r>
          </a:p>
          <a:p>
            <a:pPr lvl="1"/>
            <a:r>
              <a:rPr lang="en-US" altLang="zh-TW" dirty="0" smtClean="0"/>
              <a:t>Wireless Sensor Network</a:t>
            </a:r>
          </a:p>
          <a:p>
            <a:pPr lvl="2"/>
            <a:r>
              <a:rPr lang="en-US" altLang="zh-TW" dirty="0"/>
              <a:t>data loss in </a:t>
            </a:r>
            <a:r>
              <a:rPr lang="en-US" altLang="zh-TW" dirty="0" smtClean="0"/>
              <a:t>communication, external </a:t>
            </a:r>
            <a:r>
              <a:rPr lang="en-US" altLang="zh-TW" dirty="0"/>
              <a:t>i</a:t>
            </a:r>
            <a:r>
              <a:rPr lang="en-US" altLang="zh-TW" dirty="0" smtClean="0"/>
              <a:t>nterference, </a:t>
            </a:r>
            <a:r>
              <a:rPr lang="en-US" altLang="zh-TW" dirty="0"/>
              <a:t>p</a:t>
            </a:r>
            <a:r>
              <a:rPr lang="en-US" altLang="zh-TW" dirty="0" smtClean="0"/>
              <a:t>ower depletion, hardware failure, </a:t>
            </a:r>
          </a:p>
          <a:p>
            <a:pPr marL="457200" lvl="1" indent="0">
              <a:buNone/>
            </a:pPr>
            <a:r>
              <a:rPr lang="en-US" altLang="zh-TW" dirty="0" smtClean="0"/>
              <a:t>EX: Intel Berkeley Research lab dataset 50% missing</a:t>
            </a:r>
          </a:p>
          <a:p>
            <a:pPr lvl="1"/>
            <a:r>
              <a:rPr lang="en-US" altLang="zh-TW" dirty="0" smtClean="0"/>
              <a:t>Most data analysis tools can’t handle missing data</a:t>
            </a:r>
          </a:p>
          <a:p>
            <a:r>
              <a:rPr lang="en-US" altLang="zh-TW" dirty="0" smtClean="0"/>
              <a:t>Goal: </a:t>
            </a:r>
          </a:p>
          <a:p>
            <a:pPr lvl="1"/>
            <a:r>
              <a:rPr lang="en-US" altLang="zh-TW" dirty="0" smtClean="0"/>
              <a:t>Perform missing data estimation for centralized analysis</a:t>
            </a:r>
          </a:p>
          <a:p>
            <a:pPr lvl="1"/>
            <a:r>
              <a:rPr lang="en-US" altLang="zh-TW" dirty="0" smtClean="0"/>
              <a:t>Applicable to all time series data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5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Relation to </a:t>
            </a:r>
            <a:r>
              <a:rPr lang="en-US" altLang="zh-TW" smtClean="0"/>
              <a:t>Collaborative Filtering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Main difference:</a:t>
            </a:r>
          </a:p>
          <a:p>
            <a:pPr lvl="1"/>
            <a:r>
              <a:rPr lang="en-US" altLang="zh-TW" dirty="0" smtClean="0"/>
              <a:t># columns VS # rows ratio</a:t>
            </a:r>
          </a:p>
          <a:p>
            <a:pPr lvl="1"/>
            <a:r>
              <a:rPr lang="en-US" altLang="zh-TW" dirty="0" smtClean="0"/>
              <a:t>Temporal correlation</a:t>
            </a:r>
          </a:p>
          <a:p>
            <a:pPr lvl="1"/>
            <a:r>
              <a:rPr lang="en-US" altLang="zh-TW" dirty="0" smtClean="0"/>
              <a:t>Spatial correlation</a:t>
            </a:r>
          </a:p>
          <a:p>
            <a:pPr lvl="1"/>
            <a:r>
              <a:rPr lang="en-US" altLang="zh-TW" dirty="0" smtClean="0"/>
              <a:t>Heterogeneous sensors</a:t>
            </a:r>
            <a:endParaRPr lang="zh-TW" altLang="en-US" dirty="0"/>
          </a:p>
        </p:txBody>
      </p:sp>
      <p:pic>
        <p:nvPicPr>
          <p:cNvPr id="1026" name="Picture 2" descr="http://www.csie.ntu.edu.tw/~r00922051/recommend_imputation_timer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480720" cy="33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Existing approaches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20079"/>
            <a:ext cx="8229600" cy="561784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8" y="2321330"/>
            <a:ext cx="7502063" cy="268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Empirical Orthogonal Functions (EOF)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Matrix Decomposition </a:t>
            </a:r>
            <a:r>
              <a:rPr lang="en-US" altLang="zh-TW" sz="2800" dirty="0" smtClean="0"/>
              <a:t>Models</a:t>
            </a:r>
          </a:p>
          <a:p>
            <a:pPr lvl="1"/>
            <a:r>
              <a:rPr lang="en-US" altLang="zh-TW" sz="2400" dirty="0" smtClean="0"/>
              <a:t>Assumption: the matrix is low rank</a:t>
            </a:r>
          </a:p>
          <a:p>
            <a:pPr lvl="1"/>
            <a:r>
              <a:rPr lang="en-US" altLang="zh-TW" sz="2400" dirty="0" smtClean="0"/>
              <a:t>Algorithm</a:t>
            </a:r>
            <a:endParaRPr lang="en-US" altLang="zh-TW" sz="2400" dirty="0"/>
          </a:p>
          <a:p>
            <a:pPr marL="1371600" lvl="2" indent="-457200">
              <a:buAutoNum type="arabicPeriod"/>
            </a:pPr>
            <a:r>
              <a:rPr lang="en-US" altLang="zh-TW" sz="2000" dirty="0" smtClean="0"/>
              <a:t>Fill </a:t>
            </a:r>
            <a:r>
              <a:rPr lang="en-US" altLang="zh-TW" sz="2000" dirty="0"/>
              <a:t>in missing values (e.g. zeros or means)</a:t>
            </a:r>
          </a:p>
          <a:p>
            <a:pPr marL="1371600" lvl="2" indent="-457200">
              <a:buAutoNum type="arabicPeriod"/>
            </a:pPr>
            <a:r>
              <a:rPr lang="en-US" altLang="zh-TW" sz="2000" dirty="0"/>
              <a:t>Perform SVD (X = UDV</a:t>
            </a:r>
            <a:r>
              <a:rPr lang="en-US" altLang="zh-TW" sz="2000" baseline="30000" dirty="0"/>
              <a:t>T</a:t>
            </a:r>
            <a:r>
              <a:rPr lang="en-US" altLang="zh-TW" sz="2000" dirty="0"/>
              <a:t>) and obtain k-rank approximation</a:t>
            </a:r>
          </a:p>
          <a:p>
            <a:pPr marL="1371600" lvl="2" indent="-457200">
              <a:buAutoNum type="arabicPeriod"/>
            </a:pPr>
            <a:r>
              <a:rPr lang="en-US" altLang="zh-TW" sz="2000" dirty="0"/>
              <a:t>Refine the missing data estimation and repeat the </a:t>
            </a:r>
            <a:r>
              <a:rPr lang="en-US" altLang="zh-TW" sz="2000" dirty="0" smtClean="0"/>
              <a:t>process</a:t>
            </a:r>
          </a:p>
          <a:p>
            <a:pPr marL="1371600" lvl="2" indent="-457200">
              <a:buAutoNum type="arabicPeriod"/>
            </a:pPr>
            <a:endParaRPr lang="en-US" altLang="zh-TW" sz="2000" dirty="0"/>
          </a:p>
          <a:p>
            <a:endParaRPr lang="zh-TW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50390"/>
              </p:ext>
            </p:extLst>
          </p:nvPr>
        </p:nvGraphicFramePr>
        <p:xfrm>
          <a:off x="251520" y="4600465"/>
          <a:ext cx="1584177" cy="113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</a:tblGrid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82"/>
              </p:ext>
            </p:extLst>
          </p:nvPr>
        </p:nvGraphicFramePr>
        <p:xfrm>
          <a:off x="2195735" y="4581128"/>
          <a:ext cx="1584177" cy="113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059"/>
                <a:gridCol w="528059"/>
                <a:gridCol w="528059"/>
              </a:tblGrid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763687" y="5147523"/>
            <a:ext cx="432047" cy="369332"/>
            <a:chOff x="2267743" y="4787483"/>
            <a:chExt cx="432047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67743" y="4794033"/>
              <a:ext cx="432047" cy="96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332924" y="478748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79912" y="5157192"/>
            <a:ext cx="432047" cy="432048"/>
            <a:chOff x="2267744" y="4787483"/>
            <a:chExt cx="432047" cy="432048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2267744" y="4787483"/>
              <a:ext cx="432047" cy="96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332924" y="485019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211960" y="5229200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U</a:t>
            </a:r>
            <a:r>
              <a:rPr lang="en-US" altLang="zh-TW" sz="2400" b="1" i="1" baseline="-25000" dirty="0" smtClean="0"/>
              <a:t>1</a:t>
            </a:r>
            <a:r>
              <a:rPr lang="en-US" altLang="zh-TW" sz="2400" b="1" i="1" dirty="0" smtClean="0"/>
              <a:t> </a:t>
            </a:r>
            <a:r>
              <a:rPr lang="en-US" altLang="zh-TW" sz="2400" b="1" dirty="0" smtClean="0"/>
              <a:t>D</a:t>
            </a:r>
            <a:r>
              <a:rPr lang="en-US" altLang="zh-TW" sz="2400" b="1" i="1" baseline="-25000" dirty="0" smtClean="0"/>
              <a:t>1</a:t>
            </a:r>
            <a:r>
              <a:rPr lang="en-US" altLang="zh-TW" sz="2400" b="1" i="1" dirty="0" smtClean="0"/>
              <a:t> </a:t>
            </a:r>
            <a:r>
              <a:rPr lang="en-US" altLang="zh-TW" sz="2400" b="1" dirty="0" smtClean="0"/>
              <a:t>V</a:t>
            </a:r>
            <a:r>
              <a:rPr lang="en-US" altLang="zh-TW" sz="2400" b="1" i="1" baseline="-25000" dirty="0"/>
              <a:t>1</a:t>
            </a:r>
            <a:r>
              <a:rPr lang="en-US" altLang="zh-TW" sz="2400" b="1" baseline="30000" dirty="0" smtClean="0"/>
              <a:t>T</a:t>
            </a:r>
            <a:endParaRPr lang="zh-TW" altLang="en-US" sz="2400" b="1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4297643" y="4509120"/>
            <a:ext cx="1138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U</a:t>
            </a:r>
            <a:r>
              <a:rPr lang="en-US" altLang="zh-TW" sz="2400" b="1" i="1" dirty="0" smtClean="0"/>
              <a:t>  </a:t>
            </a:r>
            <a:r>
              <a:rPr lang="en-US" altLang="zh-TW" sz="2400" b="1" dirty="0" smtClean="0"/>
              <a:t>D</a:t>
            </a:r>
            <a:r>
              <a:rPr lang="en-US" altLang="zh-TW" sz="2400" b="1" i="1" dirty="0" smtClean="0"/>
              <a:t>  </a:t>
            </a:r>
            <a:r>
              <a:rPr lang="en-US" altLang="zh-TW" sz="2400" b="1" dirty="0" smtClean="0"/>
              <a:t>V</a:t>
            </a:r>
            <a:r>
              <a:rPr lang="en-US" altLang="zh-TW" sz="2400" b="1" baseline="30000" dirty="0" smtClean="0"/>
              <a:t>T</a:t>
            </a:r>
            <a:endParaRPr lang="zh-TW" altLang="en-US" sz="2400" b="1" baseline="30000" dirty="0"/>
          </a:p>
        </p:txBody>
      </p:sp>
      <p:sp>
        <p:nvSpPr>
          <p:cNvPr id="20" name="Down Arrow 19"/>
          <p:cNvSpPr/>
          <p:nvPr/>
        </p:nvSpPr>
        <p:spPr>
          <a:xfrm>
            <a:off x="4644008" y="4941168"/>
            <a:ext cx="360040" cy="29317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36096" y="5157192"/>
            <a:ext cx="432047" cy="432048"/>
            <a:chOff x="2267744" y="4787483"/>
            <a:chExt cx="432047" cy="432048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267744" y="4787483"/>
              <a:ext cx="432047" cy="96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32924" y="485019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3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60114"/>
              </p:ext>
            </p:extLst>
          </p:nvPr>
        </p:nvGraphicFramePr>
        <p:xfrm>
          <a:off x="6156176" y="4024401"/>
          <a:ext cx="2016225" cy="113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5"/>
                <a:gridCol w="672075"/>
                <a:gridCol w="672075"/>
              </a:tblGrid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1.04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2.09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2.91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2.09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4.18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5.83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1.09</a:t>
                      </a:r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6948264" y="5093568"/>
            <a:ext cx="360040" cy="29317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210927"/>
              </p:ext>
            </p:extLst>
          </p:nvPr>
        </p:nvGraphicFramePr>
        <p:xfrm>
          <a:off x="6156175" y="5392553"/>
          <a:ext cx="2016225" cy="113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75"/>
                <a:gridCol w="672075"/>
                <a:gridCol w="672075"/>
              </a:tblGrid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59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92D050"/>
                          </a:solidFill>
                        </a:rPr>
                        <a:t>1.09</a:t>
                      </a:r>
                      <a:endParaRPr lang="zh-TW" altLang="en-US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H="1" flipV="1">
            <a:off x="5148064" y="5877272"/>
            <a:ext cx="79209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Disadvantage of EOF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Dense matrix slows down the computation </a:t>
            </a:r>
            <a:r>
              <a:rPr lang="en-US" altLang="zh-TW" dirty="0" smtClean="0"/>
              <a:t>process</a:t>
            </a:r>
          </a:p>
          <a:p>
            <a:endParaRPr lang="en-US" altLang="zh-TW" dirty="0"/>
          </a:p>
          <a:p>
            <a:r>
              <a:rPr lang="en-US" altLang="zh-TW" dirty="0"/>
              <a:t>imperfect initial imputation significantly hurts the final imputation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1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Factorization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Arguably the most successful CF model</a:t>
            </a:r>
          </a:p>
          <a:p>
            <a:r>
              <a:rPr lang="en-US" altLang="zh-TW" dirty="0" smtClean="0"/>
              <a:t>Do the factorization directly on observed entries</a:t>
            </a:r>
          </a:p>
          <a:p>
            <a:pPr marL="457200" lvl="1" indent="0">
              <a:buNone/>
            </a:pPr>
            <a:endParaRPr lang="en-US" altLang="zh-TW" sz="1400" dirty="0"/>
          </a:p>
          <a:p>
            <a:pPr marL="457200" lvl="1" indent="0">
              <a:buNone/>
            </a:pPr>
            <a:endParaRPr lang="en-US" altLang="zh-TW" sz="1400" dirty="0" smtClean="0"/>
          </a:p>
          <a:p>
            <a:pPr marL="457200" lvl="1" indent="0">
              <a:buNone/>
            </a:pPr>
            <a:endParaRPr lang="en-US" altLang="zh-TW" sz="1200" dirty="0"/>
          </a:p>
          <a:p>
            <a:r>
              <a:rPr lang="en-US" altLang="zh-TW" dirty="0" smtClean="0"/>
              <a:t>MF with bias terms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en-US" altLang="zh-TW" b="1" dirty="0"/>
              <a:t>p</a:t>
            </a:r>
            <a:r>
              <a:rPr lang="en-US" altLang="zh-TW" baseline="-25000" dirty="0"/>
              <a:t>m</a:t>
            </a:r>
            <a:r>
              <a:rPr lang="en-US" altLang="zh-TW" dirty="0"/>
              <a:t>: hidden factors of a time step</a:t>
            </a:r>
          </a:p>
          <a:p>
            <a:pPr lvl="1"/>
            <a:r>
              <a:rPr lang="en-US" altLang="zh-TW" b="1" dirty="0" err="1"/>
              <a:t>q</a:t>
            </a:r>
            <a:r>
              <a:rPr lang="en-US" altLang="zh-TW" baseline="-25000" dirty="0" err="1"/>
              <a:t>n</a:t>
            </a:r>
            <a:r>
              <a:rPr lang="en-US" altLang="zh-TW" dirty="0"/>
              <a:t>: hidden factors of a sensor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159657" y="3068960"/>
                <a:ext cx="15980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657" y="3068960"/>
                <a:ext cx="159808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67" y="4293096"/>
            <a:ext cx="8772525" cy="1009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5373216"/>
            <a:ext cx="318352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Temporal Regularized Matrix Factorization (TR-MF)</a:t>
            </a:r>
            <a:endParaRPr lang="zh-TW" altLang="en-US" dirty="0"/>
          </a:p>
        </p:txBody>
      </p:sp>
      <p:pic>
        <p:nvPicPr>
          <p:cNvPr id="4099" name="Picture 3" descr="C:\Users\chungyi\Desktop\Intel_paper_survey\20120408_sensys_submission\TRMF_illu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45713"/>
            <a:ext cx="6480720" cy="33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12776"/>
            <a:ext cx="8712801" cy="17554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176972"/>
            <a:ext cx="318352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Datasets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" y="1600200"/>
            <a:ext cx="634704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Intel Berkeley Research Lab</a:t>
            </a:r>
          </a:p>
          <a:p>
            <a:pPr lvl="1"/>
            <a:r>
              <a:rPr lang="en-US" altLang="zh-TW" dirty="0" smtClean="0"/>
              <a:t>Indoors</a:t>
            </a:r>
          </a:p>
          <a:p>
            <a:pPr lvl="1"/>
            <a:r>
              <a:rPr lang="en-US" altLang="zh-TW" dirty="0" smtClean="0"/>
              <a:t>Temperature, humidity, light</a:t>
            </a:r>
          </a:p>
          <a:p>
            <a:pPr lvl="1"/>
            <a:r>
              <a:rPr lang="en-US" altLang="zh-TW" dirty="0" smtClean="0"/>
              <a:t>5000 time steps, 54 sensor nodes</a:t>
            </a:r>
          </a:p>
          <a:p>
            <a:pPr lvl="1"/>
            <a:r>
              <a:rPr lang="en-US" altLang="zh-TW" dirty="0" smtClean="0"/>
              <a:t>Sampling Rate: 30 sec</a:t>
            </a:r>
          </a:p>
          <a:p>
            <a:pPr lvl="1"/>
            <a:r>
              <a:rPr lang="en-US" altLang="zh-TW" dirty="0" smtClean="0"/>
              <a:t>Inherent missing: 49%</a:t>
            </a:r>
          </a:p>
          <a:p>
            <a:r>
              <a:rPr lang="en-US" altLang="zh-TW" dirty="0" smtClean="0"/>
              <a:t>Trafﬁc Dataset </a:t>
            </a:r>
          </a:p>
          <a:p>
            <a:pPr lvl="1"/>
            <a:r>
              <a:rPr lang="en-US" altLang="zh-TW" dirty="0" smtClean="0"/>
              <a:t>Outdoors</a:t>
            </a:r>
          </a:p>
          <a:p>
            <a:pPr lvl="1"/>
            <a:r>
              <a:rPr lang="en-US" altLang="zh-TW" dirty="0" smtClean="0"/>
              <a:t>Temperature, humidity</a:t>
            </a:r>
          </a:p>
          <a:p>
            <a:pPr lvl="1"/>
            <a:r>
              <a:rPr lang="en-US" altLang="zh-TW" dirty="0" smtClean="0"/>
              <a:t>43K time steps, 20 sensor nodes + gateway</a:t>
            </a:r>
          </a:p>
          <a:p>
            <a:pPr lvl="1"/>
            <a:r>
              <a:rPr lang="en-US" altLang="zh-TW" dirty="0" smtClean="0"/>
              <a:t>Sampling rate: 30 min</a:t>
            </a:r>
          </a:p>
          <a:p>
            <a:pPr lvl="1"/>
            <a:r>
              <a:rPr lang="en-US" altLang="zh-TW" dirty="0" smtClean="0"/>
              <a:t>Inherent missing: 58%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64" y="1851584"/>
            <a:ext cx="3110616" cy="16140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65" y="4264496"/>
            <a:ext cx="2025143" cy="16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23183</TotalTime>
  <Words>589</Words>
  <Application>Microsoft Office PowerPoint</Application>
  <PresentationFormat>如螢幕大小 (4:3)</PresentationFormat>
  <Paragraphs>184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 Unicode MS</vt:lpstr>
      <vt:lpstr>新細明體</vt:lpstr>
      <vt:lpstr>Arial</vt:lpstr>
      <vt:lpstr>Calibri</vt:lpstr>
      <vt:lpstr>Cambria Math</vt:lpstr>
      <vt:lpstr>佈景主題2</vt:lpstr>
      <vt:lpstr>Recommending Missing Sensor Values</vt:lpstr>
      <vt:lpstr>Missing Data Estimation</vt:lpstr>
      <vt:lpstr>Relation to Collaborative Filtering</vt:lpstr>
      <vt:lpstr>Existing approaches</vt:lpstr>
      <vt:lpstr>Empirical Orthogonal Functions (EOF)</vt:lpstr>
      <vt:lpstr>Disadvantage of EOF</vt:lpstr>
      <vt:lpstr>Matrix Factorization</vt:lpstr>
      <vt:lpstr>Temporal Regularized Matrix Factorization (TR-MF)</vt:lpstr>
      <vt:lpstr>Experiment Datasets</vt:lpstr>
      <vt:lpstr>Experiment Setup</vt:lpstr>
      <vt:lpstr>Compared with EOF</vt:lpstr>
      <vt:lpstr>Experiment: random missing</vt:lpstr>
      <vt:lpstr>Experiment: consecutive missing</vt:lpstr>
      <vt:lpstr>Further Prediction</vt:lpstr>
      <vt:lpstr>Heterogeneous information:  MTR-MF Model</vt:lpstr>
      <vt:lpstr>Heterogeneous Information: TR-TF Model</vt:lpstr>
      <vt:lpstr>Heterogeneous Information: Experiment</vt:lpstr>
      <vt:lpstr>Spatial Regularization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 Progress Report</dc:title>
  <dc:creator>hmchen</dc:creator>
  <cp:lastModifiedBy>ChungYi</cp:lastModifiedBy>
  <cp:revision>215</cp:revision>
  <dcterms:created xsi:type="dcterms:W3CDTF">2012-03-14T08:22:58Z</dcterms:created>
  <dcterms:modified xsi:type="dcterms:W3CDTF">2015-10-03T16:58:05Z</dcterms:modified>
</cp:coreProperties>
</file>