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8" r:id="rId10"/>
    <p:sldId id="271" r:id="rId11"/>
    <p:sldId id="262" r:id="rId12"/>
    <p:sldId id="266" r:id="rId13"/>
    <p:sldId id="263" r:id="rId14"/>
    <p:sldId id="269" r:id="rId15"/>
    <p:sldId id="270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5442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52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512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61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933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970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82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607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575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38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34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686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432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7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54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90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43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21FB-D1AD-4A93-B134-4EA3BD989524}" type="datetimeFigureOut">
              <a:rPr lang="lv-LV" smtClean="0"/>
              <a:t>09.06.2025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774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names.asp" TargetMode="External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variables_global.asp" TargetMode="External"/><Relationship Id="rId5" Type="http://schemas.openxmlformats.org/officeDocument/2006/relationships/hyperlink" Target="https://www.w3schools.com/python/python_variables_output.asp" TargetMode="External"/><Relationship Id="rId4" Type="http://schemas.openxmlformats.org/officeDocument/2006/relationships/hyperlink" Target="https://www.w3schools.com/python/python_variables_multiple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7" Type="http://schemas.openxmlformats.org/officeDocument/2006/relationships/hyperlink" Target="https://tezaurs.lv/" TargetMode="External"/><Relationship Id="rId2" Type="http://schemas.openxmlformats.org/officeDocument/2006/relationships/hyperlink" Target="https://www.geeksforgeeks.org/python-vari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translate.google.com/?sl=en&amp;tl=lv&amp;op=translate" TargetMode="External"/><Relationship Id="rId4" Type="http://schemas.openxmlformats.org/officeDocument/2006/relationships/hyperlink" Target="https://www.w3schools.com/python/trypython.asp?filename=demo_variables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3C5F-C8EA-4A87-B195-09CDA8FE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635" y="1600200"/>
            <a:ext cx="8972364" cy="2387600"/>
          </a:xfrm>
        </p:spPr>
        <p:txBody>
          <a:bodyPr>
            <a:noAutofit/>
          </a:bodyPr>
          <a:lstStyle/>
          <a:p>
            <a:pPr algn="ctr"/>
            <a:r>
              <a:rPr lang="lv-LV" sz="5800" dirty="0"/>
              <a:t>Mainīgie, datu tipi un pamatdarbības Python valodā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FAEF-0B2B-4370-A926-63FB48103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029" y="39878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lv-LV" sz="2800" dirty="0"/>
              <a:t>Darens Miltenis 2PT</a:t>
            </a:r>
          </a:p>
        </p:txBody>
      </p:sp>
    </p:spTree>
    <p:extLst>
      <p:ext uri="{BB962C8B-B14F-4D97-AF65-F5344CB8AC3E}">
        <p14:creationId xmlns:p14="http://schemas.microsoft.com/office/powerpoint/2010/main" val="82219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EE5-949F-4425-982B-146C9003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dzēšana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FE9-802A-4755-A13A-4F7F1EDE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8" y="2114106"/>
            <a:ext cx="6267635" cy="3541714"/>
          </a:xfrm>
        </p:spPr>
        <p:txBody>
          <a:bodyPr/>
          <a:lstStyle/>
          <a:p>
            <a:pPr algn="just"/>
            <a:r>
              <a:rPr lang="lv-LV" dirty="0"/>
              <a:t>Atslēgvārds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tiek izmantots objektu dzēšanai. </a:t>
            </a:r>
          </a:p>
          <a:p>
            <a:pPr algn="just"/>
            <a:r>
              <a:rPr lang="lv-LV" dirty="0"/>
              <a:t>Python valodā viss ir objekts, tāpēc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var izmantot arī mainīgo dzēšanai.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30BF1-CA95-47FA-967A-FE886B58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1" y="2091224"/>
            <a:ext cx="5029478" cy="117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D8F07-8CF9-44B4-A5BF-15F1E756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3591370"/>
            <a:ext cx="5029477" cy="10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FE4D-2083-488D-BFCD-425123F8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511987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Python datu tipi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685-B56F-4DF3-96C4-F8CFA190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2" y="1912615"/>
            <a:ext cx="9636080" cy="45631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Mainīgie</a:t>
            </a:r>
            <a:r>
              <a:rPr lang="en-US" dirty="0"/>
              <a:t> var </a:t>
            </a:r>
            <a:r>
              <a:rPr lang="en-US" dirty="0" err="1"/>
              <a:t>glabāt</a:t>
            </a:r>
            <a:r>
              <a:rPr lang="en-US" dirty="0"/>
              <a:t> </a:t>
            </a:r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, un </a:t>
            </a:r>
            <a:r>
              <a:rPr lang="en-US" dirty="0" err="1"/>
              <a:t>dažādi</a:t>
            </a:r>
            <a:r>
              <a:rPr lang="en-US" dirty="0"/>
              <a:t> tipi var </a:t>
            </a:r>
            <a:r>
              <a:rPr lang="en-US" dirty="0" err="1"/>
              <a:t>veikt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Python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iebūvēti</a:t>
            </a:r>
            <a:r>
              <a:rPr lang="en-US" dirty="0"/>
              <a:t> </a:t>
            </a:r>
            <a:r>
              <a:rPr lang="en-US" dirty="0" err="1"/>
              <a:t>šādi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tipi, kas </a:t>
            </a:r>
            <a:r>
              <a:rPr lang="en-US" dirty="0" err="1"/>
              <a:t>iedalīti</a:t>
            </a:r>
            <a:r>
              <a:rPr lang="en-US" dirty="0"/>
              <a:t> </a:t>
            </a:r>
            <a:r>
              <a:rPr lang="en-US" dirty="0" err="1"/>
              <a:t>šādās</a:t>
            </a:r>
            <a:r>
              <a:rPr lang="en-US" dirty="0"/>
              <a:t> </a:t>
            </a:r>
            <a:r>
              <a:rPr lang="en-US" dirty="0" err="1"/>
              <a:t>kategorijās</a:t>
            </a:r>
            <a:r>
              <a:rPr lang="en-US" dirty="0"/>
              <a:t>:</a:t>
            </a:r>
            <a:endParaRPr lang="lv-LV" dirty="0"/>
          </a:p>
          <a:p>
            <a:pPr lvl="1"/>
            <a:r>
              <a:rPr lang="lv-LV" dirty="0"/>
              <a:t>Teksta tips: </a:t>
            </a:r>
            <a:r>
              <a:rPr lang="lv-LV" dirty="0">
                <a:solidFill>
                  <a:schemeClr val="tx2"/>
                </a:solidFill>
              </a:rPr>
              <a:t>str</a:t>
            </a:r>
          </a:p>
          <a:p>
            <a:pPr lvl="1"/>
            <a:r>
              <a:rPr lang="lv-LV" dirty="0"/>
              <a:t>Skaitliskie tipi: 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complex</a:t>
            </a:r>
          </a:p>
          <a:p>
            <a:pPr lvl="1"/>
            <a:r>
              <a:rPr lang="lv-LV" dirty="0"/>
              <a:t>Secību tipi: </a:t>
            </a:r>
            <a:r>
              <a:rPr lang="lv-LV" dirty="0">
                <a:solidFill>
                  <a:schemeClr val="tx2"/>
                </a:solidFill>
              </a:rPr>
              <a:t>list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tuple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range</a:t>
            </a:r>
          </a:p>
          <a:p>
            <a:pPr lvl="1"/>
            <a:r>
              <a:rPr lang="lv-LV" dirty="0"/>
              <a:t>Kartēšanas tips: </a:t>
            </a:r>
            <a:r>
              <a:rPr lang="lv-LV" dirty="0">
                <a:solidFill>
                  <a:schemeClr val="tx2"/>
                </a:solidFill>
              </a:rPr>
              <a:t>dict</a:t>
            </a:r>
          </a:p>
          <a:p>
            <a:pPr lvl="1"/>
            <a:r>
              <a:rPr lang="lv-LV" dirty="0"/>
              <a:t>Kopas tips: </a:t>
            </a:r>
            <a:r>
              <a:rPr lang="lv-LV" dirty="0">
                <a:solidFill>
                  <a:schemeClr val="tx2"/>
                </a:solidFill>
              </a:rPr>
              <a:t>set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frozenset</a:t>
            </a:r>
          </a:p>
          <a:p>
            <a:pPr lvl="1"/>
            <a:r>
              <a:rPr lang="lv-LV" dirty="0"/>
              <a:t>Loģiskais tips: </a:t>
            </a:r>
            <a:r>
              <a:rPr lang="lv-LV" dirty="0">
                <a:solidFill>
                  <a:schemeClr val="tx2"/>
                </a:solidFill>
              </a:rPr>
              <a:t>bool</a:t>
            </a:r>
          </a:p>
          <a:p>
            <a:pPr lvl="1"/>
            <a:r>
              <a:rPr lang="lv-LV" dirty="0"/>
              <a:t>Binārie tipi: </a:t>
            </a:r>
            <a:r>
              <a:rPr lang="lv-LV" dirty="0">
                <a:solidFill>
                  <a:schemeClr val="tx2"/>
                </a:solidFill>
              </a:rPr>
              <a:t>bytes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bytearray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memoryview</a:t>
            </a:r>
          </a:p>
          <a:p>
            <a:pPr lvl="1"/>
            <a:r>
              <a:rPr lang="lv-LV" dirty="0"/>
              <a:t>Tukšuma tips: </a:t>
            </a:r>
            <a:r>
              <a:rPr lang="lv-LV" dirty="0">
                <a:solidFill>
                  <a:schemeClr val="tx2"/>
                </a:solidFill>
              </a:rPr>
              <a:t>NoneType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7302-2D8D-4230-BF93-FE02871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83" y="3126294"/>
            <a:ext cx="2572997" cy="60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B4C1E-CFCF-407B-AE9C-46BF9A26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6" y="3093530"/>
            <a:ext cx="1755305" cy="79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AE89-62A6-4619-B324-E217EFF1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43" y="3982853"/>
            <a:ext cx="2300562" cy="605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EBFA0-8191-4028-8119-F81202C0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296" y="4737579"/>
            <a:ext cx="1654057" cy="72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1B23F-1E50-470E-95F6-3E8E0EAE3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685" y="3861394"/>
            <a:ext cx="4096764" cy="70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E6637-10D9-4559-96C0-04C362084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685" y="2968501"/>
            <a:ext cx="4378127" cy="641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90220-24AF-44CB-BD90-F4026F796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370" y="4746979"/>
            <a:ext cx="2176207" cy="60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785B89-91FB-42A8-9370-060D3487E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348" y="3204684"/>
            <a:ext cx="6266069" cy="587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C6F8B-5090-476C-ADF6-7CA175F2C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5685" y="3355261"/>
            <a:ext cx="4166307" cy="468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0D25C-4CF8-4C50-8688-0A26C979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5685" y="4004527"/>
            <a:ext cx="5719754" cy="554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3389D-2CF8-40C3-ACF2-7255F28CD5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5685" y="3207521"/>
            <a:ext cx="1836437" cy="554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25C02-ACF5-4BC1-A5D0-358A3222F4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370" y="3230413"/>
            <a:ext cx="2343875" cy="51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B681D-724D-47D6-AA13-BDBADF8C5F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2370" y="3980980"/>
            <a:ext cx="2653041" cy="576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0B234-A3C2-405A-B8D2-9F6AE7B8F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043" y="4785222"/>
            <a:ext cx="3747783" cy="605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096B85-D152-45B1-83D1-C613392F22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2370" y="3222721"/>
            <a:ext cx="1541531" cy="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3D7-0528-48A2-94A1-316996E9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67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09C4-83EB-49A5-9875-42C3E37B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9227" cy="3541714"/>
          </a:xfrm>
        </p:spPr>
        <p:txBody>
          <a:bodyPr/>
          <a:lstStyle/>
          <a:p>
            <a:pPr algn="just"/>
            <a:r>
              <a:rPr lang="lv-LV" dirty="0"/>
              <a:t>Python valodā datu tips tiek iestatīts, piešķirot mainīgajam vērtību.</a:t>
            </a:r>
          </a:p>
          <a:p>
            <a:pPr algn="just"/>
            <a:r>
              <a:rPr lang="lv-LV" dirty="0"/>
              <a:t>Ja nepieciešams norādīt datu tipu, var izmantot </a:t>
            </a:r>
            <a:r>
              <a:rPr lang="lv-LV" dirty="0">
                <a:solidFill>
                  <a:srgbClr val="FFFF00"/>
                </a:solidFill>
              </a:rPr>
              <a:t>konstruktora</a:t>
            </a:r>
            <a:r>
              <a:rPr lang="lv-LV" dirty="0"/>
              <a:t> </a:t>
            </a:r>
            <a:r>
              <a:rPr lang="lv-LV" dirty="0">
                <a:solidFill>
                  <a:srgbClr val="FFFF00"/>
                </a:solidFill>
              </a:rPr>
              <a:t>funkcijas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CA9D6-78B4-420A-80CF-418C4484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50" y="1395263"/>
            <a:ext cx="3689349" cy="5250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1EA6F-3888-4B21-830C-89838C53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1347614"/>
            <a:ext cx="3689348" cy="53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9E8E-95CB-4F68-BE94-26602C0D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15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iegūšana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DCA-E727-4089-8A91-AF3BA808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57200"/>
            <a:ext cx="4470400" cy="354171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Jebkur</a:t>
            </a:r>
            <a:r>
              <a:rPr lang="lv-LV" sz="2800" dirty="0"/>
              <a:t>u </a:t>
            </a:r>
            <a:r>
              <a:rPr lang="en-US" sz="2800" dirty="0" err="1"/>
              <a:t>datu</a:t>
            </a:r>
            <a:r>
              <a:rPr lang="en-US" sz="2800" dirty="0"/>
              <a:t> </a:t>
            </a:r>
            <a:r>
              <a:rPr lang="en-US" sz="2800" dirty="0" err="1"/>
              <a:t>tipu</a:t>
            </a:r>
            <a:r>
              <a:rPr lang="en-US" sz="2800" dirty="0"/>
              <a:t> var </a:t>
            </a:r>
            <a:r>
              <a:rPr lang="en-US" sz="2800" dirty="0" err="1"/>
              <a:t>iegūt</a:t>
            </a:r>
            <a:r>
              <a:rPr lang="en-US" sz="2800" dirty="0"/>
              <a:t>, </a:t>
            </a:r>
            <a:r>
              <a:rPr lang="en-US" sz="2800" dirty="0" err="1"/>
              <a:t>izmantojot</a:t>
            </a:r>
            <a:r>
              <a:rPr lang="en-US" sz="2800" dirty="0"/>
              <a:t> </a:t>
            </a:r>
            <a:r>
              <a:rPr lang="en-US" sz="2800" dirty="0" err="1"/>
              <a:t>funkciju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type()</a:t>
            </a:r>
            <a:r>
              <a:rPr lang="lv-LV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F37DC-E11F-46F9-87E7-175C6E9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385371"/>
            <a:ext cx="5152708" cy="51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C208-AB7B-4841-9128-516DBDBA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5605-0536-4E78-BECA-10636164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225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7600"/>
            <a:ext cx="10308908" cy="5445760"/>
          </a:xfrm>
        </p:spPr>
        <p:txBody>
          <a:bodyPr>
            <a:normAutofit lnSpcReduction="1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https://www.w3schools.com/python/python_variables.asp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- Variable Names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https://www.w3schools.com/python/python_variables_names.asp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Variables - Assign Multiple Values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https://www.w3schools.com/python/python_variables_multiple.asp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 - Output Variables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https://www.w3schools.com/python/python_variables_output.asp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- Global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https://www.w3schools.com/python/python_variables_global.asp</a:t>
            </a:r>
            <a:endParaRPr lang="lv-LV" dirty="0">
              <a:solidFill>
                <a:schemeClr val="tx2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247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036320"/>
            <a:ext cx="10668000" cy="5537200"/>
          </a:xfrm>
        </p:spPr>
        <p:txBody>
          <a:bodyPr>
            <a:normAutofit fontScale="92500" lnSpcReduction="2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https://www.geeksforgeeks.org/python-variables/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Variables in Python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https://realpython.com/python-variables/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W3Schools TryIt Editor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https://www.w3schools.com/python/trypython.asp?filename=demo_variables1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Google tulkotājs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https://translate.google.com/?sl=en&amp;tl=lv&amp;op=translate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ChatGPT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https://chatgpt.com/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Tēzaurs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7"/>
              </a:rPr>
              <a:t>https://tezaurs.lv/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05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5C7-3032-47FF-A98B-DDF28C3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7200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8806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D7E-BF3B-44DB-9648-8A6B1B44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Kas ir mainīgie?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B426-E214-46F5-B75A-5486B5C5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7" y="1972800"/>
            <a:ext cx="6644303" cy="4499021"/>
          </a:xfrm>
        </p:spPr>
        <p:txBody>
          <a:bodyPr>
            <a:normAutofit lnSpcReduction="10000"/>
          </a:bodyPr>
          <a:lstStyle/>
          <a:p>
            <a:pPr algn="just"/>
            <a:r>
              <a:rPr lang="lv-LV" dirty="0"/>
              <a:t>M</a:t>
            </a:r>
            <a:r>
              <a:rPr lang="en-US" dirty="0" err="1"/>
              <a:t>ainīgais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identifikators</a:t>
            </a:r>
            <a:r>
              <a:rPr lang="en-US" dirty="0"/>
              <a:t> un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izmantots</a:t>
            </a:r>
            <a:r>
              <a:rPr lang="en-US" dirty="0"/>
              <a:t> </a:t>
            </a:r>
            <a:r>
              <a:rPr lang="en-US" dirty="0" err="1"/>
              <a:t>vērtības</a:t>
            </a:r>
            <a:r>
              <a:rPr lang="en-US" dirty="0"/>
              <a:t> </a:t>
            </a:r>
            <a:r>
              <a:rPr lang="en-US" dirty="0" err="1"/>
              <a:t>saglabāšanai</a:t>
            </a:r>
            <a:r>
              <a:rPr lang="lv-LV" dirty="0"/>
              <a:t>.</a:t>
            </a:r>
          </a:p>
          <a:p>
            <a:pPr algn="just"/>
            <a:r>
              <a:rPr lang="lv-LV" dirty="0"/>
              <a:t>Python nav komandas mainīgā deklarēšanai.</a:t>
            </a:r>
          </a:p>
          <a:p>
            <a:pPr algn="just"/>
            <a:r>
              <a:rPr lang="lv-LV" dirty="0"/>
              <a:t>Mainīgais tiek izveidots brīdī, kad tam pirmo reizi piešķirat vērtību.</a:t>
            </a:r>
          </a:p>
          <a:p>
            <a:pPr algn="just"/>
            <a:r>
              <a:rPr lang="lv-LV" dirty="0"/>
              <a:t>Mainīgie nav jādeklarē ar konkrētu tipu, un to tips var mainīties pat pēc iestatīšanas.</a:t>
            </a:r>
          </a:p>
          <a:p>
            <a:pPr algn="just"/>
            <a:r>
              <a:rPr lang="lv-LV" dirty="0"/>
              <a:t>Ja nepieciešams norādīt mainīgā datu tipu, to var izdarīt ar pārveidošanu.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2CB-42E9-4850-A408-D482FA26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18" y="2870695"/>
            <a:ext cx="3912183" cy="1548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1C812-8DA9-4326-9321-B9DDA7D1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10" y="3178685"/>
            <a:ext cx="4725191" cy="102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C82F0-F29D-41E0-B679-C75F7FAE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7" y="2834956"/>
            <a:ext cx="4204254" cy="17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2" y="2018666"/>
            <a:ext cx="8331061" cy="4098047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Mainīgajam var būt īss nosaukums (piemēram, x un y) vai aprakstošāks nosaukums (vecums, automasina_nosaukums, kopejais_apjoms).</a:t>
            </a:r>
          </a:p>
          <a:p>
            <a:pPr algn="just"/>
            <a:r>
              <a:rPr lang="lv-LV" dirty="0"/>
              <a:t>Python mainīgo definēšanas noteikumi: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Jāsākas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burtu</a:t>
            </a:r>
            <a:r>
              <a:rPr lang="lv-LV" dirty="0"/>
              <a:t> vai </a:t>
            </a:r>
            <a:r>
              <a:rPr lang="lv-LV" dirty="0">
                <a:solidFill>
                  <a:schemeClr val="tx2"/>
                </a:solidFill>
              </a:rPr>
              <a:t>pasvītrojuma rakstzīmi</a:t>
            </a:r>
            <a:r>
              <a:rPr lang="lv-LV" dirty="0"/>
              <a:t>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sākties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ciparu</a:t>
            </a:r>
            <a:r>
              <a:rPr lang="lv-LV" dirty="0"/>
              <a:t>.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Var saturēt </a:t>
            </a:r>
            <a:r>
              <a:rPr lang="lv-LV" dirty="0"/>
              <a:t>tikai </a:t>
            </a:r>
            <a:r>
              <a:rPr lang="lv-LV" dirty="0">
                <a:solidFill>
                  <a:schemeClr val="tx2"/>
                </a:solidFill>
              </a:rPr>
              <a:t>burtus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ciparus</a:t>
            </a:r>
            <a:r>
              <a:rPr lang="lv-LV" dirty="0"/>
              <a:t> un </a:t>
            </a:r>
            <a:r>
              <a:rPr lang="lv-LV" dirty="0">
                <a:solidFill>
                  <a:schemeClr val="tx2"/>
                </a:solidFill>
              </a:rPr>
              <a:t>pasvītrojumus</a:t>
            </a:r>
            <a:r>
              <a:rPr lang="lv-LV" dirty="0"/>
              <a:t> (A–z, 0–9 un _).</a:t>
            </a:r>
          </a:p>
          <a:p>
            <a:pPr lvl="1" algn="just"/>
            <a:r>
              <a:rPr lang="lv-LV" dirty="0"/>
              <a:t>Nosaukumi ir </a:t>
            </a:r>
            <a:r>
              <a:rPr lang="lv-LV" dirty="0">
                <a:solidFill>
                  <a:srgbClr val="FFFF00"/>
                </a:solidFill>
              </a:rPr>
              <a:t>reģistrjutīgi</a:t>
            </a:r>
            <a:r>
              <a:rPr lang="lv-LV" dirty="0"/>
              <a:t> (vecums, Vecums un VECUMS ir trīs dažādi mainīgie).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sakrist</a:t>
            </a:r>
            <a:r>
              <a:rPr lang="lv-LV" dirty="0"/>
              <a:t> ar kādu no </a:t>
            </a:r>
            <a:r>
              <a:rPr lang="lv-LV" dirty="0">
                <a:solidFill>
                  <a:schemeClr val="tx2"/>
                </a:solidFill>
              </a:rPr>
              <a:t>Python atslēgvārdiem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5E39A-783A-4A99-8C6B-6B12596B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582" y="1984593"/>
            <a:ext cx="2940777" cy="308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96B77-A78E-4BE6-A338-631BACB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2870783"/>
            <a:ext cx="4012075" cy="12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097088"/>
            <a:ext cx="8735628" cy="4240090"/>
          </a:xfrm>
        </p:spPr>
        <p:txBody>
          <a:bodyPr>
            <a:normAutofit/>
          </a:bodyPr>
          <a:lstStyle/>
          <a:p>
            <a:pPr algn="just"/>
            <a:r>
              <a:rPr lang="lv-LV" sz="2200" dirty="0"/>
              <a:t>N</a:t>
            </a:r>
            <a:r>
              <a:rPr lang="en-US" sz="2200" dirty="0" err="1"/>
              <a:t>osaukum</a:t>
            </a:r>
            <a:r>
              <a:rPr lang="lv-LV" sz="2200" dirty="0"/>
              <a:t>i</a:t>
            </a:r>
            <a:r>
              <a:rPr lang="en-US" sz="2200" dirty="0"/>
              <a:t>, kas </a:t>
            </a:r>
            <a:r>
              <a:rPr lang="en-US" sz="2200" dirty="0" err="1"/>
              <a:t>satur</a:t>
            </a:r>
            <a:r>
              <a:rPr lang="en-US" sz="2200" dirty="0"/>
              <a:t> </a:t>
            </a:r>
            <a:r>
              <a:rPr lang="en-US" sz="2200" dirty="0" err="1"/>
              <a:t>vairāk</a:t>
            </a:r>
            <a:r>
              <a:rPr lang="en-US" sz="2200" dirty="0"/>
              <a:t> </a:t>
            </a:r>
            <a:r>
              <a:rPr lang="en-US" sz="2200" dirty="0" err="1"/>
              <a:t>nekā</a:t>
            </a:r>
            <a:r>
              <a:rPr lang="en-US" sz="2200" dirty="0"/>
              <a:t> </a:t>
            </a:r>
            <a:r>
              <a:rPr lang="en-US" sz="2200" dirty="0" err="1"/>
              <a:t>vienu</a:t>
            </a:r>
            <a:r>
              <a:rPr lang="en-US" sz="2200" dirty="0"/>
              <a:t> </a:t>
            </a:r>
            <a:r>
              <a:rPr lang="en-US" sz="2200" dirty="0" err="1"/>
              <a:t>vārdu</a:t>
            </a:r>
            <a:r>
              <a:rPr lang="en-US" sz="2200" dirty="0"/>
              <a:t>, var </a:t>
            </a:r>
            <a:r>
              <a:rPr lang="en-US" sz="2200" dirty="0" err="1"/>
              <a:t>būt</a:t>
            </a:r>
            <a:r>
              <a:rPr lang="en-US" sz="2200" dirty="0"/>
              <a:t> </a:t>
            </a:r>
            <a:r>
              <a:rPr lang="en-US" sz="2200" dirty="0" err="1"/>
              <a:t>grūti</a:t>
            </a:r>
            <a:r>
              <a:rPr lang="en-US" sz="2200" dirty="0"/>
              <a:t> </a:t>
            </a:r>
            <a:r>
              <a:rPr lang="lv-LV" sz="2200" dirty="0"/>
              <a:t>sa</a:t>
            </a:r>
            <a:r>
              <a:rPr lang="en-US" sz="2200" dirty="0"/>
              <a:t>las</a:t>
            </a:r>
            <a:r>
              <a:rPr lang="lv-LV" sz="2200" dirty="0"/>
              <a:t>āmi.</a:t>
            </a:r>
          </a:p>
          <a:p>
            <a:pPr algn="just"/>
            <a:r>
              <a:rPr lang="en-US" sz="2200" dirty="0" err="1"/>
              <a:t>Ir</a:t>
            </a:r>
            <a:r>
              <a:rPr lang="en-US" sz="2200" dirty="0"/>
              <a:t> </a:t>
            </a:r>
            <a:r>
              <a:rPr lang="en-US" sz="2200" dirty="0" err="1"/>
              <a:t>vairākas</a:t>
            </a:r>
            <a:r>
              <a:rPr lang="en-US" sz="2200" dirty="0"/>
              <a:t> </a:t>
            </a:r>
            <a:r>
              <a:rPr lang="en-US" sz="2200" dirty="0" err="1"/>
              <a:t>metodes</a:t>
            </a:r>
            <a:r>
              <a:rPr lang="en-US" sz="2200" dirty="0"/>
              <a:t>, ko var</a:t>
            </a:r>
            <a:r>
              <a:rPr lang="lv-LV" sz="2200" dirty="0"/>
              <a:t> </a:t>
            </a:r>
            <a:r>
              <a:rPr lang="en-US" sz="2200" dirty="0" err="1"/>
              <a:t>izmantot</a:t>
            </a:r>
            <a:r>
              <a:rPr lang="en-US" sz="2200" dirty="0"/>
              <a:t>, </a:t>
            </a:r>
            <a:r>
              <a:rPr lang="en-US" sz="2200" dirty="0" err="1"/>
              <a:t>lai</a:t>
            </a:r>
            <a:r>
              <a:rPr lang="en-US" sz="2200" dirty="0"/>
              <a:t> </a:t>
            </a:r>
            <a:r>
              <a:rPr lang="en-US" sz="2200" dirty="0" err="1"/>
              <a:t>padarītu</a:t>
            </a:r>
            <a:r>
              <a:rPr lang="en-US" sz="2200" dirty="0"/>
              <a:t> </a:t>
            </a:r>
            <a:r>
              <a:rPr lang="en-US" sz="2200" dirty="0" err="1"/>
              <a:t>tos</a:t>
            </a:r>
            <a:r>
              <a:rPr lang="en-US" sz="2200" dirty="0"/>
              <a:t> </a:t>
            </a:r>
            <a:r>
              <a:rPr lang="en-US" sz="2200" dirty="0" err="1"/>
              <a:t>vieglāk</a:t>
            </a:r>
            <a:r>
              <a:rPr lang="en-US" sz="2200" dirty="0"/>
              <a:t> </a:t>
            </a:r>
            <a:r>
              <a:rPr lang="en-US" sz="2200" dirty="0" err="1"/>
              <a:t>lasāmus</a:t>
            </a:r>
            <a:r>
              <a:rPr lang="lv-LV" sz="2200" dirty="0"/>
              <a:t>:</a:t>
            </a:r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Camel Case</a:t>
            </a:r>
            <a:r>
              <a:rPr lang="lv-LV" sz="2200" dirty="0"/>
              <a:t> (Katrs vārds, izņemot pirmo,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Pascal Case</a:t>
            </a:r>
            <a:r>
              <a:rPr lang="lv-LV" sz="2800" dirty="0"/>
              <a:t> </a:t>
            </a:r>
            <a:r>
              <a:rPr lang="lv-LV" sz="2200" dirty="0"/>
              <a:t>(Katrs vārds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Snake Case</a:t>
            </a:r>
            <a:r>
              <a:rPr lang="lv-LV" sz="2800" dirty="0"/>
              <a:t> </a:t>
            </a:r>
            <a:r>
              <a:rPr lang="lv-LV" sz="2200" dirty="0"/>
              <a:t>(Katrs vārds tiek atdalīts ar pasvītrojuma rakstzīmi)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EE83-02FF-4271-9381-91A8C1D0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96" y="2262684"/>
            <a:ext cx="3245356" cy="54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379EE-89E0-48B0-A4DC-2FD57569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09" y="3172569"/>
            <a:ext cx="3256043" cy="465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849B4-5F02-4583-835A-4E3F52670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609" y="4047693"/>
            <a:ext cx="3245356" cy="4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FCE-4021-4291-8CDD-266950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vērtību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8D95-BA8D-4393-9BFC-841322E9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72" y="2222854"/>
            <a:ext cx="6653182" cy="3541714"/>
          </a:xfrm>
        </p:spPr>
        <p:txBody>
          <a:bodyPr/>
          <a:lstStyle/>
          <a:p>
            <a:pPr algn="just"/>
            <a:r>
              <a:rPr lang="lv-LV" dirty="0"/>
              <a:t>Python ļauj piešķirt vērtības vairākiem mainīgajiem vienā rindā.</a:t>
            </a:r>
          </a:p>
          <a:p>
            <a:pPr algn="just"/>
            <a:r>
              <a:rPr lang="lv-LV" dirty="0"/>
              <a:t>Var arī piešķirt vienu un to pašu vērtību vairākiem mainīgajiem vienā rindā</a:t>
            </a:r>
          </a:p>
          <a:p>
            <a:pPr algn="just"/>
            <a:r>
              <a:rPr lang="lv-LV" dirty="0"/>
              <a:t>Ja ir vērtību kolekcija sarakstā, kortežā utt., Python ļauj izvilkt vērtības mainīgajos.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D3A9D-959A-474A-8168-29ED2197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497" y="2133749"/>
            <a:ext cx="4486133" cy="95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42AF6-2337-408E-97E4-039BD408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72" y="3227971"/>
            <a:ext cx="271462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BC6EF-3A19-4406-BE5B-91181A39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75" y="4281043"/>
            <a:ext cx="4573455" cy="12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E87-D6BF-4B6C-A167-DFEC3DF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izvadīšana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72B-3D44-4A4C-9707-71EE336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17" y="1928369"/>
            <a:ext cx="7026044" cy="450794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Python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tiek</a:t>
            </a:r>
            <a:r>
              <a:rPr lang="en-US" sz="2000" dirty="0"/>
              <a:t> </a:t>
            </a:r>
            <a:r>
              <a:rPr lang="en-US" sz="2000" dirty="0" err="1"/>
              <a:t>izmantota</a:t>
            </a:r>
            <a:r>
              <a:rPr lang="en-US" sz="2000" dirty="0"/>
              <a:t> </a:t>
            </a:r>
            <a:r>
              <a:rPr lang="en-US" sz="2000" dirty="0" err="1"/>
              <a:t>mainīgo</a:t>
            </a:r>
            <a:r>
              <a:rPr lang="en-US" sz="2000" dirty="0"/>
              <a:t> </a:t>
            </a:r>
            <a:r>
              <a:rPr lang="en-US" sz="2000" dirty="0" err="1"/>
              <a:t>izvadei</a:t>
            </a:r>
            <a:r>
              <a:rPr lang="en-US" sz="2000" dirty="0"/>
              <a:t>.</a:t>
            </a:r>
            <a:endParaRPr lang="lv-LV" sz="2000" dirty="0"/>
          </a:p>
          <a:p>
            <a:pPr algn="just"/>
            <a:r>
              <a:rPr lang="lv-LV" sz="2000" dirty="0"/>
              <a:t>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lv-LV" sz="2000" dirty="0"/>
              <a:t>var</a:t>
            </a:r>
            <a:r>
              <a:rPr lang="en-US" sz="2000" dirty="0"/>
              <a:t> </a:t>
            </a:r>
            <a:r>
              <a:rPr lang="en-US" sz="2000" dirty="0" err="1"/>
              <a:t>izvad</a:t>
            </a:r>
            <a:r>
              <a:rPr lang="lv-LV" sz="2000" dirty="0"/>
              <a:t>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lv-LV" sz="2000" dirty="0"/>
              <a:t>ja </a:t>
            </a:r>
            <a:r>
              <a:rPr lang="en-US" sz="2000" dirty="0" err="1"/>
              <a:t>atdal</a:t>
            </a:r>
            <a:r>
              <a:rPr lang="lv-LV" sz="2000" dirty="0"/>
              <a:t>a 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/>
              <a:t>Var </a:t>
            </a:r>
            <a:r>
              <a:rPr lang="en-US" sz="2000" dirty="0" err="1"/>
              <a:t>arī</a:t>
            </a:r>
            <a:r>
              <a:rPr lang="en-US" sz="2000" dirty="0"/>
              <a:t> </a:t>
            </a:r>
            <a:r>
              <a:rPr lang="en-US" sz="2000" dirty="0" err="1"/>
              <a:t>izmantot</a:t>
            </a:r>
            <a:r>
              <a:rPr lang="en-US" sz="2000" dirty="0"/>
              <a:t> </a:t>
            </a:r>
            <a:r>
              <a:rPr lang="en-US" sz="2000" dirty="0" err="1"/>
              <a:t>operatoru</a:t>
            </a:r>
            <a:r>
              <a:rPr lang="en-US" sz="2000" dirty="0"/>
              <a:t>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izvadītu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Skaitļiem rakstzīme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 darbojas kā </a:t>
            </a:r>
            <a:r>
              <a:rPr lang="lv-LV" sz="2000" dirty="0">
                <a:solidFill>
                  <a:schemeClr val="tx2"/>
                </a:solidFill>
              </a:rPr>
              <a:t>matemātiskais operators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Ja ar </a:t>
            </a:r>
            <a:r>
              <a:rPr lang="lv-LV" sz="2000" dirty="0">
                <a:solidFill>
                  <a:srgbClr val="FFFF00"/>
                </a:solidFill>
              </a:rPr>
              <a:t>print() </a:t>
            </a:r>
            <a:r>
              <a:rPr lang="lv-LV" sz="2000" dirty="0"/>
              <a:t>mēģina apvienot </a:t>
            </a:r>
            <a:r>
              <a:rPr lang="lv-LV" sz="2000" dirty="0">
                <a:solidFill>
                  <a:srgbClr val="00FA18"/>
                </a:solidFill>
              </a:rPr>
              <a:t>virkni</a:t>
            </a:r>
            <a:r>
              <a:rPr lang="lv-LV" sz="2000" dirty="0"/>
              <a:t> un </a:t>
            </a:r>
            <a:r>
              <a:rPr lang="lv-LV" sz="2000" dirty="0">
                <a:solidFill>
                  <a:srgbClr val="00FA18"/>
                </a:solidFill>
              </a:rPr>
              <a:t>skaitli</a:t>
            </a:r>
            <a:r>
              <a:rPr lang="lv-LV" sz="2000" dirty="0"/>
              <a:t> izmantojot operatoru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, Python parādīs </a:t>
            </a:r>
            <a:r>
              <a:rPr lang="lv-LV" sz="2000" dirty="0">
                <a:solidFill>
                  <a:srgbClr val="FF0000"/>
                </a:solidFill>
              </a:rPr>
              <a:t>kļūdu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 err="1"/>
              <a:t>Labākais</a:t>
            </a:r>
            <a:r>
              <a:rPr lang="en-US" sz="2000" dirty="0"/>
              <a:t> </a:t>
            </a:r>
            <a:r>
              <a:rPr lang="en-US" sz="2000" dirty="0" err="1"/>
              <a:t>veids</a:t>
            </a:r>
            <a:r>
              <a:rPr lang="en-US" sz="2000" dirty="0"/>
              <a:t>, </a:t>
            </a:r>
            <a:r>
              <a:rPr lang="en-US" sz="2000" dirty="0" err="1"/>
              <a:t>kā</a:t>
            </a:r>
            <a:r>
              <a:rPr lang="en-US" sz="2000" dirty="0"/>
              <a:t> </a:t>
            </a:r>
            <a:r>
              <a:rPr lang="lv-LV" sz="2000" dirty="0"/>
              <a:t>ar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lv-LV" sz="2000" dirty="0"/>
              <a:t> var</a:t>
            </a:r>
            <a:r>
              <a:rPr lang="en-US" sz="2000" dirty="0"/>
              <a:t> </a:t>
            </a:r>
            <a:r>
              <a:rPr lang="en-US" sz="2000" dirty="0" err="1"/>
              <a:t>izvadīt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atdal</a:t>
            </a:r>
            <a:r>
              <a:rPr lang="lv-LV" sz="2000" dirty="0"/>
              <a:t>ot</a:t>
            </a:r>
            <a:r>
              <a:rPr lang="en-US" sz="2000" dirty="0"/>
              <a:t> </a:t>
            </a:r>
            <a:r>
              <a:rPr lang="en-US" sz="2000" dirty="0" err="1"/>
              <a:t>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komatiem</a:t>
            </a:r>
            <a:r>
              <a:rPr lang="en-US" sz="2000" dirty="0"/>
              <a:t>, kas </a:t>
            </a:r>
            <a:r>
              <a:rPr lang="en-US" sz="2000" dirty="0" err="1"/>
              <a:t>atbalsta</a:t>
            </a:r>
            <a:r>
              <a:rPr lang="en-US" sz="2000" dirty="0"/>
              <a:t> pat </a:t>
            </a:r>
            <a:r>
              <a:rPr lang="en-US" sz="2000" dirty="0" err="1"/>
              <a:t>dažādus</a:t>
            </a:r>
            <a:r>
              <a:rPr lang="en-US" sz="2000" dirty="0"/>
              <a:t> </a:t>
            </a:r>
            <a:r>
              <a:rPr lang="en-US" sz="2000" dirty="0" err="1"/>
              <a:t>datu</a:t>
            </a:r>
            <a:r>
              <a:rPr lang="en-US" sz="2000" dirty="0"/>
              <a:t> </a:t>
            </a:r>
            <a:r>
              <a:rPr lang="en-US" sz="2000" dirty="0" err="1"/>
              <a:t>tipus</a:t>
            </a:r>
            <a:r>
              <a:rPr lang="lv-LV" sz="20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ADBE6B-4ED3-41BB-ADD7-25FD5048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87" y="3240942"/>
            <a:ext cx="4132668" cy="57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8019D7-DBCA-478A-97BA-8A890AD4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9" y="2963130"/>
            <a:ext cx="4170599" cy="1095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59BE5-7687-4D37-A1EE-BD01FAFE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08" y="3021452"/>
            <a:ext cx="4235220" cy="1019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F5DD3-B73D-4F93-A96B-20E13E627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82" y="2963130"/>
            <a:ext cx="3000078" cy="1200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00FF78-8957-454C-A001-DBDEB9DAE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504" y="3021452"/>
            <a:ext cx="4313314" cy="939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74FE8E-AAFB-4188-AACF-F9C741E98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866" y="3096705"/>
            <a:ext cx="3384109" cy="9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86A-1D34-49D6-A6AF-E469B40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8776"/>
            <a:ext cx="9905998" cy="1066799"/>
          </a:xfrm>
        </p:spPr>
        <p:txBody>
          <a:bodyPr>
            <a:normAutofit/>
          </a:bodyPr>
          <a:lstStyle/>
          <a:p>
            <a:r>
              <a:rPr lang="lv-LV" sz="4800" dirty="0"/>
              <a:t>Mainīgo veidi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C1A-AB9C-4948-8240-F171CC0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6" y="2924221"/>
            <a:ext cx="10078375" cy="126604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2"/>
                </a:solidFill>
              </a:rPr>
              <a:t>Lokālie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mainīgie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mainīgie</a:t>
            </a:r>
            <a:r>
              <a:rPr lang="en-US" dirty="0"/>
              <a:t>, kas </a:t>
            </a:r>
            <a:r>
              <a:rPr lang="en-US" dirty="0" err="1"/>
              <a:t>deklarēti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 un </a:t>
            </a:r>
            <a:r>
              <a:rPr lang="en-US" dirty="0" err="1"/>
              <a:t>kuriem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ietvaros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AF0D2-D6C4-4CBC-97F4-24E897B6D776}"/>
              </a:ext>
            </a:extLst>
          </p:cNvPr>
          <p:cNvSpPr txBox="1">
            <a:spLocks/>
          </p:cNvSpPr>
          <p:nvPr/>
        </p:nvSpPr>
        <p:spPr>
          <a:xfrm>
            <a:off x="785664" y="2932539"/>
            <a:ext cx="10078375" cy="1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var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visā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programmā</a:t>
            </a:r>
            <a:r>
              <a:rPr lang="en-US" dirty="0"/>
              <a:t>, un to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/>
              <a:t>aptver</a:t>
            </a:r>
            <a:r>
              <a:rPr lang="en-US" dirty="0"/>
              <a:t>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. </a:t>
            </a:r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varam</a:t>
            </a:r>
            <a:r>
              <a:rPr lang="en-US" dirty="0"/>
              <a:t>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ārpusē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C2A47-5177-42AF-8D70-B6838FED95AD}"/>
              </a:ext>
            </a:extLst>
          </p:cNvPr>
          <p:cNvSpPr txBox="1">
            <a:spLocks/>
          </p:cNvSpPr>
          <p:nvPr/>
        </p:nvSpPr>
        <p:spPr>
          <a:xfrm>
            <a:off x="785665" y="3999257"/>
            <a:ext cx="10078375" cy="195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Mainīgais</a:t>
            </a:r>
            <a:r>
              <a:rPr lang="en-US" dirty="0"/>
              <a:t>, kas </a:t>
            </a:r>
            <a:r>
              <a:rPr lang="en-US" dirty="0" err="1">
                <a:solidFill>
                  <a:srgbClr val="FFFF00"/>
                </a:solidFill>
              </a:rPr>
              <a:t>deklarēts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/>
              <a:t>,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globālais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mainīgais</a:t>
            </a:r>
            <a:r>
              <a:rPr lang="en-US" dirty="0"/>
              <a:t>. Python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izmantotu</a:t>
            </a:r>
            <a:r>
              <a:rPr lang="en-US" dirty="0"/>
              <a:t> </a:t>
            </a:r>
            <a:r>
              <a:rPr lang="en-US" dirty="0" err="1"/>
              <a:t>globālo</a:t>
            </a:r>
            <a:r>
              <a:rPr lang="en-US" dirty="0"/>
              <a:t> </a:t>
            </a:r>
            <a:r>
              <a:rPr lang="en-US" dirty="0" err="1"/>
              <a:t>mainīgo</a:t>
            </a:r>
            <a:r>
              <a:rPr lang="en-US" dirty="0"/>
              <a:t>. Ja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neizmantojam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to </a:t>
            </a:r>
            <a:r>
              <a:rPr lang="en-US" dirty="0" err="1"/>
              <a:t>apstrādā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lokālo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FE6-BA40-4EE6-89C8-1E2FC094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08" y="1146380"/>
            <a:ext cx="12096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9C0A4-7142-43DD-AF5E-47685A21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63" y="1985862"/>
            <a:ext cx="9810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6A3B1-718E-4A10-9D0E-011E2115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03" y="1928712"/>
            <a:ext cx="1133475" cy="3619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FC5FCD3-B0AF-4E3E-81F0-0FFDE824E522}"/>
              </a:ext>
            </a:extLst>
          </p:cNvPr>
          <p:cNvSpPr/>
          <p:nvPr/>
        </p:nvSpPr>
        <p:spPr>
          <a:xfrm rot="3011538">
            <a:off x="4364691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F4D940-3CD1-4C26-98F3-E630C9770008}"/>
              </a:ext>
            </a:extLst>
          </p:cNvPr>
          <p:cNvSpPr/>
          <p:nvPr/>
        </p:nvSpPr>
        <p:spPr>
          <a:xfrm rot="18428103">
            <a:off x="6639880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5" grpId="0"/>
      <p:bldP spid="5" grpId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A4B-2902-413A-A5A4-828B784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lokālo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F76-EED9-48F7-9C9C-F6F3E1D5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02" y="4878674"/>
            <a:ext cx="10173809" cy="843380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Piezīme</a:t>
            </a:r>
            <a:r>
              <a:rPr lang="lv-LV" dirty="0"/>
              <a:t>: ja mēģinās izmantot lokālo mainīgo ārpus funkcijas, tiks paziņota </a:t>
            </a:r>
            <a:r>
              <a:rPr lang="lv-LV" dirty="0">
                <a:solidFill>
                  <a:srgbClr val="FF0000"/>
                </a:solidFill>
              </a:rPr>
              <a:t>kļūda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60D8-0ACB-4417-9202-1B2D6344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02" y="2097088"/>
            <a:ext cx="6823476" cy="242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13ED2-1690-4079-A8BC-232EE91D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052" y="2097088"/>
            <a:ext cx="3646371" cy="24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0060-DEEF-4C5B-8B23-E4EF138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Globālo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6CD2-E5EC-4E01-9964-3926D876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97B6-A23C-4DDB-BF45-815B796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2" y="2249486"/>
            <a:ext cx="4016413" cy="360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D4AF-A9EC-4541-8047-EC52B20D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66" y="2249487"/>
            <a:ext cx="3063354" cy="36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ysClr val="windowText" lastClr="000000"/>
      </a:dk1>
      <a:lt1>
        <a:sysClr val="window" lastClr="FFFFFF"/>
      </a:lt1>
      <a:dk2>
        <a:srgbClr val="323232"/>
      </a:dk2>
      <a:lt2>
        <a:srgbClr val="65FFFB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F00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500</TotalTime>
  <Words>888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Mainīgie, datu tipi un pamatdarbības Python valodā</vt:lpstr>
      <vt:lpstr>Kas ir mainīgie?</vt:lpstr>
      <vt:lpstr>Mainīgo Definēšana</vt:lpstr>
      <vt:lpstr>Mainīgo Definēšana</vt:lpstr>
      <vt:lpstr>Mainīgo vērtību piešķiršana</vt:lpstr>
      <vt:lpstr>Mainīgo izvadīšana</vt:lpstr>
      <vt:lpstr>Mainīgo veidi</vt:lpstr>
      <vt:lpstr>Piemērs ar lokālo mainīgo</vt:lpstr>
      <vt:lpstr>Piemērs ar Globālo mainīgo</vt:lpstr>
      <vt:lpstr>Mainīgo dzēšana</vt:lpstr>
      <vt:lpstr>Python datu tipi</vt:lpstr>
      <vt:lpstr>Datu tipa piešķiršana</vt:lpstr>
      <vt:lpstr>Datu tipa iegūšana</vt:lpstr>
      <vt:lpstr>PowerPoint Presentation</vt:lpstr>
      <vt:lpstr>Izmantotā literatūra</vt:lpstr>
      <vt:lpstr>Izmantotā literatūra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 datu tipi un pamatdarbības Python valodā</dc:title>
  <dc:creator>Darens Miltenis</dc:creator>
  <cp:lastModifiedBy>Darens Miltenis</cp:lastModifiedBy>
  <cp:revision>37</cp:revision>
  <dcterms:created xsi:type="dcterms:W3CDTF">2025-06-08T15:57:19Z</dcterms:created>
  <dcterms:modified xsi:type="dcterms:W3CDTF">2025-06-09T18:26:38Z</dcterms:modified>
</cp:coreProperties>
</file>