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1" r:id="rId4"/>
    <p:sldId id="270" r:id="rId5"/>
    <p:sldId id="258" r:id="rId6"/>
    <p:sldId id="260" r:id="rId7"/>
    <p:sldId id="266" r:id="rId8"/>
    <p:sldId id="261" r:id="rId9"/>
    <p:sldId id="259" r:id="rId10"/>
    <p:sldId id="264" r:id="rId11"/>
    <p:sldId id="265" r:id="rId12"/>
    <p:sldId id="262" r:id="rId13"/>
    <p:sldId id="267" r:id="rId14"/>
    <p:sldId id="26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9E559A2-C15D-4406-8DCB-0BCFE0571166}" type="datetimeFigureOut">
              <a:rPr lang="lv-LV" smtClean="0"/>
              <a:t>11.06.2025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F5B13B3-CDC2-48F7-BA10-FBF520C3322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121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59A2-C15D-4406-8DCB-0BCFE0571166}" type="datetimeFigureOut">
              <a:rPr lang="lv-LV" smtClean="0"/>
              <a:t>11.06.2025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13B3-CDC2-48F7-BA10-FBF520C3322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5939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59A2-C15D-4406-8DCB-0BCFE0571166}" type="datetimeFigureOut">
              <a:rPr lang="lv-LV" smtClean="0"/>
              <a:t>11.06.2025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13B3-CDC2-48F7-BA10-FBF520C3322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22256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59A2-C15D-4406-8DCB-0BCFE0571166}" type="datetimeFigureOut">
              <a:rPr lang="lv-LV" smtClean="0"/>
              <a:t>11.06.2025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13B3-CDC2-48F7-BA10-FBF520C3322C}" type="slidenum">
              <a:rPr lang="lv-LV" smtClean="0"/>
              <a:t>‹#›</a:t>
            </a:fld>
            <a:endParaRPr lang="lv-LV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518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59A2-C15D-4406-8DCB-0BCFE0571166}" type="datetimeFigureOut">
              <a:rPr lang="lv-LV" smtClean="0"/>
              <a:t>11.06.2025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13B3-CDC2-48F7-BA10-FBF520C3322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57003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59A2-C15D-4406-8DCB-0BCFE0571166}" type="datetimeFigureOut">
              <a:rPr lang="lv-LV" smtClean="0"/>
              <a:t>11.06.2025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13B3-CDC2-48F7-BA10-FBF520C3322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39335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59A2-C15D-4406-8DCB-0BCFE0571166}" type="datetimeFigureOut">
              <a:rPr lang="lv-LV" smtClean="0"/>
              <a:t>11.06.2025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13B3-CDC2-48F7-BA10-FBF520C3322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16789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59A2-C15D-4406-8DCB-0BCFE0571166}" type="datetimeFigureOut">
              <a:rPr lang="lv-LV" smtClean="0"/>
              <a:t>11.06.2025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13B3-CDC2-48F7-BA10-FBF520C3322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28321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59A2-C15D-4406-8DCB-0BCFE0571166}" type="datetimeFigureOut">
              <a:rPr lang="lv-LV" smtClean="0"/>
              <a:t>11.06.2025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13B3-CDC2-48F7-BA10-FBF520C3322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211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59A2-C15D-4406-8DCB-0BCFE0571166}" type="datetimeFigureOut">
              <a:rPr lang="lv-LV" smtClean="0"/>
              <a:t>11.06.2025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13B3-CDC2-48F7-BA10-FBF520C3322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8333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59A2-C15D-4406-8DCB-0BCFE0571166}" type="datetimeFigureOut">
              <a:rPr lang="lv-LV" smtClean="0"/>
              <a:t>11.06.2025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13B3-CDC2-48F7-BA10-FBF520C3322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53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59A2-C15D-4406-8DCB-0BCFE0571166}" type="datetimeFigureOut">
              <a:rPr lang="lv-LV" smtClean="0"/>
              <a:t>11.06.2025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13B3-CDC2-48F7-BA10-FBF520C3322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4132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59A2-C15D-4406-8DCB-0BCFE0571166}" type="datetimeFigureOut">
              <a:rPr lang="lv-LV" smtClean="0"/>
              <a:t>11.06.2025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13B3-CDC2-48F7-BA10-FBF520C3322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3680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59A2-C15D-4406-8DCB-0BCFE0571166}" type="datetimeFigureOut">
              <a:rPr lang="lv-LV" smtClean="0"/>
              <a:t>11.06.2025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13B3-CDC2-48F7-BA10-FBF520C3322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0299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59A2-C15D-4406-8DCB-0BCFE0571166}" type="datetimeFigureOut">
              <a:rPr lang="lv-LV" smtClean="0"/>
              <a:t>11.06.2025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13B3-CDC2-48F7-BA10-FBF520C3322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74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59A2-C15D-4406-8DCB-0BCFE0571166}" type="datetimeFigureOut">
              <a:rPr lang="lv-LV" smtClean="0"/>
              <a:t>11.06.2025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13B3-CDC2-48F7-BA10-FBF520C3322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2076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59A2-C15D-4406-8DCB-0BCFE0571166}" type="datetimeFigureOut">
              <a:rPr lang="lv-LV" smtClean="0"/>
              <a:t>11.06.2025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13B3-CDC2-48F7-BA10-FBF520C3322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787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559A2-C15D-4406-8DCB-0BCFE0571166}" type="datetimeFigureOut">
              <a:rPr lang="lv-LV" smtClean="0"/>
              <a:t>11.06.2025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B13B3-CDC2-48F7-BA10-FBF520C3322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702836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_names.asp" TargetMode="External"/><Relationship Id="rId2" Type="http://schemas.openxmlformats.org/officeDocument/2006/relationships/hyperlink" Target="https://www.w3schools.com/python/python_variabl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variables_global.asp" TargetMode="External"/><Relationship Id="rId5" Type="http://schemas.openxmlformats.org/officeDocument/2006/relationships/hyperlink" Target="https://www.w3schools.com/python/python_variables_output.asp" TargetMode="External"/><Relationship Id="rId4" Type="http://schemas.openxmlformats.org/officeDocument/2006/relationships/hyperlink" Target="https://www.w3schools.com/python/python_variables_multiple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ariables/" TargetMode="External"/><Relationship Id="rId7" Type="http://schemas.openxmlformats.org/officeDocument/2006/relationships/hyperlink" Target="https://tezaurs.lv/" TargetMode="External"/><Relationship Id="rId2" Type="http://schemas.openxmlformats.org/officeDocument/2006/relationships/hyperlink" Target="https://www.geeksforgeeks.org/python-variab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gpt.com/" TargetMode="External"/><Relationship Id="rId5" Type="http://schemas.openxmlformats.org/officeDocument/2006/relationships/hyperlink" Target="https://translate.google.com/?sl=en&amp;tl=lv&amp;op=translate" TargetMode="External"/><Relationship Id="rId4" Type="http://schemas.openxmlformats.org/officeDocument/2006/relationships/hyperlink" Target="https://www.w3schools.com/python/trypython.asp?filename=demo_variables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EBMo52OCis" TargetMode="External"/><Relationship Id="rId2" Type="http://schemas.openxmlformats.org/officeDocument/2006/relationships/hyperlink" Target="https://skolo.lv/mod/book/view.php?id=8738150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E269-0437-4F5D-A48E-82E6CEB1F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318306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lv-LV" sz="7200" dirty="0"/>
              <a:t>Eksāmens sistēmu programmēšanā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E0E12-30C5-4CC1-A69D-2C54063F3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lv-LV" sz="2800" dirty="0"/>
              <a:t>Darens Miltenis 2pt</a:t>
            </a:r>
          </a:p>
        </p:txBody>
      </p:sp>
    </p:spTree>
    <p:extLst>
      <p:ext uri="{BB962C8B-B14F-4D97-AF65-F5344CB8AC3E}">
        <p14:creationId xmlns:p14="http://schemas.microsoft.com/office/powerpoint/2010/main" val="124420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6AD0-5899-46EF-9A77-2CB34C86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433" y="-100573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Testa jautājumi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2EFAC-DE5B-4C79-9EC0-DAEC301ED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77120-7200-44C2-941E-0C4A46A4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366" y="984009"/>
            <a:ext cx="6921081" cy="5576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8C77F-87B7-4A58-A787-8FD562066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4" y="2234012"/>
            <a:ext cx="4975812" cy="30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6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E91A-1E6F-42F6-AF1F-164ACF6E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889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Projekta darba gaita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D41D-7D94-461A-A2D6-ED242AB1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0714"/>
            <a:ext cx="9905999" cy="5094515"/>
          </a:xfrm>
        </p:spPr>
        <p:txBody>
          <a:bodyPr/>
          <a:lstStyle/>
          <a:p>
            <a:r>
              <a:rPr lang="lv-LV" dirty="0">
                <a:solidFill>
                  <a:schemeClr val="tx2"/>
                </a:solidFill>
              </a:rPr>
              <a:t>08.06</a:t>
            </a:r>
            <a:r>
              <a:rPr lang="lv-LV" dirty="0"/>
              <a:t> – Meklēju informāciju, iesākta mācību materiāla izstrāde.</a:t>
            </a:r>
          </a:p>
          <a:p>
            <a:r>
              <a:rPr lang="lv-LV" dirty="0">
                <a:solidFill>
                  <a:schemeClr val="tx2"/>
                </a:solidFill>
              </a:rPr>
              <a:t>09.06</a:t>
            </a:r>
            <a:r>
              <a:rPr lang="lv-LV" dirty="0"/>
              <a:t> – Turpinu uzlabot mācību materiālu, iesāku elektroniskā testa izstrādi.</a:t>
            </a:r>
          </a:p>
          <a:p>
            <a:r>
              <a:rPr lang="lv-LV" dirty="0">
                <a:solidFill>
                  <a:schemeClr val="tx2"/>
                </a:solidFill>
              </a:rPr>
              <a:t>10.06</a:t>
            </a:r>
            <a:r>
              <a:rPr lang="lv-LV" dirty="0"/>
              <a:t> – Pabeidzu labot mācību materiālu un elektronisko testu, uztaisīju README, kas satur aprakstu par projektu.</a:t>
            </a:r>
          </a:p>
          <a:p>
            <a:r>
              <a:rPr lang="lv-LV" dirty="0">
                <a:solidFill>
                  <a:schemeClr val="tx2"/>
                </a:solidFill>
              </a:rPr>
              <a:t>11.06</a:t>
            </a:r>
            <a:r>
              <a:rPr lang="lv-LV" dirty="0"/>
              <a:t> – Izstrādāju gala prezentāciju, kas apkopo informāciju par tēmu.</a:t>
            </a:r>
          </a:p>
          <a:p>
            <a:r>
              <a:rPr lang="lv-LV" dirty="0">
                <a:solidFill>
                  <a:srgbClr val="FF0000"/>
                </a:solidFill>
              </a:rPr>
              <a:t>Grūtības</a:t>
            </a:r>
            <a:r>
              <a:rPr lang="lv-LV" dirty="0"/>
              <a:t>: atrast visderīgāko informāciju par tematu.</a:t>
            </a:r>
          </a:p>
          <a:p>
            <a:r>
              <a:rPr lang="lv-LV" dirty="0"/>
              <a:t>Ieguldītais laiks: </a:t>
            </a:r>
            <a:r>
              <a:rPr lang="lv-LV" dirty="0">
                <a:solidFill>
                  <a:schemeClr val="tx2"/>
                </a:solidFill>
              </a:rPr>
              <a:t>Mācību materiālā ~ 7h </a:t>
            </a:r>
            <a:r>
              <a:rPr lang="lv-LV" dirty="0"/>
              <a:t>| </a:t>
            </a:r>
            <a:r>
              <a:rPr lang="lv-LV" dirty="0">
                <a:solidFill>
                  <a:schemeClr val="tx2"/>
                </a:solidFill>
              </a:rPr>
              <a:t>Elektroniskajā testā ~ 4h</a:t>
            </a:r>
            <a:r>
              <a:rPr lang="lv-LV" dirty="0"/>
              <a:t>.</a:t>
            </a:r>
          </a:p>
          <a:p>
            <a:r>
              <a:rPr lang="lv-LV" dirty="0"/>
              <a:t>Koda apjoms ~ </a:t>
            </a:r>
            <a:r>
              <a:rPr lang="lv-LV" dirty="0">
                <a:solidFill>
                  <a:schemeClr val="tx2"/>
                </a:solidFill>
              </a:rPr>
              <a:t>288 rindiņas</a:t>
            </a:r>
            <a:r>
              <a:rPr lang="lv-LV" dirty="0"/>
              <a:t>.</a:t>
            </a:r>
          </a:p>
          <a:p>
            <a:r>
              <a:rPr lang="lv-LV" dirty="0"/>
              <a:t>Veiktie commiti – </a:t>
            </a:r>
            <a:r>
              <a:rPr lang="lv-LV" dirty="0">
                <a:solidFill>
                  <a:schemeClr val="tx2"/>
                </a:solidFill>
              </a:rPr>
              <a:t>24</a:t>
            </a:r>
            <a:r>
              <a:rPr lang="lv-LV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789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2CE8-91A7-461B-98E8-6516575C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IZMANTOTĀ LITERATŪRA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3078-D9F9-4A57-AD73-653BAEC99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0343"/>
            <a:ext cx="9905999" cy="5421086"/>
          </a:xfrm>
        </p:spPr>
        <p:txBody>
          <a:bodyPr>
            <a:normAutofit lnSpcReduction="10000"/>
          </a:bodyPr>
          <a:lstStyle/>
          <a:p>
            <a:r>
              <a:rPr lang="lv-LV" dirty="0">
                <a:solidFill>
                  <a:schemeClr val="tx2"/>
                </a:solidFill>
              </a:rPr>
              <a:t>Python Variables [tiešsaiste]. [Skatīts 10.06.2025].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2"/>
              </a:rPr>
              <a:t>https://www.w3schools.com/python/python_variables.asp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Python - Variable Names [tiešsaiste]. [Skatīts 10.06.2025].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3"/>
              </a:rPr>
              <a:t>https://www.w3schools.com/python/python_variables_names.asp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Python Variables - Assign Multiple Values [tiešsaiste]. [Skatīts 10.06.2025].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4"/>
              </a:rPr>
              <a:t>https://www.w3schools.com/python/python_variables_multiple.asp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Python  - Output Variables [tiešsaiste]. [Skatīts 10.06.2025].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5"/>
              </a:rPr>
              <a:t>https://www.w3schools.com/python/python_variables_output.asp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Python - Global Variables [tiešsaiste]. [Skatīts 10.06.2025].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6"/>
              </a:rPr>
              <a:t>https://www.w3schools.com/python/python_variables_global.asp</a:t>
            </a:r>
            <a:endParaRPr lang="lv-LV" dirty="0">
              <a:solidFill>
                <a:schemeClr val="tx2"/>
              </a:solidFill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0379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2CE8-91A7-461B-98E8-6516575C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IZMANTOTĀ LITERATŪRA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3078-D9F9-4A57-AD73-653BAEC99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0343"/>
            <a:ext cx="9905999" cy="5638800"/>
          </a:xfrm>
        </p:spPr>
        <p:txBody>
          <a:bodyPr>
            <a:normAutofit fontScale="85000" lnSpcReduction="10000"/>
          </a:bodyPr>
          <a:lstStyle/>
          <a:p>
            <a:r>
              <a:rPr lang="lv-LV" dirty="0">
                <a:solidFill>
                  <a:schemeClr val="tx2"/>
                </a:solidFill>
              </a:rPr>
              <a:t>Python Variables [tiešsaiste]. [Skatīts 10.06.2025].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2"/>
              </a:rPr>
              <a:t>https://www.geeksforgeeks.org/python-variables/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Variables in Python [tiešsaiste]. [Skatīts 10.06.2025].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3"/>
              </a:rPr>
              <a:t>https://realpython.com/python-variables/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W3Schools TryIt Editor [tiešsaiste]. [Skatīts 10.06.2025].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4"/>
              </a:rPr>
              <a:t>https://www.w3schools.com/python/trypython.asp?filename=demo_variables1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Google tulkotājs [tiešsaiste]. [Skatīts 10.06.2025].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5"/>
              </a:rPr>
              <a:t>https://translate.google.com/?sl=en&amp;tl=lv&amp;op=translate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ChatGPT [tiešsaiste]. [Skatīts 10.06.2025].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6"/>
              </a:rPr>
              <a:t>https://chatgpt.com/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Tēzaurs [tiešsaiste]. [Skatīts 10.06.2025].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7"/>
              </a:rPr>
              <a:t>https://tezaurs.lv/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58952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2CE8-91A7-461B-98E8-6516575C1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IZMANTOTĀ LITERATŪRA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3078-D9F9-4A57-AD73-653BAEC99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0343"/>
            <a:ext cx="9905999" cy="5638800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tx2"/>
                </a:solidFill>
              </a:rPr>
              <a:t>Grafiskā lietotāja saskarne [tiešsaiste]. [Skatīts 10.06.2025].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2"/>
              </a:rPr>
              <a:t>https://skolo.lv/mod/book/view.php?id=87381508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Convert Python file to exe [tiešsaiste]. [Skatīts 10.06.2025].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3"/>
              </a:rPr>
              <a:t>https://www.youtube.com/watch?v=bEBMo52OCis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83753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973E-78C8-429C-9B1B-6FF66D15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lv-LV" sz="7200" dirty="0"/>
              <a:t>PALDIES PAR UZMANĪBU!</a:t>
            </a:r>
          </a:p>
        </p:txBody>
      </p:sp>
    </p:spTree>
    <p:extLst>
      <p:ext uri="{BB962C8B-B14F-4D97-AF65-F5344CB8AC3E}">
        <p14:creationId xmlns:p14="http://schemas.microsoft.com/office/powerpoint/2010/main" val="73925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BD7E-BF3B-44DB-9648-8A6B1B44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55" y="204014"/>
            <a:ext cx="7621587" cy="1880451"/>
          </a:xfrm>
        </p:spPr>
        <p:txBody>
          <a:bodyPr>
            <a:noAutofit/>
          </a:bodyPr>
          <a:lstStyle/>
          <a:p>
            <a:r>
              <a:rPr lang="lv-LV" dirty="0"/>
              <a:t>Mainīgie, to datu tipi, pamatdarbības darbam ar tiem programmēšanas valodā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B426-E214-46F5-B75A-5486B5C58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07" y="2170089"/>
            <a:ext cx="6644303" cy="4499021"/>
          </a:xfrm>
        </p:spPr>
        <p:txBody>
          <a:bodyPr>
            <a:normAutofit fontScale="92500"/>
          </a:bodyPr>
          <a:lstStyle/>
          <a:p>
            <a:pPr algn="just"/>
            <a:r>
              <a:rPr lang="lv-LV" dirty="0"/>
              <a:t>M</a:t>
            </a:r>
            <a:r>
              <a:rPr lang="en-US" dirty="0" err="1"/>
              <a:t>ainīgais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identifikators</a:t>
            </a:r>
            <a:r>
              <a:rPr lang="en-US" dirty="0"/>
              <a:t> un </a:t>
            </a:r>
            <a:r>
              <a:rPr lang="en-US" dirty="0" err="1"/>
              <a:t>tiek</a:t>
            </a:r>
            <a:r>
              <a:rPr lang="en-US" dirty="0"/>
              <a:t> </a:t>
            </a:r>
            <a:r>
              <a:rPr lang="en-US" dirty="0" err="1"/>
              <a:t>izmantots</a:t>
            </a:r>
            <a:r>
              <a:rPr lang="en-US" dirty="0"/>
              <a:t> </a:t>
            </a:r>
            <a:r>
              <a:rPr lang="en-US" dirty="0" err="1"/>
              <a:t>vērtīb</a:t>
            </a:r>
            <a:r>
              <a:rPr lang="lv-LV"/>
              <a:t>u</a:t>
            </a:r>
            <a:r>
              <a:rPr lang="en-US"/>
              <a:t> saglabāšanai</a:t>
            </a:r>
            <a:r>
              <a:rPr lang="lv-LV" dirty="0"/>
              <a:t>.</a:t>
            </a:r>
          </a:p>
          <a:p>
            <a:pPr algn="just"/>
            <a:r>
              <a:rPr lang="lv-LV" dirty="0"/>
              <a:t>Python valodā nav komandas mainīgā deklarēšanai.</a:t>
            </a:r>
          </a:p>
          <a:p>
            <a:pPr algn="just"/>
            <a:r>
              <a:rPr lang="lv-LV" dirty="0"/>
              <a:t>Mainīgais tiek izveidots brīdī, kad tam pirmo reizi piešķir vērtību.</a:t>
            </a:r>
          </a:p>
          <a:p>
            <a:pPr algn="just"/>
            <a:r>
              <a:rPr lang="lv-LV" dirty="0"/>
              <a:t>Mainīgie nav jādeklarē ar konkrētu tipu, un to tips var mainīties arī pat pēc iestatīšanas.</a:t>
            </a:r>
          </a:p>
          <a:p>
            <a:pPr algn="just"/>
            <a:r>
              <a:rPr lang="lv-LV" dirty="0"/>
              <a:t>Ja nepieciešams norādīt mainīgā datu tipu, to var izdarīt ar pārveidošanu.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31E2CB-42E9-4850-A408-D482FA26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118" y="2870695"/>
            <a:ext cx="3912183" cy="1548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F1C812-8DA9-4326-9321-B9DDA7D1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910" y="3178685"/>
            <a:ext cx="4725191" cy="1024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8C82F0-F29D-41E0-B679-C75F7FAED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047" y="2834956"/>
            <a:ext cx="4204254" cy="171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186A-1D34-49D6-A6AF-E469B408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8776"/>
            <a:ext cx="9905998" cy="1066799"/>
          </a:xfrm>
        </p:spPr>
        <p:txBody>
          <a:bodyPr>
            <a:normAutofit/>
          </a:bodyPr>
          <a:lstStyle/>
          <a:p>
            <a:r>
              <a:rPr lang="lv-LV" sz="4800" dirty="0"/>
              <a:t>Mainīgo veidi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8C1A-AB9C-4948-8240-F171CC0A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66" y="2924221"/>
            <a:ext cx="10078375" cy="1266047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chemeClr val="tx2"/>
                </a:solidFill>
              </a:rPr>
              <a:t>Lokālie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mainīgie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mainīgie</a:t>
            </a:r>
            <a:r>
              <a:rPr lang="en-US" dirty="0"/>
              <a:t>, kas </a:t>
            </a:r>
            <a:r>
              <a:rPr lang="en-US" dirty="0" err="1"/>
              <a:t>deklarēti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iekšpusē</a:t>
            </a:r>
            <a:r>
              <a:rPr lang="en-US" dirty="0"/>
              <a:t> un </a:t>
            </a:r>
            <a:r>
              <a:rPr lang="en-US" dirty="0" err="1"/>
              <a:t>kuriem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darbības</a:t>
            </a:r>
            <a:r>
              <a:rPr lang="en-US" dirty="0"/>
              <a:t> </a:t>
            </a:r>
            <a:r>
              <a:rPr lang="en-US" dirty="0" err="1"/>
              <a:t>joma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ietvaros</a:t>
            </a:r>
            <a:r>
              <a:rPr lang="en-US" dirty="0"/>
              <a:t>.</a:t>
            </a:r>
            <a:endParaRPr lang="lv-LV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FAF0D2-D6C4-4CBC-97F4-24E897B6D776}"/>
              </a:ext>
            </a:extLst>
          </p:cNvPr>
          <p:cNvSpPr txBox="1">
            <a:spLocks/>
          </p:cNvSpPr>
          <p:nvPr/>
        </p:nvSpPr>
        <p:spPr>
          <a:xfrm>
            <a:off x="785664" y="2932539"/>
            <a:ext cx="10078375" cy="161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>
                <a:solidFill>
                  <a:schemeClr val="tx2"/>
                </a:solidFill>
              </a:rPr>
              <a:t>Globālos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mainīgos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var </a:t>
            </a:r>
            <a:r>
              <a:rPr lang="en-US" dirty="0" err="1"/>
              <a:t>izmantot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visā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programmā</a:t>
            </a:r>
            <a:r>
              <a:rPr lang="en-US" dirty="0"/>
              <a:t>, un to </a:t>
            </a:r>
            <a:r>
              <a:rPr lang="en-US" dirty="0" err="1"/>
              <a:t>darbības</a:t>
            </a:r>
            <a:r>
              <a:rPr lang="en-US" dirty="0"/>
              <a:t> </a:t>
            </a:r>
            <a:r>
              <a:rPr lang="en-US" dirty="0" err="1"/>
              <a:t>joma</a:t>
            </a:r>
            <a:r>
              <a:rPr lang="en-US" dirty="0"/>
              <a:t> </a:t>
            </a:r>
            <a:r>
              <a:rPr lang="en-US" dirty="0" err="1"/>
              <a:t>aptver</a:t>
            </a:r>
            <a:r>
              <a:rPr lang="en-US" dirty="0"/>
              <a:t> </a:t>
            </a:r>
            <a:r>
              <a:rPr lang="en-US" dirty="0" err="1"/>
              <a:t>visu</a:t>
            </a:r>
            <a:r>
              <a:rPr lang="en-US" dirty="0"/>
              <a:t> </a:t>
            </a:r>
            <a:r>
              <a:rPr lang="en-US" dirty="0" err="1"/>
              <a:t>programmu</a:t>
            </a:r>
            <a:r>
              <a:rPr lang="en-US" dirty="0"/>
              <a:t>. </a:t>
            </a:r>
            <a:r>
              <a:rPr lang="en-US" dirty="0" err="1">
                <a:solidFill>
                  <a:schemeClr val="tx2"/>
                </a:solidFill>
              </a:rPr>
              <a:t>Globālos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mainīgos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/>
              <a:t>varam</a:t>
            </a:r>
            <a:r>
              <a:rPr lang="en-US" dirty="0"/>
              <a:t> </a:t>
            </a:r>
            <a:r>
              <a:rPr lang="en-US" dirty="0" err="1"/>
              <a:t>izmantot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gan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iekšpusē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gan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ārpusē</a:t>
            </a:r>
            <a:r>
              <a:rPr lang="en-US" dirty="0"/>
              <a:t>.</a:t>
            </a:r>
            <a:endParaRPr lang="lv-LV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3C2A47-5177-42AF-8D70-B6838FED95AD}"/>
              </a:ext>
            </a:extLst>
          </p:cNvPr>
          <p:cNvSpPr txBox="1">
            <a:spLocks/>
          </p:cNvSpPr>
          <p:nvPr/>
        </p:nvSpPr>
        <p:spPr>
          <a:xfrm>
            <a:off x="785665" y="3999257"/>
            <a:ext cx="10078375" cy="195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Mainīgais</a:t>
            </a:r>
            <a:r>
              <a:rPr lang="en-US" dirty="0"/>
              <a:t>, kas </a:t>
            </a:r>
            <a:r>
              <a:rPr lang="en-US" dirty="0" err="1">
                <a:solidFill>
                  <a:srgbClr val="FFFF00"/>
                </a:solidFill>
              </a:rPr>
              <a:t>deklarēts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ārpus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/>
              <a:t>, </a:t>
            </a:r>
            <a:r>
              <a:rPr lang="en-US" dirty="0" err="1"/>
              <a:t>pēc</a:t>
            </a:r>
            <a:r>
              <a:rPr lang="en-US" dirty="0"/>
              <a:t> </a:t>
            </a:r>
            <a:r>
              <a:rPr lang="en-US" dirty="0" err="1"/>
              <a:t>noklusējuma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/>
                </a:solidFill>
              </a:rPr>
              <a:t>globālais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mainīgais</a:t>
            </a:r>
            <a:r>
              <a:rPr lang="en-US" dirty="0"/>
              <a:t>. Python </a:t>
            </a:r>
            <a:r>
              <a:rPr lang="en-US" dirty="0" err="1"/>
              <a:t>nodrošina</a:t>
            </a:r>
            <a:r>
              <a:rPr lang="en-US" dirty="0"/>
              <a:t> </a:t>
            </a:r>
            <a:r>
              <a:rPr lang="en-US" dirty="0" err="1"/>
              <a:t>atslēgvārdu</a:t>
            </a:r>
            <a:r>
              <a:rPr lang="en-US" dirty="0"/>
              <a:t> </a:t>
            </a:r>
            <a:r>
              <a:rPr lang="en-US" dirty="0">
                <a:solidFill>
                  <a:srgbClr val="00FA18"/>
                </a:solidFill>
              </a:rPr>
              <a:t>“global”</a:t>
            </a:r>
            <a:r>
              <a:rPr lang="en-US" dirty="0"/>
              <a:t>,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iekšpusē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/>
              <a:t>izmantotu</a:t>
            </a:r>
            <a:r>
              <a:rPr lang="en-US" dirty="0"/>
              <a:t> </a:t>
            </a:r>
            <a:r>
              <a:rPr lang="en-US" dirty="0" err="1"/>
              <a:t>globālo</a:t>
            </a:r>
            <a:r>
              <a:rPr lang="en-US" dirty="0"/>
              <a:t> </a:t>
            </a:r>
            <a:r>
              <a:rPr lang="en-US" dirty="0" err="1"/>
              <a:t>mainīgo</a:t>
            </a:r>
            <a:r>
              <a:rPr lang="en-US" dirty="0"/>
              <a:t>. Ja </a:t>
            </a:r>
            <a:r>
              <a:rPr lang="en-US" dirty="0" err="1"/>
              <a:t>mēs</a:t>
            </a:r>
            <a:r>
              <a:rPr lang="en-US" dirty="0"/>
              <a:t> </a:t>
            </a:r>
            <a:r>
              <a:rPr lang="en-US" dirty="0" err="1"/>
              <a:t>neizmantojam</a:t>
            </a:r>
            <a:r>
              <a:rPr lang="en-US" dirty="0"/>
              <a:t> </a:t>
            </a:r>
            <a:r>
              <a:rPr lang="en-US" dirty="0" err="1"/>
              <a:t>atslēgvārdu</a:t>
            </a:r>
            <a:r>
              <a:rPr lang="en-US" dirty="0"/>
              <a:t> </a:t>
            </a:r>
            <a:r>
              <a:rPr lang="en-US" dirty="0">
                <a:solidFill>
                  <a:srgbClr val="00FA18"/>
                </a:solidFill>
              </a:rPr>
              <a:t>“global”</a:t>
            </a:r>
            <a:r>
              <a:rPr lang="en-US" dirty="0"/>
              <a:t>, </a:t>
            </a:r>
            <a:r>
              <a:rPr lang="en-US" dirty="0" err="1"/>
              <a:t>funkcija</a:t>
            </a:r>
            <a:r>
              <a:rPr lang="en-US" dirty="0"/>
              <a:t> to </a:t>
            </a:r>
            <a:r>
              <a:rPr lang="en-US" dirty="0" err="1"/>
              <a:t>apstrādā</a:t>
            </a:r>
            <a:r>
              <a:rPr lang="en-US" dirty="0"/>
              <a:t> </a:t>
            </a:r>
            <a:r>
              <a:rPr lang="en-US" dirty="0" err="1"/>
              <a:t>kā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lokālo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mainīgo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0FFE6-BA40-4EE6-89C8-1E2FC094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508" y="1146380"/>
            <a:ext cx="12096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9C0A4-7142-43DD-AF5E-47685A21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63" y="1985862"/>
            <a:ext cx="981075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6A3B1-718E-4A10-9D0E-011E2115C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003" y="1928712"/>
            <a:ext cx="1133475" cy="36195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0FC5FCD3-B0AF-4E3E-81F0-0FFDE824E522}"/>
              </a:ext>
            </a:extLst>
          </p:cNvPr>
          <p:cNvSpPr/>
          <p:nvPr/>
        </p:nvSpPr>
        <p:spPr>
          <a:xfrm rot="3011538">
            <a:off x="4364691" y="1457087"/>
            <a:ext cx="241108" cy="647160"/>
          </a:xfrm>
          <a:prstGeom prst="down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0F4D940-3CD1-4C26-98F3-E630C9770008}"/>
              </a:ext>
            </a:extLst>
          </p:cNvPr>
          <p:cNvSpPr/>
          <p:nvPr/>
        </p:nvSpPr>
        <p:spPr>
          <a:xfrm rot="18428103">
            <a:off x="6639880" y="1457087"/>
            <a:ext cx="241108" cy="647160"/>
          </a:xfrm>
          <a:prstGeom prst="down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443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4" grpId="0"/>
      <p:bldP spid="5" grpId="0"/>
      <p:bldP spid="5" grpId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FE4D-2083-488D-BFCD-425123F8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71" y="511987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Python datu tipi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7685-B56F-4DF3-96C4-F8CFA190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732" y="1699419"/>
            <a:ext cx="9636080" cy="456312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Mainīgie</a:t>
            </a:r>
            <a:r>
              <a:rPr lang="en-US" dirty="0"/>
              <a:t> var </a:t>
            </a:r>
            <a:r>
              <a:rPr lang="en-US" dirty="0" err="1"/>
              <a:t>glabāt</a:t>
            </a:r>
            <a:r>
              <a:rPr lang="en-US" dirty="0"/>
              <a:t> </a:t>
            </a:r>
            <a:r>
              <a:rPr lang="en-US" dirty="0" err="1"/>
              <a:t>dažādu</a:t>
            </a:r>
            <a:r>
              <a:rPr lang="en-US" dirty="0"/>
              <a:t> </a:t>
            </a:r>
            <a:r>
              <a:rPr lang="en-US" dirty="0" err="1"/>
              <a:t>tipu</a:t>
            </a:r>
            <a:r>
              <a:rPr lang="en-US" dirty="0"/>
              <a:t> </a:t>
            </a:r>
            <a:r>
              <a:rPr lang="en-US" dirty="0" err="1"/>
              <a:t>datus</a:t>
            </a:r>
            <a:r>
              <a:rPr lang="en-US" dirty="0"/>
              <a:t>, un </a:t>
            </a:r>
            <a:r>
              <a:rPr lang="en-US" dirty="0" err="1"/>
              <a:t>dažādi</a:t>
            </a:r>
            <a:r>
              <a:rPr lang="en-US" dirty="0"/>
              <a:t> tipi var </a:t>
            </a:r>
            <a:r>
              <a:rPr lang="en-US" dirty="0" err="1"/>
              <a:t>veikt</a:t>
            </a:r>
            <a:r>
              <a:rPr lang="en-US" dirty="0"/>
              <a:t> </a:t>
            </a:r>
            <a:r>
              <a:rPr lang="en-US" dirty="0" err="1"/>
              <a:t>dažādas</a:t>
            </a:r>
            <a:r>
              <a:rPr lang="en-US" dirty="0"/>
              <a:t> </a:t>
            </a:r>
            <a:r>
              <a:rPr lang="en-US" dirty="0" err="1"/>
              <a:t>darbības</a:t>
            </a:r>
            <a:r>
              <a:rPr lang="en-US" dirty="0"/>
              <a:t>.</a:t>
            </a:r>
            <a:endParaRPr lang="lv-LV" dirty="0"/>
          </a:p>
          <a:p>
            <a:r>
              <a:rPr lang="en-US" dirty="0"/>
              <a:t>Python </a:t>
            </a:r>
            <a:r>
              <a:rPr lang="en-US" dirty="0" err="1"/>
              <a:t>pēc</a:t>
            </a:r>
            <a:r>
              <a:rPr lang="en-US" dirty="0"/>
              <a:t> </a:t>
            </a:r>
            <a:r>
              <a:rPr lang="en-US" dirty="0" err="1"/>
              <a:t>noklusējuma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iebūvēti</a:t>
            </a:r>
            <a:r>
              <a:rPr lang="en-US" dirty="0"/>
              <a:t> </a:t>
            </a:r>
            <a:r>
              <a:rPr lang="en-US" dirty="0" err="1"/>
              <a:t>šādi</a:t>
            </a:r>
            <a:r>
              <a:rPr lang="en-US" dirty="0"/>
              <a:t> </a:t>
            </a:r>
            <a:r>
              <a:rPr lang="en-US" dirty="0" err="1"/>
              <a:t>datu</a:t>
            </a:r>
            <a:r>
              <a:rPr lang="en-US" dirty="0"/>
              <a:t> tipi, kas </a:t>
            </a:r>
            <a:r>
              <a:rPr lang="en-US" dirty="0" err="1"/>
              <a:t>iedalīti</a:t>
            </a:r>
            <a:r>
              <a:rPr lang="en-US" dirty="0"/>
              <a:t> </a:t>
            </a:r>
            <a:r>
              <a:rPr lang="en-US" dirty="0" err="1"/>
              <a:t>šādās</a:t>
            </a:r>
            <a:r>
              <a:rPr lang="en-US" dirty="0"/>
              <a:t> </a:t>
            </a:r>
            <a:r>
              <a:rPr lang="en-US" dirty="0" err="1"/>
              <a:t>kategorijās</a:t>
            </a:r>
            <a:r>
              <a:rPr lang="en-US" dirty="0"/>
              <a:t>:</a:t>
            </a:r>
            <a:endParaRPr lang="lv-LV" dirty="0"/>
          </a:p>
          <a:p>
            <a:pPr lvl="1"/>
            <a:r>
              <a:rPr lang="lv-LV" dirty="0"/>
              <a:t>Teksta tips: </a:t>
            </a:r>
            <a:r>
              <a:rPr lang="lv-LV" dirty="0">
                <a:solidFill>
                  <a:schemeClr val="tx2"/>
                </a:solidFill>
              </a:rPr>
              <a:t>str</a:t>
            </a:r>
          </a:p>
          <a:p>
            <a:pPr lvl="1"/>
            <a:r>
              <a:rPr lang="lv-LV" dirty="0"/>
              <a:t>Skaitliskie tipi: </a:t>
            </a:r>
            <a:r>
              <a:rPr lang="lv-LV" dirty="0">
                <a:solidFill>
                  <a:schemeClr val="tx2"/>
                </a:solidFill>
              </a:rPr>
              <a:t>int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float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complex</a:t>
            </a:r>
          </a:p>
          <a:p>
            <a:pPr lvl="1"/>
            <a:r>
              <a:rPr lang="lv-LV" dirty="0"/>
              <a:t>Secību tipi: </a:t>
            </a:r>
            <a:r>
              <a:rPr lang="lv-LV" dirty="0">
                <a:solidFill>
                  <a:schemeClr val="tx2"/>
                </a:solidFill>
              </a:rPr>
              <a:t>list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tuple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range</a:t>
            </a:r>
          </a:p>
          <a:p>
            <a:pPr lvl="1"/>
            <a:r>
              <a:rPr lang="lv-LV" dirty="0"/>
              <a:t>Kartēšanas tips: </a:t>
            </a:r>
            <a:r>
              <a:rPr lang="lv-LV" dirty="0">
                <a:solidFill>
                  <a:schemeClr val="tx2"/>
                </a:solidFill>
              </a:rPr>
              <a:t>dict</a:t>
            </a:r>
          </a:p>
          <a:p>
            <a:pPr lvl="1"/>
            <a:r>
              <a:rPr lang="lv-LV" dirty="0"/>
              <a:t>Kopas tipi: </a:t>
            </a:r>
            <a:r>
              <a:rPr lang="lv-LV" dirty="0">
                <a:solidFill>
                  <a:schemeClr val="tx2"/>
                </a:solidFill>
              </a:rPr>
              <a:t>set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frozenset</a:t>
            </a:r>
          </a:p>
          <a:p>
            <a:pPr lvl="1"/>
            <a:r>
              <a:rPr lang="lv-LV" dirty="0"/>
              <a:t>Loģiskais tips: </a:t>
            </a:r>
            <a:r>
              <a:rPr lang="lv-LV" dirty="0">
                <a:solidFill>
                  <a:schemeClr val="tx2"/>
                </a:solidFill>
              </a:rPr>
              <a:t>bool</a:t>
            </a:r>
          </a:p>
          <a:p>
            <a:pPr lvl="1"/>
            <a:r>
              <a:rPr lang="lv-LV" dirty="0"/>
              <a:t>Binārie tipi: </a:t>
            </a:r>
            <a:r>
              <a:rPr lang="lv-LV" dirty="0">
                <a:solidFill>
                  <a:schemeClr val="tx2"/>
                </a:solidFill>
              </a:rPr>
              <a:t>bytes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bytearray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memoryview</a:t>
            </a:r>
          </a:p>
          <a:p>
            <a:pPr lvl="1"/>
            <a:r>
              <a:rPr lang="lv-LV" dirty="0"/>
              <a:t>Tukšuma tips: </a:t>
            </a:r>
            <a:r>
              <a:rPr lang="lv-LV" dirty="0">
                <a:solidFill>
                  <a:schemeClr val="tx2"/>
                </a:solidFill>
              </a:rPr>
              <a:t>NoneType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57302-2D8D-4230-BF93-FE028717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83" y="3463751"/>
            <a:ext cx="2572997" cy="605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0B4C1E-CFCF-407B-AE9C-46BF9A26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296" y="3430987"/>
            <a:ext cx="1755305" cy="792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7AE89-62A6-4619-B324-E217EFF11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43" y="4320310"/>
            <a:ext cx="2300562" cy="605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5EBFA0-8191-4028-8119-F81202C0D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296" y="5075036"/>
            <a:ext cx="1654057" cy="723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1B23F-1E50-470E-95F6-3E8E0EAE3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5685" y="4198851"/>
            <a:ext cx="4096764" cy="706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6E6637-10D9-4559-96C0-04C362084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5685" y="3305958"/>
            <a:ext cx="4378127" cy="641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D90220-24AF-44CB-BD90-F4026F796A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370" y="5084436"/>
            <a:ext cx="2176207" cy="6054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785B89-91FB-42A8-9370-060D3487EC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0348" y="3542141"/>
            <a:ext cx="6266069" cy="587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1C6F8B-5090-476C-ADF6-7CA175F2C7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5685" y="3692718"/>
            <a:ext cx="4166307" cy="468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60D25C-4CF8-4C50-8688-0A26C97925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5685" y="4341984"/>
            <a:ext cx="5719754" cy="5543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F3389D-2CF8-40C3-ACF2-7255F28CD5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5685" y="3544978"/>
            <a:ext cx="1836437" cy="554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A25C02-ACF5-4BC1-A5D0-358A3222F4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52370" y="3567870"/>
            <a:ext cx="2343875" cy="517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FB681D-724D-47D6-AA13-BDBADF8C5F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2370" y="4318437"/>
            <a:ext cx="2653041" cy="576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30B234-A3C2-405A-B8D2-9F6AE7B8F9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52370" y="5104516"/>
            <a:ext cx="3747783" cy="6054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096B85-D152-45B1-83D1-C613392F22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52370" y="3560178"/>
            <a:ext cx="1541531" cy="4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0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D345-6DC9-4634-B4AE-4187C7B6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KODA PIEMĒRI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BF05-611B-47F0-A066-BF3C7945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05C00-823F-4386-ADCC-A3C13ED3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16" y="1614897"/>
            <a:ext cx="9413894" cy="43580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0E3262-E359-4170-92E2-EC6E47BE7E29}"/>
              </a:ext>
            </a:extLst>
          </p:cNvPr>
          <p:cNvSpPr/>
          <p:nvPr/>
        </p:nvSpPr>
        <p:spPr>
          <a:xfrm>
            <a:off x="2722744" y="5972994"/>
            <a:ext cx="64212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800" dirty="0"/>
              <a:t>1. </a:t>
            </a:r>
            <a:r>
              <a:rPr lang="it-IT" sz="2800" dirty="0"/>
              <a:t>Aritmētiskie operatori un dažādi datu tipi</a:t>
            </a:r>
            <a:endParaRPr lang="lv-LV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0FC4A4-6762-4A51-A106-E4CC6B176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92" y="1863457"/>
            <a:ext cx="11590238" cy="39415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3B65A4-A863-47EC-87DB-96E4212A0DD7}"/>
              </a:ext>
            </a:extLst>
          </p:cNvPr>
          <p:cNvSpPr/>
          <p:nvPr/>
        </p:nvSpPr>
        <p:spPr>
          <a:xfrm>
            <a:off x="2966053" y="5939470"/>
            <a:ext cx="5934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v-LV" sz="2800" dirty="0"/>
              <a:t>2. Lietotāju ievade un tipu pārveidošana</a:t>
            </a:r>
          </a:p>
        </p:txBody>
      </p:sp>
    </p:spTree>
    <p:extLst>
      <p:ext uri="{BB962C8B-B14F-4D97-AF65-F5344CB8AC3E}">
        <p14:creationId xmlns:p14="http://schemas.microsoft.com/office/powerpoint/2010/main" val="144548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5" grpId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8B26-190A-426D-B0EA-E0FDE56C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MĀCĪBU MATERIĀLa kopsavilkums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96F2-09A2-4046-8F68-1D2A56DEF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80" y="2082347"/>
            <a:ext cx="10103531" cy="4107770"/>
          </a:xfrm>
        </p:spPr>
        <p:txBody>
          <a:bodyPr>
            <a:normAutofit/>
          </a:bodyPr>
          <a:lstStyle/>
          <a:p>
            <a:r>
              <a:rPr lang="lv-LV" sz="2800" dirty="0"/>
              <a:t>Izstrādāta kā prezentācija, izmantojot Miscrosoft Powerpoint.</a:t>
            </a:r>
          </a:p>
          <a:p>
            <a:r>
              <a:rPr lang="lv-LV" sz="2800" dirty="0"/>
              <a:t>Satur teorijas izklāstu par Python mainīgajiem, datu tipiem.</a:t>
            </a:r>
          </a:p>
          <a:p>
            <a:r>
              <a:rPr lang="lv-LV" sz="2800" dirty="0"/>
              <a:t>Caur attēliem tiek vizuāli parādīti koda fragmenti.</a:t>
            </a:r>
          </a:p>
          <a:p>
            <a:r>
              <a:rPr lang="lv-LV" sz="2800" dirty="0"/>
              <a:t>Pasniegti 3 programmēšanas uzdevumi ar komentāriem.</a:t>
            </a:r>
          </a:p>
          <a:p>
            <a:r>
              <a:rPr lang="lv-LV" sz="2800" dirty="0"/>
              <a:t>Izmantoti 3 dažādi informācijas avoti.</a:t>
            </a:r>
          </a:p>
        </p:txBody>
      </p:sp>
    </p:spTree>
    <p:extLst>
      <p:ext uri="{BB962C8B-B14F-4D97-AF65-F5344CB8AC3E}">
        <p14:creationId xmlns:p14="http://schemas.microsoft.com/office/powerpoint/2010/main" val="81050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35B0-134D-4761-BD30-9A813709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592287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Elektroniskais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C38B-A96A-4012-9068-4FA094BFB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17" y="1756115"/>
            <a:ext cx="10288588" cy="3541714"/>
          </a:xfrm>
        </p:spPr>
        <p:txBody>
          <a:bodyPr/>
          <a:lstStyle/>
          <a:p>
            <a:r>
              <a:rPr lang="lv-LV" dirty="0"/>
              <a:t>Izstrādāju elektronisku GUI testu, kas pārbauda lietotāja zināšanas no dažādiem aspektiem par Python valodas mainīgajiem un datu tipiem.</a:t>
            </a:r>
          </a:p>
          <a:p>
            <a:endParaRPr lang="lv-LV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2CF36E-311A-4F59-A5E1-4D010AF7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12" y="2803336"/>
            <a:ext cx="7815598" cy="369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6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35B0-134D-4761-BD30-9A813709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2278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Programmu informācija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C38B-A96A-4012-9068-4FA094BFB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1517965"/>
            <a:ext cx="9905999" cy="5251031"/>
          </a:xfrm>
        </p:spPr>
        <p:txBody>
          <a:bodyPr/>
          <a:lstStyle/>
          <a:p>
            <a:r>
              <a:rPr lang="lv-LV" dirty="0"/>
              <a:t>Tests tika realizēts ar mērķi, lai pārbaudītu zināšanas un atkārtotu par mainīgajiem un datu tipiem programmēšanas valodā Python.</a:t>
            </a:r>
          </a:p>
          <a:p>
            <a:r>
              <a:rPr lang="lv-LV" dirty="0"/>
              <a:t>Projektu realizēšanā tika izmantots:</a:t>
            </a:r>
          </a:p>
          <a:p>
            <a:pPr lvl="1"/>
            <a:r>
              <a:rPr lang="lv-LV" dirty="0"/>
              <a:t>Visual Studio Code (Izstrādes vide)</a:t>
            </a:r>
          </a:p>
          <a:p>
            <a:pPr lvl="1"/>
            <a:r>
              <a:rPr lang="lv-LV" dirty="0"/>
              <a:t>Tkinter (GUI)</a:t>
            </a:r>
          </a:p>
          <a:p>
            <a:pPr lvl="1"/>
            <a:r>
              <a:rPr lang="lv-LV" dirty="0"/>
              <a:t>Random (Nejaušo jautājumu secībai)</a:t>
            </a:r>
          </a:p>
          <a:p>
            <a:pPr lvl="1"/>
            <a:r>
              <a:rPr lang="lv-LV" dirty="0"/>
              <a:t>Github (koda mitināšanas platforma)</a:t>
            </a:r>
          </a:p>
          <a:p>
            <a:pPr lvl="1"/>
            <a:r>
              <a:rPr lang="lv-LV" dirty="0"/>
              <a:t>Interneta resursi (funkcionalitāte, jautājumi)</a:t>
            </a:r>
          </a:p>
          <a:p>
            <a:pPr lvl="1"/>
            <a:r>
              <a:rPr lang="lv-LV" dirty="0"/>
              <a:t>Mācību materiāli (GUI)</a:t>
            </a:r>
          </a:p>
          <a:p>
            <a:pPr lvl="1"/>
            <a:r>
              <a:rPr lang="lv-LV" dirty="0"/>
              <a:t>Mākslīgais intelekts (Neliela pielietošana)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3EABC-7203-4120-A289-679CE418F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412" y="2700158"/>
            <a:ext cx="3040548" cy="3040548"/>
          </a:xfrm>
          <a:prstGeom prst="rect">
            <a:avLst/>
          </a:prstGeom>
        </p:spPr>
      </p:pic>
      <p:pic>
        <p:nvPicPr>
          <p:cNvPr id="2052" name="Picture 4" descr="GitHub Logo, symbol, meaning, history, PNG, brand">
            <a:extLst>
              <a:ext uri="{FF2B5EF4-FFF2-40B4-BE49-F238E27FC236}">
                <a16:creationId xmlns:a16="http://schemas.microsoft.com/office/drawing/2014/main" id="{D5D99C17-1975-49B9-9103-8E6DEA2BF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768" y="2679146"/>
            <a:ext cx="5206522" cy="292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2043F24-0EC1-4F68-B199-CA0849D9C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770" y="2535610"/>
            <a:ext cx="1907887" cy="180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40C1962-BE7F-4F09-ACAE-08A71E451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359" y="3860519"/>
            <a:ext cx="2392612" cy="122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al Python · GitHub">
            <a:extLst>
              <a:ext uri="{FF2B5EF4-FFF2-40B4-BE49-F238E27FC236}">
                <a16:creationId xmlns:a16="http://schemas.microsoft.com/office/drawing/2014/main" id="{55828FCE-9FC3-43EB-B135-F564ED54F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797" y="4602157"/>
            <a:ext cx="1902232" cy="190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ownload Chatgpt, Chatgpt Logo, Chatgpt Icon. Royalty-Free Vector Graphic -  Pixabay">
            <a:extLst>
              <a:ext uri="{FF2B5EF4-FFF2-40B4-BE49-F238E27FC236}">
                <a16:creationId xmlns:a16="http://schemas.microsoft.com/office/drawing/2014/main" id="{93D7C532-D8E9-4094-9ACD-77451449B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077" y="2872564"/>
            <a:ext cx="2208563" cy="221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FE595A-1D2C-4992-B744-66B1DF051A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7089" y="2913788"/>
            <a:ext cx="4398074" cy="247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5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D96A-182F-470A-94CD-C768DC2E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492" y="245656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fUNKCIONALITĀTE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F32C9-9568-4247-AC95-37361D29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64" y="1553594"/>
            <a:ext cx="6555527" cy="4980372"/>
          </a:xfrm>
        </p:spPr>
        <p:txBody>
          <a:bodyPr>
            <a:normAutofit lnSpcReduction="10000"/>
          </a:bodyPr>
          <a:lstStyle/>
          <a:p>
            <a:pPr algn="just"/>
            <a:r>
              <a:rPr lang="lv-LV" dirty="0"/>
              <a:t>Sākuma logs ar testu uzsākšanas vai programmas aizvēršanas darbībām.</a:t>
            </a:r>
          </a:p>
          <a:p>
            <a:pPr algn="just"/>
            <a:r>
              <a:rPr lang="lv-LV" dirty="0"/>
              <a:t>10 jautājumi par Python mainīgajiem.</a:t>
            </a:r>
          </a:p>
          <a:p>
            <a:pPr algn="just"/>
            <a:r>
              <a:rPr lang="lv-LV" dirty="0"/>
              <a:t>Katrā jautājumā ir 4 atbilžu varianti.</a:t>
            </a:r>
          </a:p>
          <a:p>
            <a:pPr algn="just"/>
            <a:r>
              <a:rPr lang="lv-LV" dirty="0"/>
              <a:t>Rezultāts tiek ieskaitīts tikai ar pirmo pareizo mēģinājumu.</a:t>
            </a:r>
          </a:p>
          <a:p>
            <a:pPr algn="just"/>
            <a:r>
              <a:rPr lang="lv-LV" dirty="0"/>
              <a:t>Jaunus jautājumus neuzdod, līdz kamēr iegūst pašreizējo pareizi.</a:t>
            </a:r>
          </a:p>
          <a:p>
            <a:pPr algn="just"/>
            <a:r>
              <a:rPr lang="lv-LV" dirty="0"/>
              <a:t>Beigās parāda rezultātu logu ar pogu, kas aizved uz sākuma logu.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EEB07E-2B36-42D5-BC9A-BE003D667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891" y="1883045"/>
            <a:ext cx="4941919" cy="3483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97325C-5BCB-4E92-9BDE-25C631C95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890" y="1883045"/>
            <a:ext cx="4941919" cy="3483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BC41DC-CDB7-40B1-B2FD-3C3995C2E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889" y="1892415"/>
            <a:ext cx="4941919" cy="34835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12F4F2-7F7A-439C-BA14-2716F0D2A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887" y="1901785"/>
            <a:ext cx="4941920" cy="348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1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8">
      <a:dk1>
        <a:sysClr val="windowText" lastClr="000000"/>
      </a:dk1>
      <a:lt1>
        <a:sysClr val="window" lastClr="FFFFFF"/>
      </a:lt1>
      <a:dk2>
        <a:srgbClr val="323232"/>
      </a:dk2>
      <a:lt2>
        <a:srgbClr val="65FFFB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FFFF00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201</TotalTime>
  <Words>885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Eksāmens sistēmu programmēšanā</vt:lpstr>
      <vt:lpstr>Mainīgie, to datu tipi, pamatdarbības darbam ar tiem programmēšanas valodā python</vt:lpstr>
      <vt:lpstr>Mainīgo veidi</vt:lpstr>
      <vt:lpstr>Python datu tipi</vt:lpstr>
      <vt:lpstr>KODA PIEMĒRI</vt:lpstr>
      <vt:lpstr>MĀCĪBU MATERIĀLa kopsavilkums</vt:lpstr>
      <vt:lpstr>Elektroniskais tests</vt:lpstr>
      <vt:lpstr>Programmu informācija</vt:lpstr>
      <vt:lpstr>fUNKCIONALITĀTE</vt:lpstr>
      <vt:lpstr>Testa jautājumi</vt:lpstr>
      <vt:lpstr>Projekta darba gaita</vt:lpstr>
      <vt:lpstr>IZMANTOTĀ LITERATŪRA</vt:lpstr>
      <vt:lpstr>IZMANTOTĀ LITERATŪRA</vt:lpstr>
      <vt:lpstr>IZMANTOTĀ LITERATŪRA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Eksāmens sistēmu programmēšanā</dc:title>
  <dc:creator>Darens Miltenis</dc:creator>
  <cp:lastModifiedBy>Darens Miltenis</cp:lastModifiedBy>
  <cp:revision>24</cp:revision>
  <dcterms:created xsi:type="dcterms:W3CDTF">2025-06-11T16:08:25Z</dcterms:created>
  <dcterms:modified xsi:type="dcterms:W3CDTF">2025-06-11T19:29:55Z</dcterms:modified>
</cp:coreProperties>
</file>