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7" r:id="rId9"/>
    <p:sldId id="268" r:id="rId10"/>
    <p:sldId id="271" r:id="rId11"/>
    <p:sldId id="262" r:id="rId12"/>
    <p:sldId id="266" r:id="rId13"/>
    <p:sldId id="263" r:id="rId14"/>
    <p:sldId id="269" r:id="rId15"/>
    <p:sldId id="273" r:id="rId16"/>
    <p:sldId id="274" r:id="rId17"/>
    <p:sldId id="270" r:id="rId18"/>
    <p:sldId id="272" r:id="rId19"/>
    <p:sldId id="26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259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54426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2521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25121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3617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29332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949703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6826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66070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5757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5384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1348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68680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4325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79774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0548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109045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984320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921FB-D1AD-4A93-B134-4EA3BD989524}" type="datetimeFigureOut">
              <a:rPr lang="lv-LV" smtClean="0"/>
              <a:t>10.06.2025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908A8-2864-49B4-B452-0A5F3071006B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97741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_names.asp" TargetMode="External"/><Relationship Id="rId2" Type="http://schemas.openxmlformats.org/officeDocument/2006/relationships/hyperlink" Target="https://www.w3schools.com/python/python_variables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variables_global.asp" TargetMode="External"/><Relationship Id="rId5" Type="http://schemas.openxmlformats.org/officeDocument/2006/relationships/hyperlink" Target="https://www.w3schools.com/python/python_variables_output.asp" TargetMode="External"/><Relationship Id="rId4" Type="http://schemas.openxmlformats.org/officeDocument/2006/relationships/hyperlink" Target="https://www.w3schools.com/python/python_variables_multiple.asp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variables/" TargetMode="External"/><Relationship Id="rId7" Type="http://schemas.openxmlformats.org/officeDocument/2006/relationships/hyperlink" Target="https://tezaurs.lv/" TargetMode="External"/><Relationship Id="rId2" Type="http://schemas.openxmlformats.org/officeDocument/2006/relationships/hyperlink" Target="https://www.geeksforgeeks.org/python-variab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translate.google.com/?sl=en&amp;tl=lv&amp;op=translate" TargetMode="External"/><Relationship Id="rId4" Type="http://schemas.openxmlformats.org/officeDocument/2006/relationships/hyperlink" Target="https://www.w3schools.com/python/trypython.asp?filename=demo_variables1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3C5F-C8EA-4A87-B195-09CDA8FE72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635" y="1600200"/>
            <a:ext cx="8972364" cy="2387600"/>
          </a:xfrm>
        </p:spPr>
        <p:txBody>
          <a:bodyPr>
            <a:noAutofit/>
          </a:bodyPr>
          <a:lstStyle/>
          <a:p>
            <a:pPr algn="ctr"/>
            <a:r>
              <a:rPr lang="lv-LV" sz="5800" dirty="0"/>
              <a:t>Mainīgie, datu tipi un pamatdarbības Python valodā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BFAEF-0B2B-4370-A926-63FB48103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6029" y="3987800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lv-LV" sz="2800" dirty="0"/>
              <a:t>Darens Miltenis 2PT</a:t>
            </a:r>
          </a:p>
        </p:txBody>
      </p:sp>
    </p:spTree>
    <p:extLst>
      <p:ext uri="{BB962C8B-B14F-4D97-AF65-F5344CB8AC3E}">
        <p14:creationId xmlns:p14="http://schemas.microsoft.com/office/powerpoint/2010/main" val="82219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5DEE5-949F-4425-982B-146C90032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dzēšana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54FE9-802A-4755-A13A-4F7F1EDE5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88" y="2114106"/>
            <a:ext cx="6267635" cy="3541714"/>
          </a:xfrm>
        </p:spPr>
        <p:txBody>
          <a:bodyPr/>
          <a:lstStyle/>
          <a:p>
            <a:pPr algn="just"/>
            <a:r>
              <a:rPr lang="lv-LV" dirty="0"/>
              <a:t>Atslēgvārds </a:t>
            </a:r>
            <a:r>
              <a:rPr lang="lv-LV" b="1" dirty="0">
                <a:solidFill>
                  <a:srgbClr val="FFFF00"/>
                </a:solidFill>
              </a:rPr>
              <a:t>del</a:t>
            </a:r>
            <a:r>
              <a:rPr lang="lv-LV" dirty="0"/>
              <a:t> tiek izmantots objektu dzēšanai. </a:t>
            </a:r>
          </a:p>
          <a:p>
            <a:pPr algn="just"/>
            <a:r>
              <a:rPr lang="lv-LV" dirty="0"/>
              <a:t>Python valodā viss ir objekts, tāpēc </a:t>
            </a:r>
            <a:r>
              <a:rPr lang="lv-LV" b="1" dirty="0">
                <a:solidFill>
                  <a:srgbClr val="FFFF00"/>
                </a:solidFill>
              </a:rPr>
              <a:t>del</a:t>
            </a:r>
            <a:r>
              <a:rPr lang="lv-LV" dirty="0"/>
              <a:t> var izmantot arī mainīgo dzēšanai.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530BF1-CA95-47FA-967A-FE886B586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721" y="2091224"/>
            <a:ext cx="5029478" cy="1175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6D8F07-8CF9-44B4-A5BF-15F1E7565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20" y="3591370"/>
            <a:ext cx="5029477" cy="107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02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1FE4D-2083-488D-BFCD-425123F8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9371" y="511987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Python datu tipi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F7685-B56F-4DF3-96C4-F8CFA190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752" y="1912615"/>
            <a:ext cx="9636080" cy="4563121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Mainīgie</a:t>
            </a:r>
            <a:r>
              <a:rPr lang="en-US" dirty="0"/>
              <a:t> var </a:t>
            </a:r>
            <a:r>
              <a:rPr lang="en-US" dirty="0" err="1"/>
              <a:t>glabāt</a:t>
            </a:r>
            <a:r>
              <a:rPr lang="en-US" dirty="0"/>
              <a:t> </a:t>
            </a:r>
            <a:r>
              <a:rPr lang="en-US" dirty="0" err="1"/>
              <a:t>dažādu</a:t>
            </a:r>
            <a:r>
              <a:rPr lang="en-US" dirty="0"/>
              <a:t> </a:t>
            </a:r>
            <a:r>
              <a:rPr lang="en-US" dirty="0" err="1"/>
              <a:t>tipu</a:t>
            </a:r>
            <a:r>
              <a:rPr lang="en-US" dirty="0"/>
              <a:t> </a:t>
            </a:r>
            <a:r>
              <a:rPr lang="en-US" dirty="0" err="1"/>
              <a:t>datus</a:t>
            </a:r>
            <a:r>
              <a:rPr lang="en-US" dirty="0"/>
              <a:t>, un </a:t>
            </a:r>
            <a:r>
              <a:rPr lang="en-US" dirty="0" err="1"/>
              <a:t>dažādi</a:t>
            </a:r>
            <a:r>
              <a:rPr lang="en-US" dirty="0"/>
              <a:t> tipi var </a:t>
            </a:r>
            <a:r>
              <a:rPr lang="en-US" dirty="0" err="1"/>
              <a:t>veikt</a:t>
            </a:r>
            <a:r>
              <a:rPr lang="en-US" dirty="0"/>
              <a:t> </a:t>
            </a:r>
            <a:r>
              <a:rPr lang="en-US" dirty="0" err="1"/>
              <a:t>dažādas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.</a:t>
            </a:r>
            <a:endParaRPr lang="lv-LV" dirty="0"/>
          </a:p>
          <a:p>
            <a:r>
              <a:rPr lang="en-US" dirty="0"/>
              <a:t>Python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noklusējuma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iebūvēti</a:t>
            </a:r>
            <a:r>
              <a:rPr lang="en-US" dirty="0"/>
              <a:t> </a:t>
            </a:r>
            <a:r>
              <a:rPr lang="en-US" dirty="0" err="1"/>
              <a:t>šādi</a:t>
            </a:r>
            <a:r>
              <a:rPr lang="en-US" dirty="0"/>
              <a:t> </a:t>
            </a:r>
            <a:r>
              <a:rPr lang="en-US" dirty="0" err="1"/>
              <a:t>datu</a:t>
            </a:r>
            <a:r>
              <a:rPr lang="en-US" dirty="0"/>
              <a:t> tipi, kas </a:t>
            </a:r>
            <a:r>
              <a:rPr lang="en-US" dirty="0" err="1"/>
              <a:t>iedalīti</a:t>
            </a:r>
            <a:r>
              <a:rPr lang="en-US" dirty="0"/>
              <a:t> </a:t>
            </a:r>
            <a:r>
              <a:rPr lang="en-US" dirty="0" err="1"/>
              <a:t>šādās</a:t>
            </a:r>
            <a:r>
              <a:rPr lang="en-US" dirty="0"/>
              <a:t> </a:t>
            </a:r>
            <a:r>
              <a:rPr lang="en-US" dirty="0" err="1"/>
              <a:t>kategorijās</a:t>
            </a:r>
            <a:r>
              <a:rPr lang="en-US" dirty="0"/>
              <a:t>:</a:t>
            </a:r>
            <a:endParaRPr lang="lv-LV" dirty="0"/>
          </a:p>
          <a:p>
            <a:pPr lvl="1"/>
            <a:r>
              <a:rPr lang="lv-LV" dirty="0"/>
              <a:t>Teksta tips: </a:t>
            </a:r>
            <a:r>
              <a:rPr lang="lv-LV" dirty="0">
                <a:solidFill>
                  <a:schemeClr val="tx2"/>
                </a:solidFill>
              </a:rPr>
              <a:t>str</a:t>
            </a:r>
          </a:p>
          <a:p>
            <a:pPr lvl="1"/>
            <a:r>
              <a:rPr lang="lv-LV" dirty="0"/>
              <a:t>Skaitliskie tipi: </a:t>
            </a:r>
            <a:r>
              <a:rPr lang="lv-LV" dirty="0">
                <a:solidFill>
                  <a:schemeClr val="tx2"/>
                </a:solidFill>
              </a:rPr>
              <a:t>int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float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complex</a:t>
            </a:r>
          </a:p>
          <a:p>
            <a:pPr lvl="1"/>
            <a:r>
              <a:rPr lang="lv-LV" dirty="0"/>
              <a:t>Secību tipi: </a:t>
            </a:r>
            <a:r>
              <a:rPr lang="lv-LV" dirty="0">
                <a:solidFill>
                  <a:schemeClr val="tx2"/>
                </a:solidFill>
              </a:rPr>
              <a:t>list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tuple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range</a:t>
            </a:r>
          </a:p>
          <a:p>
            <a:pPr lvl="1"/>
            <a:r>
              <a:rPr lang="lv-LV" dirty="0"/>
              <a:t>Kartēšanas tips: </a:t>
            </a:r>
            <a:r>
              <a:rPr lang="lv-LV" dirty="0">
                <a:solidFill>
                  <a:schemeClr val="tx2"/>
                </a:solidFill>
              </a:rPr>
              <a:t>dict</a:t>
            </a:r>
          </a:p>
          <a:p>
            <a:pPr lvl="1"/>
            <a:r>
              <a:rPr lang="lv-LV" dirty="0"/>
              <a:t>Kopas tips: </a:t>
            </a:r>
            <a:r>
              <a:rPr lang="lv-LV" dirty="0">
                <a:solidFill>
                  <a:schemeClr val="tx2"/>
                </a:solidFill>
              </a:rPr>
              <a:t>set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frozenset</a:t>
            </a:r>
          </a:p>
          <a:p>
            <a:pPr lvl="1"/>
            <a:r>
              <a:rPr lang="lv-LV" dirty="0"/>
              <a:t>Loģiskais tips: </a:t>
            </a:r>
            <a:r>
              <a:rPr lang="lv-LV" dirty="0">
                <a:solidFill>
                  <a:schemeClr val="tx2"/>
                </a:solidFill>
              </a:rPr>
              <a:t>bool</a:t>
            </a:r>
          </a:p>
          <a:p>
            <a:pPr lvl="1"/>
            <a:r>
              <a:rPr lang="lv-LV" dirty="0"/>
              <a:t>Binārie tipi: </a:t>
            </a:r>
            <a:r>
              <a:rPr lang="lv-LV" dirty="0">
                <a:solidFill>
                  <a:schemeClr val="tx2"/>
                </a:solidFill>
              </a:rPr>
              <a:t>bytes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bytearray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memoryview</a:t>
            </a:r>
          </a:p>
          <a:p>
            <a:pPr lvl="1"/>
            <a:r>
              <a:rPr lang="lv-LV" dirty="0"/>
              <a:t>Tukšuma tips: </a:t>
            </a:r>
            <a:r>
              <a:rPr lang="lv-LV" dirty="0">
                <a:solidFill>
                  <a:schemeClr val="tx2"/>
                </a:solidFill>
              </a:rPr>
              <a:t>NoneType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57302-2D8D-4230-BF93-FE028717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083" y="3126294"/>
            <a:ext cx="2572997" cy="605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0B4C1E-CFCF-407B-AE9C-46BF9A265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296" y="3093530"/>
            <a:ext cx="1755305" cy="792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7AE89-62A6-4619-B324-E217EFF1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043" y="3982853"/>
            <a:ext cx="2300562" cy="6054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5EBFA0-8191-4028-8119-F81202C0D0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3296" y="4737579"/>
            <a:ext cx="1654057" cy="723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A1B23F-1E50-470E-95F6-3E8E0EAE3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5685" y="3861394"/>
            <a:ext cx="4096764" cy="706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6E6637-10D9-4559-96C0-04C3620840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35685" y="2968501"/>
            <a:ext cx="4378127" cy="641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D90220-24AF-44CB-BD90-F4026F796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2370" y="4746979"/>
            <a:ext cx="2176207" cy="60541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785B89-91FB-42A8-9370-060D3487EC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0348" y="3204684"/>
            <a:ext cx="6266069" cy="587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B1C6F8B-5090-476C-ADF6-7CA175F2C7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5685" y="3355261"/>
            <a:ext cx="4166307" cy="46887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60D25C-4CF8-4C50-8688-0A26C97925B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5685" y="4004527"/>
            <a:ext cx="5719754" cy="5543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AF3389D-2CF8-40C3-ACF2-7255F28CD58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35685" y="3207521"/>
            <a:ext cx="1836437" cy="5543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A25C02-ACF5-4BC1-A5D0-358A3222F4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952370" y="3230413"/>
            <a:ext cx="2343875" cy="5174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4FB681D-724D-47D6-AA13-BDBADF8C5FA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52370" y="3980980"/>
            <a:ext cx="2653041" cy="57674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E30B234-A3C2-405A-B8D2-9F6AE7B8F9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3043" y="4785222"/>
            <a:ext cx="3747783" cy="6054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0096B85-D152-45B1-83D1-C613392F226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52370" y="3222721"/>
            <a:ext cx="1541531" cy="44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F3D7-0528-48A2-94A1-316996E9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678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Datu tipa piešķiršana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509C4-83EB-49A5-9875-42C3E37B6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249227" cy="3541714"/>
          </a:xfrm>
        </p:spPr>
        <p:txBody>
          <a:bodyPr/>
          <a:lstStyle/>
          <a:p>
            <a:pPr algn="just"/>
            <a:r>
              <a:rPr lang="lv-LV" dirty="0"/>
              <a:t>Python valodā datu tips tiek iestatīts, piešķirot mainīgajam vērtību.</a:t>
            </a:r>
          </a:p>
          <a:p>
            <a:pPr algn="just"/>
            <a:r>
              <a:rPr lang="lv-LV" dirty="0"/>
              <a:t>Ja nepieciešams norādīt datu tipu, var izmantot </a:t>
            </a:r>
            <a:r>
              <a:rPr lang="lv-LV" dirty="0">
                <a:solidFill>
                  <a:srgbClr val="FFFF00"/>
                </a:solidFill>
              </a:rPr>
              <a:t>konstruktora</a:t>
            </a:r>
            <a:r>
              <a:rPr lang="lv-LV" dirty="0"/>
              <a:t> </a:t>
            </a:r>
            <a:r>
              <a:rPr lang="lv-LV" dirty="0">
                <a:solidFill>
                  <a:srgbClr val="FFFF00"/>
                </a:solidFill>
              </a:rPr>
              <a:t>funkcijas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CA9D6-78B4-420A-80CF-418C44849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9650" y="1395263"/>
            <a:ext cx="3689349" cy="5250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31EA6F-3888-4B21-830C-89838C537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650" y="1347614"/>
            <a:ext cx="3689348" cy="533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9E8E-95CB-4F68-BE94-26602C0D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5158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Datu tipa iegūšana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77DCA-E727-4089-8A91-AF3BA8086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880" y="1957200"/>
            <a:ext cx="4470400" cy="3541714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/>
              <a:t>Jebkur</a:t>
            </a:r>
            <a:r>
              <a:rPr lang="lv-LV" sz="2800" dirty="0"/>
              <a:t>u </a:t>
            </a:r>
            <a:r>
              <a:rPr lang="en-US" sz="2800" dirty="0" err="1"/>
              <a:t>datu</a:t>
            </a:r>
            <a:r>
              <a:rPr lang="en-US" sz="2800" dirty="0"/>
              <a:t> </a:t>
            </a:r>
            <a:r>
              <a:rPr lang="en-US" sz="2800" dirty="0" err="1"/>
              <a:t>tipu</a:t>
            </a:r>
            <a:r>
              <a:rPr lang="en-US" sz="2800" dirty="0"/>
              <a:t> var </a:t>
            </a:r>
            <a:r>
              <a:rPr lang="en-US" sz="2800" dirty="0" err="1"/>
              <a:t>iegūt</a:t>
            </a:r>
            <a:r>
              <a:rPr lang="en-US" sz="2800" dirty="0"/>
              <a:t>, </a:t>
            </a:r>
            <a:r>
              <a:rPr lang="en-US" sz="2800" dirty="0" err="1"/>
              <a:t>izmantojot</a:t>
            </a:r>
            <a:r>
              <a:rPr lang="en-US" sz="2800" dirty="0"/>
              <a:t> </a:t>
            </a:r>
            <a:r>
              <a:rPr lang="en-US" sz="2800" dirty="0" err="1"/>
              <a:t>funkciju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FF00"/>
                </a:solidFill>
              </a:rPr>
              <a:t>type()</a:t>
            </a:r>
            <a:r>
              <a:rPr lang="lv-LV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F37DC-E11F-46F9-87E7-175C6E9B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2" y="1385371"/>
            <a:ext cx="5152708" cy="519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C208-AB7B-4841-9128-516DBDBA7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9124"/>
            <a:ext cx="9905998" cy="1478570"/>
          </a:xfrm>
        </p:spPr>
        <p:txBody>
          <a:bodyPr/>
          <a:lstStyle/>
          <a:p>
            <a:r>
              <a:rPr lang="lv-LV" dirty="0"/>
              <a:t>UZDEVUMS 1: </a:t>
            </a:r>
            <a:r>
              <a:rPr lang="it-IT" dirty="0"/>
              <a:t>Aritmētiskie operatori un dažādi datu tipi</a:t>
            </a:r>
            <a:endParaRPr lang="lv-LV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5605-0536-4E78-BECA-106361641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825" y="5609075"/>
            <a:ext cx="10398316" cy="949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lv-LV" dirty="0"/>
              <a:t>1. Sākumā definējam divus mainīgos ar veselajiem (</a:t>
            </a:r>
            <a:r>
              <a:rPr lang="lv-LV" dirty="0">
                <a:solidFill>
                  <a:schemeClr val="tx2"/>
                </a:solidFill>
              </a:rPr>
              <a:t>int</a:t>
            </a:r>
            <a:r>
              <a:rPr lang="lv-LV" dirty="0"/>
              <a:t>) un reālajiem (</a:t>
            </a:r>
            <a:r>
              <a:rPr lang="lv-LV" dirty="0">
                <a:solidFill>
                  <a:schemeClr val="tx2"/>
                </a:solidFill>
              </a:rPr>
              <a:t>float</a:t>
            </a:r>
            <a:r>
              <a:rPr lang="lv-LV" dirty="0"/>
              <a:t>) skaitļiem.</a:t>
            </a:r>
          </a:p>
          <a:p>
            <a:pPr marL="0" indent="0">
              <a:buNone/>
            </a:pPr>
            <a:endParaRPr lang="lv-LV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192176-859E-4A1A-8230-26CC1FD0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096" y="1493071"/>
            <a:ext cx="8867775" cy="41052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EC7BD1-9716-4E7E-A120-4271EE30C100}"/>
              </a:ext>
            </a:extLst>
          </p:cNvPr>
          <p:cNvSpPr txBox="1">
            <a:spLocks/>
          </p:cNvSpPr>
          <p:nvPr/>
        </p:nvSpPr>
        <p:spPr>
          <a:xfrm>
            <a:off x="1798183" y="5609075"/>
            <a:ext cx="9905999" cy="94991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2. Tad veicam dažādas </a:t>
            </a:r>
            <a:r>
              <a:rPr lang="lv-LV" dirty="0">
                <a:solidFill>
                  <a:srgbClr val="FFFF00"/>
                </a:solidFill>
              </a:rPr>
              <a:t>aritmētiskas operācijas</a:t>
            </a:r>
            <a:r>
              <a:rPr lang="lv-LV" dirty="0"/>
              <a:t>: </a:t>
            </a:r>
            <a:r>
              <a:rPr lang="lv-LV" dirty="0">
                <a:solidFill>
                  <a:srgbClr val="00FA18"/>
                </a:solidFill>
              </a:rPr>
              <a:t>saskaitīšanu</a:t>
            </a:r>
            <a:r>
              <a:rPr lang="lv-LV" dirty="0"/>
              <a:t>, </a:t>
            </a:r>
            <a:r>
              <a:rPr lang="lv-LV" dirty="0">
                <a:solidFill>
                  <a:srgbClr val="00FA18"/>
                </a:solidFill>
              </a:rPr>
              <a:t>atņemšanu</a:t>
            </a:r>
            <a:r>
              <a:rPr lang="lv-LV" dirty="0"/>
              <a:t>, </a:t>
            </a:r>
            <a:r>
              <a:rPr lang="lv-LV" dirty="0">
                <a:solidFill>
                  <a:srgbClr val="00FA18"/>
                </a:solidFill>
              </a:rPr>
              <a:t>reizināšanu</a:t>
            </a:r>
            <a:r>
              <a:rPr lang="lv-LV" dirty="0"/>
              <a:t>, </a:t>
            </a:r>
            <a:r>
              <a:rPr lang="lv-LV" dirty="0">
                <a:solidFill>
                  <a:srgbClr val="00FA18"/>
                </a:solidFill>
              </a:rPr>
              <a:t>dalīšanu</a:t>
            </a:r>
            <a:r>
              <a:rPr lang="lv-LV" dirty="0"/>
              <a:t>.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F2E38B-3C10-4D39-B7B8-FE24EEF98770}"/>
              </a:ext>
            </a:extLst>
          </p:cNvPr>
          <p:cNvSpPr txBox="1">
            <a:spLocks/>
          </p:cNvSpPr>
          <p:nvPr/>
        </p:nvSpPr>
        <p:spPr>
          <a:xfrm>
            <a:off x="2208796" y="5621582"/>
            <a:ext cx="9905999" cy="94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3. Pēc tam saglabājam katra rezultāta vērtību jaunajos mainīgajos.</a:t>
            </a:r>
          </a:p>
          <a:p>
            <a:pPr marL="0" indent="0">
              <a:buNone/>
            </a:pPr>
            <a:endParaRPr lang="lv-LV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FA6E96A-9E46-4F2E-B619-595D10D95FDC}"/>
              </a:ext>
            </a:extLst>
          </p:cNvPr>
          <p:cNvSpPr txBox="1">
            <a:spLocks/>
          </p:cNvSpPr>
          <p:nvPr/>
        </p:nvSpPr>
        <p:spPr>
          <a:xfrm>
            <a:off x="2286001" y="5612319"/>
            <a:ext cx="9905999" cy="949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4. Beigās izvadām rezultātus konsolē ar paskaidrojošu tekstu.</a:t>
            </a:r>
          </a:p>
          <a:p>
            <a:pPr marL="0" indent="0">
              <a:buNone/>
            </a:pP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7225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5" grpId="0"/>
      <p:bldP spid="5" grpId="1"/>
      <p:bldP spid="7" grpId="0"/>
      <p:bldP spid="7" grpId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5F87A-99EA-462C-AE86-05FEDE2BA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61318"/>
            <a:ext cx="9905998" cy="1478570"/>
          </a:xfrm>
        </p:spPr>
        <p:txBody>
          <a:bodyPr/>
          <a:lstStyle/>
          <a:p>
            <a:r>
              <a:rPr lang="lv-LV" dirty="0"/>
              <a:t>Uzdevums 2: Loģiskā pārbaude ar vairākiem nosacījumiem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F7428-80B5-4F84-919B-44E100CD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7211" y="5366005"/>
            <a:ext cx="9905999" cy="1101345"/>
          </a:xfrm>
        </p:spPr>
        <p:txBody>
          <a:bodyPr/>
          <a:lstStyle/>
          <a:p>
            <a:pPr marL="0" indent="0">
              <a:buNone/>
            </a:pPr>
            <a:r>
              <a:rPr lang="lv-LV" dirty="0"/>
              <a:t>1. Definējam mainīgo skaitli ar veselā skaitļa datu tipa vērtību.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16A3C1-A992-45CA-9F49-D1406560F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34885"/>
            <a:ext cx="11658600" cy="34410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D515AF-AAFD-4ACB-AD68-EC384731CA35}"/>
              </a:ext>
            </a:extLst>
          </p:cNvPr>
          <p:cNvSpPr txBox="1">
            <a:spLocks/>
          </p:cNvSpPr>
          <p:nvPr/>
        </p:nvSpPr>
        <p:spPr>
          <a:xfrm>
            <a:off x="1727312" y="5382296"/>
            <a:ext cx="9905999" cy="110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2. Pārbaudām, vai skaitlis ir pozitīvs, pāra skaitlis un mazāks par 100.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A2F3484-D948-48DE-8C88-3798B9335EF6}"/>
              </a:ext>
            </a:extLst>
          </p:cNvPr>
          <p:cNvSpPr txBox="1">
            <a:spLocks/>
          </p:cNvSpPr>
          <p:nvPr/>
        </p:nvSpPr>
        <p:spPr>
          <a:xfrm>
            <a:off x="2740142" y="5398587"/>
            <a:ext cx="9905999" cy="110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4. Izvadām rezultātu ar vērtību </a:t>
            </a:r>
            <a:r>
              <a:rPr lang="lv-LV" dirty="0">
                <a:solidFill>
                  <a:srgbClr val="00FA18"/>
                </a:solidFill>
              </a:rPr>
              <a:t>True</a:t>
            </a:r>
            <a:r>
              <a:rPr lang="lv-LV" dirty="0"/>
              <a:t> vai </a:t>
            </a:r>
            <a:r>
              <a:rPr lang="lv-LV" dirty="0">
                <a:solidFill>
                  <a:srgbClr val="FF0000"/>
                </a:solidFill>
              </a:rPr>
              <a:t>False</a:t>
            </a:r>
            <a:r>
              <a:rPr lang="lv-LV" dirty="0"/>
              <a:t>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B3D9B6-595F-4ED6-B9F7-225D68C0AFD3}"/>
              </a:ext>
            </a:extLst>
          </p:cNvPr>
          <p:cNvSpPr txBox="1">
            <a:spLocks/>
          </p:cNvSpPr>
          <p:nvPr/>
        </p:nvSpPr>
        <p:spPr>
          <a:xfrm>
            <a:off x="2840041" y="5358061"/>
            <a:ext cx="9905999" cy="1101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lv-LV" dirty="0"/>
              <a:t>3. </a:t>
            </a:r>
            <a:r>
              <a:rPr lang="en-US" dirty="0" err="1"/>
              <a:t>Lietojam</a:t>
            </a:r>
            <a:r>
              <a:rPr lang="en-US" dirty="0"/>
              <a:t> </a:t>
            </a:r>
            <a:r>
              <a:rPr lang="en-US" dirty="0" err="1"/>
              <a:t>loģiskos</a:t>
            </a:r>
            <a:r>
              <a:rPr lang="en-US" dirty="0"/>
              <a:t> </a:t>
            </a:r>
            <a:r>
              <a:rPr lang="en-US" dirty="0" err="1"/>
              <a:t>operatorus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and</a:t>
            </a:r>
            <a:r>
              <a:rPr lang="en-US" dirty="0"/>
              <a:t>, </a:t>
            </a:r>
            <a:r>
              <a:rPr lang="en-US" dirty="0">
                <a:solidFill>
                  <a:srgbClr val="FFFF00"/>
                </a:solidFill>
              </a:rPr>
              <a:t>or</a:t>
            </a:r>
            <a:r>
              <a:rPr lang="en-US" dirty="0"/>
              <a:t>, un </a:t>
            </a:r>
            <a:r>
              <a:rPr lang="en-US" dirty="0">
                <a:solidFill>
                  <a:srgbClr val="FFFF00"/>
                </a:solidFill>
              </a:rPr>
              <a:t>not</a:t>
            </a:r>
            <a:r>
              <a:rPr lang="en-US" dirty="0"/>
              <a:t>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5827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6" grpId="0"/>
      <p:bldP spid="6" grpId="1"/>
      <p:bldP spid="11" grpId="0"/>
      <p:bldP spid="13" grpId="0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6A6D-55FF-4CAD-953C-C130EE37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2BDE4-F70C-4629-A6D7-35CC44570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169351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30EF-B5EC-46E4-B867-D3E24A6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2" y="-113002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Izmantotā literatūra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F603-85F5-46C4-BD81-37710BD2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17600"/>
            <a:ext cx="10308908" cy="5445760"/>
          </a:xfrm>
        </p:spPr>
        <p:txBody>
          <a:bodyPr>
            <a:normAutofit lnSpcReduction="10000"/>
          </a:bodyPr>
          <a:lstStyle/>
          <a:p>
            <a:r>
              <a:rPr lang="lv-LV" dirty="0">
                <a:solidFill>
                  <a:schemeClr val="tx2"/>
                </a:solidFill>
              </a:rPr>
              <a:t>Python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2"/>
              </a:rPr>
              <a:t>https://www.w3schools.com/python/python_variables.asp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Python - Variable Names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3"/>
              </a:rPr>
              <a:t>https://www.w3schools.com/python/python_variables_names.asp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Python Variables - Assign Multiple Values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4"/>
              </a:rPr>
              <a:t>https://www.w3schools.com/python/python_variables_multiple.asp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Python  - Output Variables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5"/>
              </a:rPr>
              <a:t>https://www.w3schools.com/python/python_variables_output.asp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Python - Global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6"/>
              </a:rPr>
              <a:t>https://www.w3schools.com/python/python_variables_global.asp</a:t>
            </a:r>
            <a:endParaRPr lang="lv-LV" dirty="0">
              <a:solidFill>
                <a:schemeClr val="tx2"/>
              </a:solidFill>
            </a:endParaRP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24739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30EF-B5EC-46E4-B867-D3E24A6E2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012" y="-113002"/>
            <a:ext cx="9905998" cy="1478570"/>
          </a:xfrm>
        </p:spPr>
        <p:txBody>
          <a:bodyPr>
            <a:normAutofit/>
          </a:bodyPr>
          <a:lstStyle/>
          <a:p>
            <a:r>
              <a:rPr lang="lv-LV" sz="4800" dirty="0"/>
              <a:t>Izmantotā literatūra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DF603-85F5-46C4-BD81-37710BD2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280" y="1036320"/>
            <a:ext cx="10668000" cy="5537200"/>
          </a:xfrm>
        </p:spPr>
        <p:txBody>
          <a:bodyPr>
            <a:normAutofit fontScale="92500" lnSpcReduction="20000"/>
          </a:bodyPr>
          <a:lstStyle/>
          <a:p>
            <a:r>
              <a:rPr lang="lv-LV" dirty="0">
                <a:solidFill>
                  <a:schemeClr val="tx2"/>
                </a:solidFill>
              </a:rPr>
              <a:t>Python Variables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2"/>
              </a:rPr>
              <a:t>https://www.geeksforgeeks.org/python-variables/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Variables in Python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3"/>
              </a:rPr>
              <a:t>https://realpython.com/python-variables/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W3Schools TryIt Editor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4"/>
              </a:rPr>
              <a:t>https://www.w3schools.com/python/trypython.asp?filename=demo_variables1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Google tulkotājs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5"/>
              </a:rPr>
              <a:t>https://translate.google.com/?sl=en&amp;tl=lv&amp;op=translate</a:t>
            </a:r>
            <a:endParaRPr lang="lv-LV" dirty="0"/>
          </a:p>
          <a:p>
            <a:r>
              <a:rPr lang="lv-LV" dirty="0">
                <a:solidFill>
                  <a:schemeClr val="tx2"/>
                </a:solidFill>
              </a:rPr>
              <a:t>ChatGPT [tiešsaiste]. [Skatīts 09.06.2025].</a:t>
            </a:r>
          </a:p>
          <a:p>
            <a:r>
              <a:rPr lang="lv-LV" dirty="0">
                <a:solidFill>
                  <a:schemeClr val="tx2"/>
                </a:solidFill>
              </a:rPr>
              <a:t>Pieejams: </a:t>
            </a:r>
            <a:r>
              <a:rPr lang="lv-LV" dirty="0">
                <a:solidFill>
                  <a:schemeClr val="tx2"/>
                </a:solidFill>
                <a:hlinkClick r:id="rId6"/>
              </a:rPr>
              <a:t>https://chatgpt.com/</a:t>
            </a:r>
            <a:endParaRPr lang="lv-LV" dirty="0">
              <a:solidFill>
                <a:schemeClr val="tx2"/>
              </a:solidFill>
            </a:endParaRPr>
          </a:p>
          <a:p>
            <a:r>
              <a:rPr lang="lv-LV" dirty="0"/>
              <a:t>Tēzaurs [tiešsaiste]. [Skatīts 09.06.2025].</a:t>
            </a:r>
          </a:p>
          <a:p>
            <a:r>
              <a:rPr lang="lv-LV" dirty="0"/>
              <a:t>Pieejams: </a:t>
            </a:r>
            <a:r>
              <a:rPr lang="lv-LV" dirty="0">
                <a:hlinkClick r:id="rId7"/>
              </a:rPr>
              <a:t>https://tezaurs.lv/</a:t>
            </a:r>
            <a:endParaRPr lang="lv-LV" dirty="0"/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005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F35C7-3032-47FF-A98B-DDF28C3A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lv-LV" sz="7200" dirty="0"/>
              <a:t>PALDIES PAR UZMANĪBU!</a:t>
            </a:r>
          </a:p>
        </p:txBody>
      </p:sp>
    </p:spTree>
    <p:extLst>
      <p:ext uri="{BB962C8B-B14F-4D97-AF65-F5344CB8AC3E}">
        <p14:creationId xmlns:p14="http://schemas.microsoft.com/office/powerpoint/2010/main" val="288064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BD7E-BF3B-44DB-9648-8A6B1B44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DB426-E214-46F5-B75A-5486B5C58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607" y="1972800"/>
            <a:ext cx="6644303" cy="4499021"/>
          </a:xfrm>
        </p:spPr>
        <p:txBody>
          <a:bodyPr>
            <a:normAutofit fontScale="92500"/>
          </a:bodyPr>
          <a:lstStyle/>
          <a:p>
            <a:pPr algn="just"/>
            <a:r>
              <a:rPr lang="lv-LV" dirty="0"/>
              <a:t>M</a:t>
            </a:r>
            <a:r>
              <a:rPr lang="en-US" dirty="0" err="1"/>
              <a:t>ainīgais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identifikators</a:t>
            </a:r>
            <a:r>
              <a:rPr lang="en-US" dirty="0"/>
              <a:t> un </a:t>
            </a:r>
            <a:r>
              <a:rPr lang="en-US" dirty="0" err="1"/>
              <a:t>tiek</a:t>
            </a:r>
            <a:r>
              <a:rPr lang="en-US" dirty="0"/>
              <a:t> </a:t>
            </a:r>
            <a:r>
              <a:rPr lang="en-US" dirty="0" err="1"/>
              <a:t>izmantots</a:t>
            </a:r>
            <a:r>
              <a:rPr lang="en-US" dirty="0"/>
              <a:t> </a:t>
            </a:r>
            <a:r>
              <a:rPr lang="en-US" dirty="0" err="1"/>
              <a:t>vērtīb</a:t>
            </a:r>
            <a:r>
              <a:rPr lang="lv-LV" dirty="0"/>
              <a:t>u</a:t>
            </a:r>
            <a:r>
              <a:rPr lang="en-US" dirty="0"/>
              <a:t> </a:t>
            </a:r>
            <a:r>
              <a:rPr lang="en-US" dirty="0" err="1"/>
              <a:t>saglabāšanai</a:t>
            </a:r>
            <a:r>
              <a:rPr lang="lv-LV" dirty="0"/>
              <a:t>.</a:t>
            </a:r>
          </a:p>
          <a:p>
            <a:pPr algn="just"/>
            <a:r>
              <a:rPr lang="lv-LV" dirty="0"/>
              <a:t>Python valodā nav komandas mainīgā deklarēšanai.</a:t>
            </a:r>
          </a:p>
          <a:p>
            <a:pPr algn="just"/>
            <a:r>
              <a:rPr lang="lv-LV" dirty="0"/>
              <a:t>Mainīgais tiek izveidots brīdī, kad tam pirmo reizi piešķir vērtību.</a:t>
            </a:r>
          </a:p>
          <a:p>
            <a:pPr algn="just"/>
            <a:r>
              <a:rPr lang="lv-LV" dirty="0"/>
              <a:t>Mainīgie nav jādeklarē ar konkrētu tipu, un to tips var mainīties arī pat pēc iestatīšanas.</a:t>
            </a:r>
          </a:p>
          <a:p>
            <a:pPr algn="just"/>
            <a:r>
              <a:rPr lang="lv-LV" dirty="0"/>
              <a:t>Ja nepieciešams norādīt mainīgā datu tipu, to var izdarīt ar pārveidošanu.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31E2CB-42E9-4850-A408-D482FA266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118" y="2870695"/>
            <a:ext cx="3912183" cy="15489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F1C812-8DA9-4326-9321-B9DDA7D10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910" y="3178685"/>
            <a:ext cx="4725191" cy="10240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8C82F0-F29D-41E0-B679-C75F7FAED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047" y="2834956"/>
            <a:ext cx="4204254" cy="171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6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08BA-0CBD-44C3-B4D9-DFE0E31D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Definēšana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24B-57B6-4041-86BB-F8AA3703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22" y="2018666"/>
            <a:ext cx="8331061" cy="4098047"/>
          </a:xfrm>
        </p:spPr>
        <p:txBody>
          <a:bodyPr>
            <a:normAutofit fontScale="92500"/>
          </a:bodyPr>
          <a:lstStyle/>
          <a:p>
            <a:pPr algn="just"/>
            <a:r>
              <a:rPr lang="lv-LV" dirty="0"/>
              <a:t>Mainīgajam var būt īss nosaukums (piemēram, x un y) vai aprakstošāks nosaukums (vecums, automasina_nosaukums, kopejais_apjoms).</a:t>
            </a:r>
          </a:p>
          <a:p>
            <a:pPr algn="just"/>
            <a:r>
              <a:rPr lang="lv-LV" dirty="0"/>
              <a:t>Python mainīgo definēšanas noteikumi:</a:t>
            </a:r>
          </a:p>
          <a:p>
            <a:pPr lvl="1" algn="just"/>
            <a:r>
              <a:rPr lang="lv-LV" dirty="0">
                <a:solidFill>
                  <a:srgbClr val="00FA18"/>
                </a:solidFill>
              </a:rPr>
              <a:t>Jāsākas</a:t>
            </a:r>
            <a:r>
              <a:rPr lang="lv-LV" dirty="0"/>
              <a:t> ar </a:t>
            </a:r>
            <a:r>
              <a:rPr lang="lv-LV" dirty="0">
                <a:solidFill>
                  <a:schemeClr val="tx2"/>
                </a:solidFill>
              </a:rPr>
              <a:t>burtu</a:t>
            </a:r>
            <a:r>
              <a:rPr lang="lv-LV" dirty="0"/>
              <a:t> vai </a:t>
            </a:r>
            <a:r>
              <a:rPr lang="lv-LV" dirty="0">
                <a:solidFill>
                  <a:schemeClr val="tx2"/>
                </a:solidFill>
              </a:rPr>
              <a:t>pasvītrojuma rakstzīmi</a:t>
            </a:r>
            <a:r>
              <a:rPr lang="lv-LV" dirty="0"/>
              <a:t>.</a:t>
            </a:r>
          </a:p>
          <a:p>
            <a:pPr lvl="1" algn="just"/>
            <a:r>
              <a:rPr lang="lv-LV" dirty="0"/>
              <a:t>Nedrīkst </a:t>
            </a:r>
            <a:r>
              <a:rPr lang="lv-LV" dirty="0">
                <a:solidFill>
                  <a:srgbClr val="FF0000"/>
                </a:solidFill>
              </a:rPr>
              <a:t>sākties</a:t>
            </a:r>
            <a:r>
              <a:rPr lang="lv-LV" dirty="0"/>
              <a:t> ar </a:t>
            </a:r>
            <a:r>
              <a:rPr lang="lv-LV" dirty="0">
                <a:solidFill>
                  <a:schemeClr val="tx2"/>
                </a:solidFill>
              </a:rPr>
              <a:t>ciparu</a:t>
            </a:r>
            <a:r>
              <a:rPr lang="lv-LV" dirty="0"/>
              <a:t>.</a:t>
            </a:r>
          </a:p>
          <a:p>
            <a:pPr lvl="1" algn="just"/>
            <a:r>
              <a:rPr lang="lv-LV" dirty="0">
                <a:solidFill>
                  <a:srgbClr val="00FA18"/>
                </a:solidFill>
              </a:rPr>
              <a:t>Var saturēt </a:t>
            </a:r>
            <a:r>
              <a:rPr lang="lv-LV" dirty="0"/>
              <a:t>tikai </a:t>
            </a:r>
            <a:r>
              <a:rPr lang="lv-LV" dirty="0">
                <a:solidFill>
                  <a:schemeClr val="tx2"/>
                </a:solidFill>
              </a:rPr>
              <a:t>burtus</a:t>
            </a:r>
            <a:r>
              <a:rPr lang="lv-LV" dirty="0"/>
              <a:t>, </a:t>
            </a:r>
            <a:r>
              <a:rPr lang="lv-LV" dirty="0">
                <a:solidFill>
                  <a:schemeClr val="tx2"/>
                </a:solidFill>
              </a:rPr>
              <a:t>ciparus</a:t>
            </a:r>
            <a:r>
              <a:rPr lang="lv-LV" dirty="0"/>
              <a:t> un </a:t>
            </a:r>
            <a:r>
              <a:rPr lang="lv-LV" dirty="0">
                <a:solidFill>
                  <a:schemeClr val="tx2"/>
                </a:solidFill>
              </a:rPr>
              <a:t>pasvītrojumus</a:t>
            </a:r>
            <a:r>
              <a:rPr lang="lv-LV" dirty="0"/>
              <a:t> (A–z, 0–9 un _).</a:t>
            </a:r>
          </a:p>
          <a:p>
            <a:pPr lvl="1" algn="just"/>
            <a:r>
              <a:rPr lang="lv-LV" dirty="0"/>
              <a:t>Nosaukumi ir </a:t>
            </a:r>
            <a:r>
              <a:rPr lang="lv-LV" dirty="0">
                <a:solidFill>
                  <a:srgbClr val="FFFF00"/>
                </a:solidFill>
              </a:rPr>
              <a:t>reģistrjutīgi</a:t>
            </a:r>
            <a:r>
              <a:rPr lang="lv-LV" dirty="0"/>
              <a:t> (vecums, Vecums un VECUMS ir trīs dažādi mainīgie).</a:t>
            </a:r>
          </a:p>
          <a:p>
            <a:pPr lvl="1" algn="just"/>
            <a:r>
              <a:rPr lang="lv-LV" dirty="0"/>
              <a:t>Nedrīkst </a:t>
            </a:r>
            <a:r>
              <a:rPr lang="lv-LV" dirty="0">
                <a:solidFill>
                  <a:srgbClr val="FF0000"/>
                </a:solidFill>
              </a:rPr>
              <a:t>sakrist</a:t>
            </a:r>
            <a:r>
              <a:rPr lang="lv-LV" dirty="0"/>
              <a:t> ar kādu no </a:t>
            </a:r>
            <a:r>
              <a:rPr lang="lv-LV" dirty="0">
                <a:solidFill>
                  <a:schemeClr val="tx2"/>
                </a:solidFill>
              </a:rPr>
              <a:t>Python atslēgvārdiem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55E39A-783A-4A99-8C6B-6B12596B3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582" y="1984593"/>
            <a:ext cx="2940777" cy="30890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96B77-A78E-4BE6-A338-631BACB51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199" y="2870783"/>
            <a:ext cx="4012075" cy="128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80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B08BA-0CBD-44C3-B4D9-DFE0E31DF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Definēšana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B24B-57B6-4041-86BB-F8AA3703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049" y="2097088"/>
            <a:ext cx="8735628" cy="4240090"/>
          </a:xfrm>
        </p:spPr>
        <p:txBody>
          <a:bodyPr>
            <a:normAutofit/>
          </a:bodyPr>
          <a:lstStyle/>
          <a:p>
            <a:pPr algn="just"/>
            <a:r>
              <a:rPr lang="lv-LV" sz="2200" dirty="0"/>
              <a:t>N</a:t>
            </a:r>
            <a:r>
              <a:rPr lang="en-US" sz="2200" dirty="0" err="1"/>
              <a:t>osaukum</a:t>
            </a:r>
            <a:r>
              <a:rPr lang="lv-LV" sz="2200" dirty="0"/>
              <a:t>i</a:t>
            </a:r>
            <a:r>
              <a:rPr lang="en-US" sz="2200" dirty="0"/>
              <a:t>, kas </a:t>
            </a:r>
            <a:r>
              <a:rPr lang="en-US" sz="2200" dirty="0" err="1"/>
              <a:t>satur</a:t>
            </a:r>
            <a:r>
              <a:rPr lang="en-US" sz="2200" dirty="0"/>
              <a:t> </a:t>
            </a:r>
            <a:r>
              <a:rPr lang="en-US" sz="2200" dirty="0" err="1"/>
              <a:t>vairāk</a:t>
            </a:r>
            <a:r>
              <a:rPr lang="en-US" sz="2200" dirty="0"/>
              <a:t> </a:t>
            </a:r>
            <a:r>
              <a:rPr lang="en-US" sz="2200" dirty="0" err="1"/>
              <a:t>nekā</a:t>
            </a:r>
            <a:r>
              <a:rPr lang="en-US" sz="2200" dirty="0"/>
              <a:t> </a:t>
            </a:r>
            <a:r>
              <a:rPr lang="en-US" sz="2200" dirty="0" err="1"/>
              <a:t>vienu</a:t>
            </a:r>
            <a:r>
              <a:rPr lang="en-US" sz="2200" dirty="0"/>
              <a:t> </a:t>
            </a:r>
            <a:r>
              <a:rPr lang="en-US" sz="2200" dirty="0" err="1"/>
              <a:t>vārdu</a:t>
            </a:r>
            <a:r>
              <a:rPr lang="en-US" sz="2200" dirty="0"/>
              <a:t>, var </a:t>
            </a:r>
            <a:r>
              <a:rPr lang="en-US" sz="2200" dirty="0" err="1"/>
              <a:t>būt</a:t>
            </a:r>
            <a:r>
              <a:rPr lang="en-US" sz="2200" dirty="0"/>
              <a:t> </a:t>
            </a:r>
            <a:r>
              <a:rPr lang="en-US" sz="2200" dirty="0" err="1"/>
              <a:t>grūti</a:t>
            </a:r>
            <a:r>
              <a:rPr lang="en-US" sz="2200" dirty="0"/>
              <a:t> </a:t>
            </a:r>
            <a:r>
              <a:rPr lang="lv-LV" sz="2200" dirty="0"/>
              <a:t>sa</a:t>
            </a:r>
            <a:r>
              <a:rPr lang="en-US" sz="2200" dirty="0"/>
              <a:t>las</a:t>
            </a:r>
            <a:r>
              <a:rPr lang="lv-LV" sz="2200" dirty="0"/>
              <a:t>āmi.</a:t>
            </a:r>
          </a:p>
          <a:p>
            <a:pPr algn="just"/>
            <a:r>
              <a:rPr lang="en-US" sz="2200" dirty="0" err="1"/>
              <a:t>Ir</a:t>
            </a:r>
            <a:r>
              <a:rPr lang="en-US" sz="2200" dirty="0"/>
              <a:t> </a:t>
            </a:r>
            <a:r>
              <a:rPr lang="en-US" sz="2200" dirty="0" err="1"/>
              <a:t>vairākas</a:t>
            </a:r>
            <a:r>
              <a:rPr lang="en-US" sz="2200" dirty="0"/>
              <a:t> </a:t>
            </a:r>
            <a:r>
              <a:rPr lang="en-US" sz="2200" dirty="0" err="1"/>
              <a:t>metodes</a:t>
            </a:r>
            <a:r>
              <a:rPr lang="en-US" sz="2200" dirty="0"/>
              <a:t>, ko var</a:t>
            </a:r>
            <a:r>
              <a:rPr lang="lv-LV" sz="2200" dirty="0"/>
              <a:t> </a:t>
            </a:r>
            <a:r>
              <a:rPr lang="en-US" sz="2200" dirty="0" err="1"/>
              <a:t>izmantot</a:t>
            </a:r>
            <a:r>
              <a:rPr lang="en-US" sz="2200" dirty="0"/>
              <a:t>, </a:t>
            </a:r>
            <a:r>
              <a:rPr lang="en-US" sz="2200" dirty="0" err="1"/>
              <a:t>lai</a:t>
            </a:r>
            <a:r>
              <a:rPr lang="en-US" sz="2200" dirty="0"/>
              <a:t> </a:t>
            </a:r>
            <a:r>
              <a:rPr lang="en-US" sz="2200" dirty="0" err="1"/>
              <a:t>padarītu</a:t>
            </a:r>
            <a:r>
              <a:rPr lang="en-US" sz="2200" dirty="0"/>
              <a:t> </a:t>
            </a:r>
            <a:r>
              <a:rPr lang="en-US" sz="2200" dirty="0" err="1"/>
              <a:t>tos</a:t>
            </a:r>
            <a:r>
              <a:rPr lang="en-US" sz="2200" dirty="0"/>
              <a:t> </a:t>
            </a:r>
            <a:r>
              <a:rPr lang="en-US" sz="2200" dirty="0" err="1"/>
              <a:t>vieglāk</a:t>
            </a:r>
            <a:r>
              <a:rPr lang="en-US" sz="2200" dirty="0"/>
              <a:t> </a:t>
            </a:r>
            <a:r>
              <a:rPr lang="en-US" sz="2200" dirty="0" err="1"/>
              <a:t>lasāmus</a:t>
            </a:r>
            <a:r>
              <a:rPr lang="lv-LV" sz="2200" dirty="0"/>
              <a:t>:</a:t>
            </a:r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Camel Case</a:t>
            </a:r>
            <a:r>
              <a:rPr lang="lv-LV" sz="2200" dirty="0"/>
              <a:t> (Katrs vārds, izņemot pirmo, sākas ar lielo burtu)</a:t>
            </a:r>
            <a:endParaRPr lang="en-US" sz="2200" dirty="0"/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Pascal Case</a:t>
            </a:r>
            <a:r>
              <a:rPr lang="lv-LV" sz="2800" dirty="0"/>
              <a:t> </a:t>
            </a:r>
            <a:r>
              <a:rPr lang="lv-LV" sz="2200" dirty="0"/>
              <a:t>(Katrs vārds sākas ar lielo burtu)</a:t>
            </a:r>
            <a:endParaRPr lang="en-US" sz="2200" dirty="0"/>
          </a:p>
          <a:p>
            <a:pPr algn="just"/>
            <a:r>
              <a:rPr lang="en-US" sz="2800" dirty="0">
                <a:solidFill>
                  <a:srgbClr val="00FA18"/>
                </a:solidFill>
              </a:rPr>
              <a:t>Snake Case</a:t>
            </a:r>
            <a:r>
              <a:rPr lang="lv-LV" sz="2800" dirty="0"/>
              <a:t> </a:t>
            </a:r>
            <a:r>
              <a:rPr lang="lv-LV" sz="2200" dirty="0"/>
              <a:t>(Katrs vārds tiek atdalīts ar pasvītrojuma rakstzīmi)</a:t>
            </a: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19EE83-02FF-4271-9381-91A8C1D01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296" y="2262684"/>
            <a:ext cx="3245356" cy="5454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379EE-89E0-48B0-A4DC-2FD575690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9609" y="3172569"/>
            <a:ext cx="3256043" cy="465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849B4-5F02-4583-835A-4E3F526709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9609" y="4047693"/>
            <a:ext cx="3245356" cy="4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AFCE-4021-4291-8CDD-266950BC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vērtību piešķiršana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08D95-BA8D-4393-9BFC-841322E9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72" y="2222854"/>
            <a:ext cx="6653182" cy="3541714"/>
          </a:xfrm>
        </p:spPr>
        <p:txBody>
          <a:bodyPr/>
          <a:lstStyle/>
          <a:p>
            <a:pPr algn="just"/>
            <a:r>
              <a:rPr lang="lv-LV" dirty="0"/>
              <a:t>Python ļauj piešķirt vērtības vairākiem mainīgajiem vienā rindā.</a:t>
            </a:r>
          </a:p>
          <a:p>
            <a:pPr algn="just"/>
            <a:r>
              <a:rPr lang="lv-LV" dirty="0"/>
              <a:t>Var arī piešķirt vienu un to pašu vērtību vairākiem mainīgajiem vienā rindā</a:t>
            </a:r>
          </a:p>
          <a:p>
            <a:pPr algn="just"/>
            <a:r>
              <a:rPr lang="lv-LV" dirty="0"/>
              <a:t>Ja ir vērtību kolekcija sarakstā, kortežā utt., Python ļauj izvilkt vērtības mainīgajos.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3D3A9D-959A-474A-8168-29ED21976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497" y="2133749"/>
            <a:ext cx="4486133" cy="955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742AF6-2337-408E-97E4-039BD4089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4572" y="3227971"/>
            <a:ext cx="2714625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ABC6EF-3A19-4406-BE5B-91181A39D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175" y="4281043"/>
            <a:ext cx="4573455" cy="1230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5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3E87-D6BF-4B6C-A167-DFEC3DFF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Mainīgo izvadīšana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572B-3D44-4A4C-9707-71EE336B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817" y="1928369"/>
            <a:ext cx="7026044" cy="4507941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Python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en-US" sz="2000" dirty="0"/>
              <a:t> </a:t>
            </a:r>
            <a:r>
              <a:rPr lang="en-US" sz="2000" dirty="0" err="1"/>
              <a:t>funkcija</a:t>
            </a:r>
            <a:r>
              <a:rPr lang="en-US" sz="2000" dirty="0"/>
              <a:t> </a:t>
            </a:r>
            <a:r>
              <a:rPr lang="en-US" sz="2000" dirty="0" err="1"/>
              <a:t>tiek</a:t>
            </a:r>
            <a:r>
              <a:rPr lang="en-US" sz="2000" dirty="0"/>
              <a:t> </a:t>
            </a:r>
            <a:r>
              <a:rPr lang="en-US" sz="2000" dirty="0" err="1"/>
              <a:t>izmantota</a:t>
            </a:r>
            <a:r>
              <a:rPr lang="en-US" sz="2000" dirty="0"/>
              <a:t> </a:t>
            </a:r>
            <a:r>
              <a:rPr lang="en-US" sz="2000" dirty="0" err="1"/>
              <a:t>mainīgo</a:t>
            </a:r>
            <a:r>
              <a:rPr lang="en-US" sz="2000" dirty="0"/>
              <a:t> </a:t>
            </a:r>
            <a:r>
              <a:rPr lang="en-US" sz="2000" dirty="0" err="1"/>
              <a:t>izvadei</a:t>
            </a:r>
            <a:r>
              <a:rPr lang="en-US" sz="2000" dirty="0"/>
              <a:t>.</a:t>
            </a:r>
            <a:endParaRPr lang="lv-LV" sz="2000" dirty="0"/>
          </a:p>
          <a:p>
            <a:pPr algn="just"/>
            <a:r>
              <a:rPr lang="lv-LV" sz="2000" dirty="0"/>
              <a:t>Ar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en-US" sz="2000" dirty="0"/>
              <a:t> </a:t>
            </a:r>
            <a:r>
              <a:rPr lang="lv-LV" sz="2000" dirty="0"/>
              <a:t>var</a:t>
            </a:r>
            <a:r>
              <a:rPr lang="en-US" sz="2000" dirty="0"/>
              <a:t> </a:t>
            </a:r>
            <a:r>
              <a:rPr lang="en-US" sz="2000" dirty="0" err="1"/>
              <a:t>izvad</a:t>
            </a:r>
            <a:r>
              <a:rPr lang="lv-LV" sz="2000" dirty="0"/>
              <a:t>īt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en-US" sz="2000" dirty="0"/>
              <a:t>, </a:t>
            </a:r>
            <a:r>
              <a:rPr lang="lv-LV" sz="2000" dirty="0"/>
              <a:t>ja </a:t>
            </a:r>
            <a:r>
              <a:rPr lang="en-US" sz="2000" dirty="0" err="1"/>
              <a:t>atdal</a:t>
            </a:r>
            <a:r>
              <a:rPr lang="lv-LV" sz="2000" dirty="0"/>
              <a:t>a tos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/>
                </a:solidFill>
              </a:rPr>
              <a:t>komatu</a:t>
            </a:r>
            <a:r>
              <a:rPr lang="lv-LV" sz="2000" dirty="0"/>
              <a:t>.</a:t>
            </a:r>
          </a:p>
          <a:p>
            <a:pPr algn="just"/>
            <a:r>
              <a:rPr lang="en-US" sz="2000" dirty="0"/>
              <a:t>Var </a:t>
            </a:r>
            <a:r>
              <a:rPr lang="en-US" sz="2000" dirty="0" err="1"/>
              <a:t>arī</a:t>
            </a:r>
            <a:r>
              <a:rPr lang="en-US" sz="2000" dirty="0"/>
              <a:t> </a:t>
            </a:r>
            <a:r>
              <a:rPr lang="en-US" sz="2000" dirty="0" err="1"/>
              <a:t>izmantot</a:t>
            </a:r>
            <a:r>
              <a:rPr lang="en-US" sz="2000" dirty="0"/>
              <a:t> </a:t>
            </a:r>
            <a:r>
              <a:rPr lang="en-US" sz="2000" dirty="0" err="1"/>
              <a:t>operatoru</a:t>
            </a:r>
            <a:r>
              <a:rPr lang="en-US" sz="2000" dirty="0"/>
              <a:t> </a:t>
            </a:r>
            <a:r>
              <a:rPr lang="en-US" b="1" dirty="0">
                <a:solidFill>
                  <a:schemeClr val="tx2"/>
                </a:solidFill>
              </a:rPr>
              <a:t>+</a:t>
            </a:r>
            <a:r>
              <a:rPr lang="en-US" sz="2000" dirty="0"/>
              <a:t>, </a:t>
            </a:r>
            <a:r>
              <a:rPr lang="en-US" sz="2000" dirty="0" err="1"/>
              <a:t>lai</a:t>
            </a:r>
            <a:r>
              <a:rPr lang="en-US" sz="2000" dirty="0"/>
              <a:t> </a:t>
            </a:r>
            <a:r>
              <a:rPr lang="en-US" sz="2000" dirty="0" err="1"/>
              <a:t>izvadītu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lv-LV" sz="2000" dirty="0"/>
              <a:t>.</a:t>
            </a:r>
          </a:p>
          <a:p>
            <a:pPr algn="just"/>
            <a:r>
              <a:rPr lang="lv-LV" sz="2000" dirty="0"/>
              <a:t>Skaitļiem rakstzīme </a:t>
            </a:r>
            <a:r>
              <a:rPr lang="lv-LV" b="1" dirty="0">
                <a:solidFill>
                  <a:schemeClr val="tx2"/>
                </a:solidFill>
              </a:rPr>
              <a:t>+</a:t>
            </a:r>
            <a:r>
              <a:rPr lang="lv-LV" sz="2000" dirty="0"/>
              <a:t> darbojas kā </a:t>
            </a:r>
            <a:r>
              <a:rPr lang="lv-LV" sz="2000" dirty="0">
                <a:solidFill>
                  <a:schemeClr val="tx2"/>
                </a:solidFill>
              </a:rPr>
              <a:t>matemātiskais operators</a:t>
            </a:r>
            <a:r>
              <a:rPr lang="lv-LV" sz="2000" dirty="0"/>
              <a:t>.</a:t>
            </a:r>
          </a:p>
          <a:p>
            <a:pPr algn="just"/>
            <a:r>
              <a:rPr lang="lv-LV" sz="2000" dirty="0"/>
              <a:t>Ja ar </a:t>
            </a:r>
            <a:r>
              <a:rPr lang="lv-LV" sz="2000" dirty="0">
                <a:solidFill>
                  <a:srgbClr val="FFFF00"/>
                </a:solidFill>
              </a:rPr>
              <a:t>print() </a:t>
            </a:r>
            <a:r>
              <a:rPr lang="lv-LV" sz="2000" dirty="0"/>
              <a:t>mēģina apvienot </a:t>
            </a:r>
            <a:r>
              <a:rPr lang="lv-LV" sz="2000" dirty="0">
                <a:solidFill>
                  <a:srgbClr val="00FA18"/>
                </a:solidFill>
              </a:rPr>
              <a:t>virkni</a:t>
            </a:r>
            <a:r>
              <a:rPr lang="lv-LV" sz="2000" dirty="0"/>
              <a:t> un </a:t>
            </a:r>
            <a:r>
              <a:rPr lang="lv-LV" sz="2000" dirty="0">
                <a:solidFill>
                  <a:srgbClr val="00FA18"/>
                </a:solidFill>
              </a:rPr>
              <a:t>skaitli</a:t>
            </a:r>
            <a:r>
              <a:rPr lang="lv-LV" sz="2000" dirty="0"/>
              <a:t> izmantojot operatoru </a:t>
            </a:r>
            <a:r>
              <a:rPr lang="lv-LV" b="1" dirty="0">
                <a:solidFill>
                  <a:schemeClr val="tx2"/>
                </a:solidFill>
              </a:rPr>
              <a:t>+</a:t>
            </a:r>
            <a:r>
              <a:rPr lang="lv-LV" sz="2000" dirty="0"/>
              <a:t>, Python parādīs </a:t>
            </a:r>
            <a:r>
              <a:rPr lang="lv-LV" sz="2000" dirty="0">
                <a:solidFill>
                  <a:srgbClr val="FF0000"/>
                </a:solidFill>
              </a:rPr>
              <a:t>kļūdu</a:t>
            </a:r>
            <a:r>
              <a:rPr lang="lv-LV" sz="2000" dirty="0"/>
              <a:t>.</a:t>
            </a:r>
          </a:p>
          <a:p>
            <a:pPr algn="just"/>
            <a:r>
              <a:rPr lang="en-US" sz="2000" dirty="0" err="1"/>
              <a:t>Labākais</a:t>
            </a:r>
            <a:r>
              <a:rPr lang="en-US" sz="2000" dirty="0"/>
              <a:t> </a:t>
            </a:r>
            <a:r>
              <a:rPr lang="en-US" sz="2000" dirty="0" err="1"/>
              <a:t>veids</a:t>
            </a:r>
            <a:r>
              <a:rPr lang="en-US" sz="2000" dirty="0"/>
              <a:t>, </a:t>
            </a:r>
            <a:r>
              <a:rPr lang="en-US" sz="2000" dirty="0" err="1"/>
              <a:t>kā</a:t>
            </a:r>
            <a:r>
              <a:rPr lang="en-US" sz="2000" dirty="0"/>
              <a:t> </a:t>
            </a:r>
            <a:r>
              <a:rPr lang="lv-LV" sz="2000" dirty="0"/>
              <a:t>ar </a:t>
            </a:r>
            <a:r>
              <a:rPr lang="en-US" sz="2000" dirty="0">
                <a:solidFill>
                  <a:srgbClr val="FFFF00"/>
                </a:solidFill>
              </a:rPr>
              <a:t>print()</a:t>
            </a:r>
            <a:r>
              <a:rPr lang="lv-LV" sz="2000" dirty="0"/>
              <a:t> var</a:t>
            </a:r>
            <a:r>
              <a:rPr lang="en-US" sz="2000" dirty="0"/>
              <a:t> </a:t>
            </a:r>
            <a:r>
              <a:rPr lang="en-US" sz="2000" dirty="0" err="1"/>
              <a:t>izvadīt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FA18"/>
                </a:solidFill>
              </a:rPr>
              <a:t>vairākus</a:t>
            </a:r>
            <a:r>
              <a:rPr lang="en-US" sz="2000" dirty="0">
                <a:solidFill>
                  <a:srgbClr val="00FA18"/>
                </a:solidFill>
              </a:rPr>
              <a:t> </a:t>
            </a:r>
            <a:r>
              <a:rPr lang="en-US" sz="2000" dirty="0" err="1">
                <a:solidFill>
                  <a:srgbClr val="00FA18"/>
                </a:solidFill>
              </a:rPr>
              <a:t>mainīgos</a:t>
            </a:r>
            <a:r>
              <a:rPr lang="en-US" sz="2000" dirty="0"/>
              <a:t>, </a:t>
            </a:r>
            <a:r>
              <a:rPr lang="en-US" sz="2000" dirty="0" err="1"/>
              <a:t>ir</a:t>
            </a:r>
            <a:r>
              <a:rPr lang="en-US" sz="2000" dirty="0"/>
              <a:t> </a:t>
            </a:r>
            <a:r>
              <a:rPr lang="en-US" sz="2000" dirty="0" err="1"/>
              <a:t>atdal</a:t>
            </a:r>
            <a:r>
              <a:rPr lang="lv-LV" sz="2000" dirty="0"/>
              <a:t>ot</a:t>
            </a:r>
            <a:r>
              <a:rPr lang="en-US" sz="2000" dirty="0"/>
              <a:t> </a:t>
            </a:r>
            <a:r>
              <a:rPr lang="en-US" sz="2000" dirty="0" err="1"/>
              <a:t>tos</a:t>
            </a:r>
            <a:r>
              <a:rPr lang="en-US" sz="2000" dirty="0"/>
              <a:t> </a:t>
            </a:r>
            <a:r>
              <a:rPr lang="en-US" sz="2000" dirty="0" err="1"/>
              <a:t>ar</a:t>
            </a:r>
            <a:r>
              <a:rPr lang="en-US" sz="2000" dirty="0"/>
              <a:t> </a:t>
            </a:r>
            <a:r>
              <a:rPr lang="en-US" sz="2000" dirty="0" err="1">
                <a:solidFill>
                  <a:schemeClr val="tx2"/>
                </a:solidFill>
              </a:rPr>
              <a:t>komatiem</a:t>
            </a:r>
            <a:r>
              <a:rPr lang="en-US" sz="2000" dirty="0"/>
              <a:t>, kas </a:t>
            </a:r>
            <a:r>
              <a:rPr lang="en-US" sz="2000" dirty="0" err="1"/>
              <a:t>atbalsta</a:t>
            </a:r>
            <a:r>
              <a:rPr lang="en-US" sz="2000" dirty="0"/>
              <a:t> pat </a:t>
            </a:r>
            <a:r>
              <a:rPr lang="en-US" sz="2000" dirty="0" err="1"/>
              <a:t>dažādus</a:t>
            </a:r>
            <a:r>
              <a:rPr lang="en-US" sz="2000" dirty="0"/>
              <a:t> </a:t>
            </a:r>
            <a:r>
              <a:rPr lang="en-US" sz="2000" dirty="0" err="1"/>
              <a:t>datu</a:t>
            </a:r>
            <a:r>
              <a:rPr lang="en-US" sz="2000" dirty="0"/>
              <a:t> </a:t>
            </a:r>
            <a:r>
              <a:rPr lang="en-US" sz="2000" dirty="0" err="1"/>
              <a:t>tipus</a:t>
            </a:r>
            <a:r>
              <a:rPr lang="lv-LV" sz="2000" dirty="0"/>
              <a:t>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ADBE6B-4ED3-41BB-ADD7-25FD50489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887" y="3240942"/>
            <a:ext cx="4132668" cy="5791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8019D7-DBCA-478A-97BA-8A890AD43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219" y="2963130"/>
            <a:ext cx="4170599" cy="10956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659BE5-7687-4D37-A1EE-BD01FAFEB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908" y="3021452"/>
            <a:ext cx="4235220" cy="10195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DF5DD3-B73D-4F93-A96B-20E13E6275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882" y="2963130"/>
            <a:ext cx="3000078" cy="12000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900FF78-8957-454C-A001-DBDEB9DAEC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504" y="3021452"/>
            <a:ext cx="4313314" cy="9396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74FE8E-AAFB-4188-AACF-F9C741E980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8866" y="3096705"/>
            <a:ext cx="3384109" cy="97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17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186A-1D34-49D6-A6AF-E469B4085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8776"/>
            <a:ext cx="9905998" cy="1066799"/>
          </a:xfrm>
        </p:spPr>
        <p:txBody>
          <a:bodyPr>
            <a:normAutofit/>
          </a:bodyPr>
          <a:lstStyle/>
          <a:p>
            <a:r>
              <a:rPr lang="lv-LV" sz="4800" dirty="0"/>
              <a:t>Mainīgo veidi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C8C1A-AB9C-4948-8240-F171CC0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66" y="2924221"/>
            <a:ext cx="10078375" cy="1266047"/>
          </a:xfrm>
        </p:spPr>
        <p:txBody>
          <a:bodyPr>
            <a:normAutofit/>
          </a:bodyPr>
          <a:lstStyle/>
          <a:p>
            <a:pPr algn="just"/>
            <a:r>
              <a:rPr lang="en-US" b="1" dirty="0" err="1">
                <a:solidFill>
                  <a:schemeClr val="tx2"/>
                </a:solidFill>
              </a:rPr>
              <a:t>Lokālie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mainīgie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mainīgie</a:t>
            </a:r>
            <a:r>
              <a:rPr lang="en-US" dirty="0"/>
              <a:t>, kas </a:t>
            </a:r>
            <a:r>
              <a:rPr lang="en-US" dirty="0" err="1"/>
              <a:t>deklarēti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/>
              <a:t> un </a:t>
            </a:r>
            <a:r>
              <a:rPr lang="en-US" dirty="0" err="1"/>
              <a:t>kuriem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darbības</a:t>
            </a:r>
            <a:r>
              <a:rPr lang="en-US" dirty="0"/>
              <a:t> </a:t>
            </a:r>
            <a:r>
              <a:rPr lang="en-US" dirty="0" err="1"/>
              <a:t>joma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ietvaros</a:t>
            </a:r>
            <a:r>
              <a:rPr lang="en-US" dirty="0"/>
              <a:t>.</a:t>
            </a:r>
            <a:endParaRPr lang="lv-LV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FAF0D2-D6C4-4CBC-97F4-24E897B6D776}"/>
              </a:ext>
            </a:extLst>
          </p:cNvPr>
          <p:cNvSpPr txBox="1">
            <a:spLocks/>
          </p:cNvSpPr>
          <p:nvPr/>
        </p:nvSpPr>
        <p:spPr>
          <a:xfrm>
            <a:off x="785664" y="2932539"/>
            <a:ext cx="10078375" cy="1610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>
                <a:solidFill>
                  <a:schemeClr val="tx2"/>
                </a:solidFill>
              </a:rPr>
              <a:t>Globālos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/>
              <a:t>var </a:t>
            </a:r>
            <a:r>
              <a:rPr lang="en-US" dirty="0" err="1"/>
              <a:t>izmantot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visā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programmā</a:t>
            </a:r>
            <a:r>
              <a:rPr lang="en-US" dirty="0"/>
              <a:t>, un to </a:t>
            </a:r>
            <a:r>
              <a:rPr lang="en-US" dirty="0" err="1"/>
              <a:t>darbības</a:t>
            </a:r>
            <a:r>
              <a:rPr lang="en-US" dirty="0"/>
              <a:t> </a:t>
            </a:r>
            <a:r>
              <a:rPr lang="en-US" dirty="0" err="1"/>
              <a:t>joma</a:t>
            </a:r>
            <a:r>
              <a:rPr lang="en-US" dirty="0"/>
              <a:t> </a:t>
            </a:r>
            <a:r>
              <a:rPr lang="en-US" dirty="0" err="1"/>
              <a:t>aptver</a:t>
            </a:r>
            <a:r>
              <a:rPr lang="en-US" dirty="0"/>
              <a:t> </a:t>
            </a:r>
            <a:r>
              <a:rPr lang="en-US" dirty="0" err="1"/>
              <a:t>visu</a:t>
            </a:r>
            <a:r>
              <a:rPr lang="en-US" dirty="0"/>
              <a:t> </a:t>
            </a:r>
            <a:r>
              <a:rPr lang="en-US" dirty="0" err="1"/>
              <a:t>programmu</a:t>
            </a:r>
            <a:r>
              <a:rPr lang="en-US" dirty="0"/>
              <a:t>. </a:t>
            </a:r>
            <a:r>
              <a:rPr lang="en-US" dirty="0" err="1">
                <a:solidFill>
                  <a:schemeClr val="tx2"/>
                </a:solidFill>
              </a:rPr>
              <a:t>Globālos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mainīgos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/>
              <a:t>varam</a:t>
            </a:r>
            <a:r>
              <a:rPr lang="en-US" dirty="0"/>
              <a:t> </a:t>
            </a:r>
            <a:r>
              <a:rPr lang="en-US" dirty="0" err="1"/>
              <a:t>izmantot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/>
              <a:t>, </a:t>
            </a:r>
            <a:r>
              <a:rPr lang="en-US" dirty="0" err="1">
                <a:solidFill>
                  <a:srgbClr val="FFFF00"/>
                </a:solidFill>
              </a:rPr>
              <a:t>gan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ārpusē</a:t>
            </a:r>
            <a:r>
              <a:rPr lang="en-US" dirty="0"/>
              <a:t>.</a:t>
            </a:r>
            <a:endParaRPr lang="lv-LV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83C2A47-5177-42AF-8D70-B6838FED95AD}"/>
              </a:ext>
            </a:extLst>
          </p:cNvPr>
          <p:cNvSpPr txBox="1">
            <a:spLocks/>
          </p:cNvSpPr>
          <p:nvPr/>
        </p:nvSpPr>
        <p:spPr>
          <a:xfrm>
            <a:off x="785665" y="3999257"/>
            <a:ext cx="10078375" cy="1959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 err="1"/>
              <a:t>Mainīgais</a:t>
            </a:r>
            <a:r>
              <a:rPr lang="en-US" dirty="0"/>
              <a:t>, kas </a:t>
            </a:r>
            <a:r>
              <a:rPr lang="en-US" dirty="0" err="1">
                <a:solidFill>
                  <a:srgbClr val="FFFF00"/>
                </a:solidFill>
              </a:rPr>
              <a:t>deklarēts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ārpus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/>
              <a:t>, </a:t>
            </a:r>
            <a:r>
              <a:rPr lang="en-US" dirty="0" err="1"/>
              <a:t>pēc</a:t>
            </a:r>
            <a:r>
              <a:rPr lang="en-US" dirty="0"/>
              <a:t> </a:t>
            </a:r>
            <a:r>
              <a:rPr lang="en-US" dirty="0" err="1"/>
              <a:t>noklusējuma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b="1" dirty="0" err="1">
                <a:solidFill>
                  <a:schemeClr val="tx2"/>
                </a:solidFill>
              </a:rPr>
              <a:t>globālais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2"/>
                </a:solidFill>
              </a:rPr>
              <a:t>mainīgais</a:t>
            </a:r>
            <a:r>
              <a:rPr lang="en-US" dirty="0"/>
              <a:t>. Python </a:t>
            </a:r>
            <a:r>
              <a:rPr lang="en-US" dirty="0" err="1"/>
              <a:t>nodrošina</a:t>
            </a:r>
            <a:r>
              <a:rPr lang="en-US" dirty="0"/>
              <a:t> </a:t>
            </a:r>
            <a:r>
              <a:rPr lang="en-US" dirty="0" err="1"/>
              <a:t>atslēgvārdu</a:t>
            </a:r>
            <a:r>
              <a:rPr lang="en-US" dirty="0"/>
              <a:t> </a:t>
            </a:r>
            <a:r>
              <a:rPr lang="en-US" dirty="0">
                <a:solidFill>
                  <a:srgbClr val="00FA18"/>
                </a:solidFill>
              </a:rPr>
              <a:t>“global”</a:t>
            </a:r>
            <a:r>
              <a:rPr lang="en-US" dirty="0"/>
              <a:t>, </a:t>
            </a:r>
            <a:r>
              <a:rPr lang="en-US" dirty="0" err="1"/>
              <a:t>lai</a:t>
            </a:r>
            <a:r>
              <a:rPr lang="en-US" dirty="0"/>
              <a:t> </a:t>
            </a:r>
            <a:r>
              <a:rPr lang="en-US" dirty="0" err="1">
                <a:solidFill>
                  <a:srgbClr val="FFFF00"/>
                </a:solidFill>
              </a:rPr>
              <a:t>funkcijas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iekšpusē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 err="1"/>
              <a:t>izmantotu</a:t>
            </a:r>
            <a:r>
              <a:rPr lang="en-US" dirty="0"/>
              <a:t> </a:t>
            </a:r>
            <a:r>
              <a:rPr lang="en-US" dirty="0" err="1"/>
              <a:t>globālo</a:t>
            </a:r>
            <a:r>
              <a:rPr lang="en-US" dirty="0"/>
              <a:t> </a:t>
            </a:r>
            <a:r>
              <a:rPr lang="en-US" dirty="0" err="1"/>
              <a:t>mainīgo</a:t>
            </a:r>
            <a:r>
              <a:rPr lang="en-US" dirty="0"/>
              <a:t>. Ja </a:t>
            </a:r>
            <a:r>
              <a:rPr lang="en-US" dirty="0" err="1"/>
              <a:t>mēs</a:t>
            </a:r>
            <a:r>
              <a:rPr lang="en-US" dirty="0"/>
              <a:t> </a:t>
            </a:r>
            <a:r>
              <a:rPr lang="en-US" dirty="0" err="1"/>
              <a:t>neizmantojam</a:t>
            </a:r>
            <a:r>
              <a:rPr lang="en-US" dirty="0"/>
              <a:t> </a:t>
            </a:r>
            <a:r>
              <a:rPr lang="en-US" dirty="0" err="1"/>
              <a:t>atslēgvārdu</a:t>
            </a:r>
            <a:r>
              <a:rPr lang="en-US" dirty="0"/>
              <a:t> </a:t>
            </a:r>
            <a:r>
              <a:rPr lang="en-US" dirty="0">
                <a:solidFill>
                  <a:srgbClr val="00FA18"/>
                </a:solidFill>
              </a:rPr>
              <a:t>“global”</a:t>
            </a:r>
            <a:r>
              <a:rPr lang="en-US" dirty="0"/>
              <a:t>, </a:t>
            </a:r>
            <a:r>
              <a:rPr lang="en-US" dirty="0" err="1"/>
              <a:t>funkcija</a:t>
            </a:r>
            <a:r>
              <a:rPr lang="en-US" dirty="0"/>
              <a:t> to </a:t>
            </a:r>
            <a:r>
              <a:rPr lang="en-US" dirty="0" err="1"/>
              <a:t>apstrādā</a:t>
            </a:r>
            <a:r>
              <a:rPr lang="en-US" dirty="0"/>
              <a:t> </a:t>
            </a:r>
            <a:r>
              <a:rPr lang="en-US" dirty="0" err="1"/>
              <a:t>kā</a:t>
            </a:r>
            <a:r>
              <a:rPr lang="en-US" dirty="0"/>
              <a:t> </a:t>
            </a:r>
            <a:r>
              <a:rPr lang="en-US" dirty="0" err="1">
                <a:solidFill>
                  <a:schemeClr val="tx2"/>
                </a:solidFill>
              </a:rPr>
              <a:t>lokālo</a:t>
            </a:r>
            <a:r>
              <a:rPr lang="en-US" dirty="0">
                <a:solidFill>
                  <a:schemeClr val="tx2"/>
                </a:solidFill>
              </a:rPr>
              <a:t> </a:t>
            </a:r>
            <a:r>
              <a:rPr lang="en-US" dirty="0" err="1">
                <a:solidFill>
                  <a:schemeClr val="tx2"/>
                </a:solidFill>
              </a:rPr>
              <a:t>mainīgo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0FFE6-BA40-4EE6-89C8-1E2FC094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508" y="1146380"/>
            <a:ext cx="120967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D9C0A4-7142-43DD-AF5E-47685A216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063" y="1985862"/>
            <a:ext cx="981075" cy="304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F6A3B1-718E-4A10-9D0E-011E2115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003" y="1928712"/>
            <a:ext cx="1133475" cy="361950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0FC5FCD3-B0AF-4E3E-81F0-0FFDE824E522}"/>
              </a:ext>
            </a:extLst>
          </p:cNvPr>
          <p:cNvSpPr/>
          <p:nvPr/>
        </p:nvSpPr>
        <p:spPr>
          <a:xfrm rot="3011538">
            <a:off x="4364691" y="1457087"/>
            <a:ext cx="241108" cy="647160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0F4D940-3CD1-4C26-98F3-E630C9770008}"/>
              </a:ext>
            </a:extLst>
          </p:cNvPr>
          <p:cNvSpPr/>
          <p:nvPr/>
        </p:nvSpPr>
        <p:spPr>
          <a:xfrm rot="18428103">
            <a:off x="6639880" y="1457087"/>
            <a:ext cx="241108" cy="647160"/>
          </a:xfrm>
          <a:prstGeom prst="down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443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4" grpId="0"/>
      <p:bldP spid="5" grpId="0"/>
      <p:bldP spid="5" grpId="1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F6A4B-2902-413A-A5A4-828B784A8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Piemērs ar lokālo mainīgo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4CF76-EED9-48F7-9C9C-F6F3E1D5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602" y="4878674"/>
            <a:ext cx="10173809" cy="843380"/>
          </a:xfrm>
        </p:spPr>
        <p:txBody>
          <a:bodyPr>
            <a:normAutofit/>
          </a:bodyPr>
          <a:lstStyle/>
          <a:p>
            <a:r>
              <a:rPr lang="lv-LV" dirty="0">
                <a:solidFill>
                  <a:schemeClr val="tx2"/>
                </a:solidFill>
              </a:rPr>
              <a:t>Piezīme</a:t>
            </a:r>
            <a:r>
              <a:rPr lang="lv-LV" dirty="0"/>
              <a:t>: ja mēģinās izmantot lokālo mainīgo ārpus funkcijas, tiks paziņota </a:t>
            </a:r>
            <a:r>
              <a:rPr lang="lv-LV" dirty="0">
                <a:solidFill>
                  <a:srgbClr val="FF0000"/>
                </a:solidFill>
              </a:rPr>
              <a:t>kļūda</a:t>
            </a:r>
            <a:r>
              <a:rPr lang="lv-LV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C60D8-0ACB-4417-9202-1B2D6344C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02" y="2097088"/>
            <a:ext cx="6823476" cy="242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013ED2-1690-4079-A8BC-232EE91D6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052" y="2097088"/>
            <a:ext cx="3646371" cy="242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49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0060-DEEF-4C5B-8B23-E4EF138F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lv-LV" sz="4800" dirty="0"/>
              <a:t>Piemērs ar Globālo mainīgo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B6CD2-E5EC-4E01-9964-3926D876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v-LV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097B6-A23C-4DDB-BF45-815B7969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52" y="2249486"/>
            <a:ext cx="4016413" cy="3601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61D4AF-A9EC-4541-8047-EC52B20D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66" y="2249487"/>
            <a:ext cx="3063354" cy="360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3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8">
      <a:dk1>
        <a:sysClr val="windowText" lastClr="000000"/>
      </a:dk1>
      <a:lt1>
        <a:sysClr val="window" lastClr="FFFFFF"/>
      </a:lt1>
      <a:dk2>
        <a:srgbClr val="323232"/>
      </a:dk2>
      <a:lt2>
        <a:srgbClr val="65FFFB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FFFF00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563</TotalTime>
  <Words>1010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Mainīgie, datu tipi un pamatdarbības Python valodā</vt:lpstr>
      <vt:lpstr>Mainīgie</vt:lpstr>
      <vt:lpstr>Mainīgo Definēšana</vt:lpstr>
      <vt:lpstr>Mainīgo Definēšana</vt:lpstr>
      <vt:lpstr>Mainīgo vērtību piešķiršana</vt:lpstr>
      <vt:lpstr>Mainīgo izvadīšana</vt:lpstr>
      <vt:lpstr>Mainīgo veidi</vt:lpstr>
      <vt:lpstr>Piemērs ar lokālo mainīgo</vt:lpstr>
      <vt:lpstr>Piemērs ar Globālo mainīgo</vt:lpstr>
      <vt:lpstr>Mainīgo dzēšana</vt:lpstr>
      <vt:lpstr>Python datu tipi</vt:lpstr>
      <vt:lpstr>Datu tipa piešķiršana</vt:lpstr>
      <vt:lpstr>Datu tipa iegūšana</vt:lpstr>
      <vt:lpstr>UZDEVUMS 1: Aritmētiskie operatori un dažādi datu tipi</vt:lpstr>
      <vt:lpstr>Uzdevums 2: Loģiskā pārbaude ar vairākiem nosacījumiem</vt:lpstr>
      <vt:lpstr>PowerPoint Presentation</vt:lpstr>
      <vt:lpstr>Izmantotā literatūra</vt:lpstr>
      <vt:lpstr>Izmantotā literatūra</vt:lpstr>
      <vt:lpstr>PALDIES PAR UZMANĪBU!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Mainīgie, datu tipi un pamatdarbības Python valodā</dc:title>
  <dc:creator>Darens Miltenis</dc:creator>
  <cp:lastModifiedBy>Darens Miltenis</cp:lastModifiedBy>
  <cp:revision>39</cp:revision>
  <dcterms:created xsi:type="dcterms:W3CDTF">2025-06-08T15:57:19Z</dcterms:created>
  <dcterms:modified xsi:type="dcterms:W3CDTF">2025-06-10T16:28:16Z</dcterms:modified>
</cp:coreProperties>
</file>