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image.freepik.com/vector-gratis/plazas-olas-azules-y-los-puntos-de-fondo_293-70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20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F2630-5FF2-4573-B980-40D15F8587EC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45C3E5-D407-4C26-AC41-ED2428A13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6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440 Grupo"/>
          <p:cNvGrpSpPr/>
          <p:nvPr/>
        </p:nvGrpSpPr>
        <p:grpSpPr>
          <a:xfrm>
            <a:off x="33542" y="4553132"/>
            <a:ext cx="9076916" cy="2276260"/>
            <a:chOff x="18714" y="4524901"/>
            <a:chExt cx="9192320" cy="2305199"/>
          </a:xfrm>
        </p:grpSpPr>
        <p:grpSp>
          <p:nvGrpSpPr>
            <p:cNvPr id="442" name="441 Grupo"/>
            <p:cNvGrpSpPr/>
            <p:nvPr userDrawn="1"/>
          </p:nvGrpSpPr>
          <p:grpSpPr>
            <a:xfrm>
              <a:off x="18714" y="4524901"/>
              <a:ext cx="5829276" cy="2301363"/>
              <a:chOff x="91266" y="3273925"/>
              <a:chExt cx="8965308" cy="3539448"/>
            </a:xfrm>
          </p:grpSpPr>
          <p:grpSp>
            <p:nvGrpSpPr>
              <p:cNvPr id="603" name="602 Grupo"/>
              <p:cNvGrpSpPr/>
              <p:nvPr userDrawn="1"/>
            </p:nvGrpSpPr>
            <p:grpSpPr>
              <a:xfrm>
                <a:off x="91266" y="6459318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847" name="846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8" name="847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9" name="848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0" name="849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1" name="850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2" name="851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3" name="852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4" name="853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5" name="854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6" name="855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7" name="856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8" name="857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9" name="858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0" name="859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1" name="860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2" name="861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3" name="862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4" name="863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5" name="864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6" name="865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7" name="866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8" name="867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9" name="868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70" name="869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71" name="870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72" name="871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4" name="603 Grupo"/>
              <p:cNvGrpSpPr/>
              <p:nvPr userDrawn="1"/>
            </p:nvGrpSpPr>
            <p:grpSpPr>
              <a:xfrm>
                <a:off x="91266" y="6105261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821" name="820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2" name="821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3" name="822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4" name="823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5" name="824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6" name="825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7" name="826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8" name="827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9" name="828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0" name="829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1" name="830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2" name="831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3" name="832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4" name="833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5" name="834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6" name="835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7" name="836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8" name="837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9" name="838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0" name="839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1" name="840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2" name="841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3" name="842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4" name="843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5" name="844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6" name="845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5" name="604 Grupo"/>
              <p:cNvGrpSpPr/>
              <p:nvPr userDrawn="1"/>
            </p:nvGrpSpPr>
            <p:grpSpPr>
              <a:xfrm>
                <a:off x="91266" y="5751206"/>
                <a:ext cx="8965308" cy="354055"/>
                <a:chOff x="100335" y="6379038"/>
                <a:chExt cx="9361040" cy="360040"/>
              </a:xfrm>
              <a:solidFill>
                <a:srgbClr val="6893C6"/>
              </a:solidFill>
            </p:grpSpPr>
            <p:sp>
              <p:nvSpPr>
                <p:cNvPr id="795" name="794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6" name="795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7" name="796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8" name="797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9" name="798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0" name="799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1" name="800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2" name="801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3" name="802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4" name="803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5" name="804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6" name="805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7" name="806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8" name="807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9" name="808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0" name="809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1" name="810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2" name="811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3" name="812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4" name="813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5" name="814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6" name="815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7" name="816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8" name="817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9" name="818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0" name="819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6" name="605 Grupo"/>
              <p:cNvGrpSpPr/>
              <p:nvPr userDrawn="1"/>
            </p:nvGrpSpPr>
            <p:grpSpPr>
              <a:xfrm>
                <a:off x="91266" y="5397149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769" name="768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0" name="769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1" name="770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2" name="771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3" name="772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4" name="773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5" name="774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6" name="775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7" name="776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8" name="777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9" name="778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0" name="779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1" name="780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2" name="781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3" name="782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4" name="783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5" name="784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6" name="785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7" name="786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8" name="787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9" name="788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0" name="789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1" name="790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2" name="791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3" name="792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4" name="793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7" name="606 Grupo"/>
              <p:cNvGrpSpPr/>
              <p:nvPr userDrawn="1"/>
            </p:nvGrpSpPr>
            <p:grpSpPr>
              <a:xfrm>
                <a:off x="91266" y="5043094"/>
                <a:ext cx="8965308" cy="354055"/>
                <a:chOff x="100335" y="6379038"/>
                <a:chExt cx="9361040" cy="360040"/>
              </a:xfrm>
              <a:solidFill>
                <a:srgbClr val="B7CBE3"/>
              </a:solidFill>
            </p:grpSpPr>
            <p:sp>
              <p:nvSpPr>
                <p:cNvPr id="743" name="742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4" name="743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5" name="744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6" name="745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7" name="746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8" name="747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9" name="748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0" name="749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1" name="750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2" name="751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3" name="752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4" name="753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5" name="754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6" name="755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7" name="756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8" name="757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9" name="758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0" name="759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1" name="760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2" name="761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3" name="762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4" name="763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5" name="764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6" name="765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7" name="766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8" name="767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8" name="607 Grupo"/>
              <p:cNvGrpSpPr/>
              <p:nvPr userDrawn="1"/>
            </p:nvGrpSpPr>
            <p:grpSpPr>
              <a:xfrm>
                <a:off x="91266" y="4689039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717" name="716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8" name="717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9" name="718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0" name="719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1" name="720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2" name="721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3" name="722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4" name="723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5" name="724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6" name="725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7" name="726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8" name="727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9" name="728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0" name="729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1" name="730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2" name="731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3" name="732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4" name="733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5" name="734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6" name="735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7" name="736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8" name="737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9" name="738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0" name="739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1" name="740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2" name="741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9" name="608 Grupo"/>
              <p:cNvGrpSpPr/>
              <p:nvPr userDrawn="1"/>
            </p:nvGrpSpPr>
            <p:grpSpPr>
              <a:xfrm>
                <a:off x="91266" y="4334982"/>
                <a:ext cx="8965308" cy="354055"/>
                <a:chOff x="100335" y="6379038"/>
                <a:chExt cx="9361040" cy="360040"/>
              </a:xfrm>
              <a:solidFill>
                <a:srgbClr val="CAD9EC"/>
              </a:solidFill>
            </p:grpSpPr>
            <p:sp>
              <p:nvSpPr>
                <p:cNvPr id="691" name="690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2" name="691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3" name="692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4" name="693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5" name="694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6" name="695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7" name="696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8" name="697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9" name="698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0" name="699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1" name="700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2" name="701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3" name="702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4" name="703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5" name="704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6" name="705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7" name="706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8" name="707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9" name="708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0" name="709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1" name="710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2" name="711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3" name="712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4" name="713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5" name="714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6" name="715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0" name="609 Grupo"/>
              <p:cNvGrpSpPr/>
              <p:nvPr userDrawn="1"/>
            </p:nvGrpSpPr>
            <p:grpSpPr>
              <a:xfrm>
                <a:off x="91266" y="3980925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65" name="664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6" name="665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7" name="666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8" name="667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9" name="668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0" name="669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1" name="670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2" name="671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3" name="672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4" name="673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5" name="674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6" name="675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7" name="676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8" name="677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9" name="678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0" name="679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1" name="680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2" name="681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3" name="682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4" name="683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5" name="684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6" name="685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7" name="686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8" name="687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9" name="688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0" name="689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1" name="610 Grupo"/>
              <p:cNvGrpSpPr/>
              <p:nvPr userDrawn="1"/>
            </p:nvGrpSpPr>
            <p:grpSpPr>
              <a:xfrm>
                <a:off x="91266" y="3627977"/>
                <a:ext cx="8965308" cy="354055"/>
                <a:chOff x="100335" y="6379038"/>
                <a:chExt cx="9361040" cy="360040"/>
              </a:xfrm>
              <a:solidFill>
                <a:srgbClr val="E9EFF7"/>
              </a:solidFill>
            </p:grpSpPr>
            <p:sp>
              <p:nvSpPr>
                <p:cNvPr id="639" name="638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0" name="639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1" name="640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2" name="641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3" name="642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4" name="643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5" name="644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6" name="645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7" name="646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8" name="647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9" name="648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0" name="649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1" name="650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2" name="651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3" name="652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4" name="653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5" name="654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6" name="655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7" name="656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8" name="657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9" name="658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0" name="659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1" name="660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2" name="661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3" name="662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4" name="663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2" name="611 Grupo"/>
              <p:cNvGrpSpPr/>
              <p:nvPr userDrawn="1"/>
            </p:nvGrpSpPr>
            <p:grpSpPr>
              <a:xfrm>
                <a:off x="91266" y="3273925"/>
                <a:ext cx="8965308" cy="354055"/>
                <a:chOff x="100335" y="6379038"/>
                <a:chExt cx="9361040" cy="360040"/>
              </a:xfrm>
              <a:solidFill>
                <a:srgbClr val="F0F5FA"/>
              </a:solidFill>
            </p:grpSpPr>
            <p:sp>
              <p:nvSpPr>
                <p:cNvPr id="613" name="612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4" name="613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5" name="614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6" name="615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7" name="616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8" name="617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9" name="618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0" name="619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1" name="620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2" name="621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3" name="622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4" name="623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5" name="624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6" name="625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7" name="626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8" name="627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9" name="628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0" name="629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1" name="630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2" name="631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3" name="632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4" name="633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5" name="634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6" name="635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7" name="636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8" name="637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443" name="442 Grupo"/>
            <p:cNvGrpSpPr/>
            <p:nvPr userDrawn="1"/>
          </p:nvGrpSpPr>
          <p:grpSpPr>
            <a:xfrm>
              <a:off x="5847990" y="6599891"/>
              <a:ext cx="3363044" cy="230209"/>
              <a:chOff x="100332" y="6379038"/>
              <a:chExt cx="5400603" cy="36004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8" name="58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9" name="58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0" name="58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1" name="59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2" name="59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3" name="59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4" name="59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5" name="59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6" name="59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7" name="59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8" name="59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9" name="59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0" name="59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1" name="60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2" name="60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4" name="443 Grupo"/>
            <p:cNvGrpSpPr/>
            <p:nvPr userDrawn="1"/>
          </p:nvGrpSpPr>
          <p:grpSpPr>
            <a:xfrm>
              <a:off x="5847990" y="6369683"/>
              <a:ext cx="3363044" cy="230209"/>
              <a:chOff x="100332" y="6379038"/>
              <a:chExt cx="5400603" cy="36004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73" name="57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4" name="57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5" name="57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6" name="57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7" name="57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8" name="57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9" name="57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0" name="57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1" name="58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2" name="58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3" name="58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4" name="58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5" name="58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6" name="58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7" name="58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5" name="444 Grupo"/>
            <p:cNvGrpSpPr/>
            <p:nvPr userDrawn="1"/>
          </p:nvGrpSpPr>
          <p:grpSpPr>
            <a:xfrm>
              <a:off x="5847990" y="6139474"/>
              <a:ext cx="3363044" cy="230209"/>
              <a:chOff x="100332" y="6379038"/>
              <a:chExt cx="5400603" cy="360040"/>
            </a:xfrm>
            <a:solidFill>
              <a:srgbClr val="6893C6"/>
            </a:solidFill>
          </p:grpSpPr>
          <p:sp>
            <p:nvSpPr>
              <p:cNvPr id="558" name="55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9" name="55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0" name="55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1" name="56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2" name="56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3" name="56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4" name="56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5" name="56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6" name="56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7" name="56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8" name="56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9" name="56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0" name="56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1" name="57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2" name="57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6" name="445 Grupo"/>
            <p:cNvGrpSpPr/>
            <p:nvPr userDrawn="1"/>
          </p:nvGrpSpPr>
          <p:grpSpPr>
            <a:xfrm>
              <a:off x="5847990" y="5909266"/>
              <a:ext cx="3363044" cy="230209"/>
              <a:chOff x="100332" y="6379038"/>
              <a:chExt cx="5400603" cy="36004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43" name="54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4" name="54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5" name="54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6" name="54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7" name="54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8" name="54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9" name="54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0" name="54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1" name="55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2" name="55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3" name="55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4" name="55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5" name="55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6" name="55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7" name="55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7" name="446 Grupo"/>
            <p:cNvGrpSpPr/>
            <p:nvPr userDrawn="1"/>
          </p:nvGrpSpPr>
          <p:grpSpPr>
            <a:xfrm>
              <a:off x="5847990" y="5679057"/>
              <a:ext cx="3363044" cy="230209"/>
              <a:chOff x="100332" y="6379038"/>
              <a:chExt cx="5400603" cy="360040"/>
            </a:xfrm>
            <a:solidFill>
              <a:srgbClr val="B7CBE3"/>
            </a:solidFill>
          </p:grpSpPr>
          <p:sp>
            <p:nvSpPr>
              <p:cNvPr id="528" name="52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9" name="52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0" name="52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1" name="53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2" name="53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3" name="53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4" name="53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5" name="53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6" name="53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7" name="53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8" name="53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9" name="53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0" name="53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1" name="54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2" name="54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8" name="447 Grupo"/>
            <p:cNvGrpSpPr/>
            <p:nvPr userDrawn="1"/>
          </p:nvGrpSpPr>
          <p:grpSpPr>
            <a:xfrm>
              <a:off x="5847990" y="5448850"/>
              <a:ext cx="3363044" cy="230209"/>
              <a:chOff x="100332" y="6379038"/>
              <a:chExt cx="5400603" cy="36004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3" name="51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4" name="51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5" name="51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6" name="51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7" name="51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8" name="51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9" name="51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0" name="51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1" name="52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2" name="52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3" name="52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4" name="52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5" name="52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6" name="52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7" name="52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9" name="448 Grupo"/>
            <p:cNvGrpSpPr/>
            <p:nvPr userDrawn="1"/>
          </p:nvGrpSpPr>
          <p:grpSpPr>
            <a:xfrm>
              <a:off x="5847990" y="5218641"/>
              <a:ext cx="3363044" cy="230209"/>
              <a:chOff x="100332" y="6379038"/>
              <a:chExt cx="5400603" cy="360040"/>
            </a:xfrm>
            <a:solidFill>
              <a:srgbClr val="CAD9EC"/>
            </a:solidFill>
          </p:grpSpPr>
          <p:sp>
            <p:nvSpPr>
              <p:cNvPr id="498" name="49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9" name="49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0" name="49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1" name="50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2" name="50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3" name="50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4" name="50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5" name="50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6" name="50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7" name="50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8" name="50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9" name="50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0" name="50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1" name="51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2" name="51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0" name="449 Grupo"/>
            <p:cNvGrpSpPr/>
            <p:nvPr userDrawn="1"/>
          </p:nvGrpSpPr>
          <p:grpSpPr>
            <a:xfrm>
              <a:off x="5847990" y="4988433"/>
              <a:ext cx="3363044" cy="230209"/>
              <a:chOff x="100332" y="6379038"/>
              <a:chExt cx="5400603" cy="36004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3" name="48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4" name="48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5" name="48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6" name="48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7" name="48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8" name="48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9" name="48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0" name="48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1" name="49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2" name="49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3" name="49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4" name="49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5" name="49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6" name="49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7" name="49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1" name="450 Grupo"/>
            <p:cNvGrpSpPr/>
            <p:nvPr userDrawn="1"/>
          </p:nvGrpSpPr>
          <p:grpSpPr>
            <a:xfrm>
              <a:off x="5847990" y="4758946"/>
              <a:ext cx="3363044" cy="230209"/>
              <a:chOff x="100332" y="6379038"/>
              <a:chExt cx="5400603" cy="360040"/>
            </a:xfrm>
            <a:solidFill>
              <a:srgbClr val="E9EFF7"/>
            </a:solidFill>
          </p:grpSpPr>
          <p:sp>
            <p:nvSpPr>
              <p:cNvPr id="468" name="46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9" name="46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0" name="46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47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47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47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47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47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47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47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47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47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0" name="47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1" name="48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2" name="48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2" name="451 Grupo"/>
            <p:cNvGrpSpPr/>
            <p:nvPr userDrawn="1"/>
          </p:nvGrpSpPr>
          <p:grpSpPr>
            <a:xfrm>
              <a:off x="5847990" y="4528739"/>
              <a:ext cx="3363044" cy="230209"/>
              <a:chOff x="100332" y="6379038"/>
              <a:chExt cx="5400603" cy="360040"/>
            </a:xfrm>
            <a:solidFill>
              <a:srgbClr val="F0F5FA"/>
            </a:solidFill>
          </p:grpSpPr>
          <p:sp>
            <p:nvSpPr>
              <p:cNvPr id="453" name="45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45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45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45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45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45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45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0" name="45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46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46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46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46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46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46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46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873" name="872 Rectángulo"/>
          <p:cNvSpPr/>
          <p:nvPr/>
        </p:nvSpPr>
        <p:spPr>
          <a:xfrm>
            <a:off x="22452" y="4556919"/>
            <a:ext cx="9088006" cy="2268684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76" name="Picture 3" descr="C:\Users\hernandezjj\AppData\Local\Microsoft\Windows\Temporary Internet Files\Content.Outlook\MFXT635R\SkyDev 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38" y="18706"/>
            <a:ext cx="1080120" cy="88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1" name="2050 Conector recto"/>
          <p:cNvCxnSpPr/>
          <p:nvPr/>
        </p:nvCxnSpPr>
        <p:spPr>
          <a:xfrm>
            <a:off x="22452" y="980728"/>
            <a:ext cx="9088006" cy="0"/>
          </a:xfrm>
          <a:prstGeom prst="line">
            <a:avLst/>
          </a:prstGeom>
          <a:ln w="444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4032448"/>
          </a:xfrm>
        </p:spPr>
        <p:txBody>
          <a:bodyPr/>
          <a:lstStyle/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Cliente:</a:t>
            </a:r>
            <a: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MX" sz="5400" b="1" dirty="0" smtClean="0">
                <a:solidFill>
                  <a:schemeClr val="accent1">
                    <a:lumMod val="50000"/>
                  </a:schemeClr>
                </a:solidFill>
              </a:rPr>
              <a:t>Modas CANDY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 Propuesta:</a:t>
            </a:r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sz="3200" b="1" dirty="0">
                <a:solidFill>
                  <a:schemeClr val="accent1">
                    <a:lumMod val="75000"/>
                  </a:schemeClr>
                </a:solidFill>
              </a:rPr>
              <a:t>Punto de Venta </a:t>
            </a:r>
            <a: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  <a:t>Automatizado</a:t>
            </a:r>
            <a:b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32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a Cargo de:</a:t>
            </a:r>
            <a:r>
              <a:rPr lang="es-MX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MX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MX" sz="3200" b="1" dirty="0" err="1" smtClean="0">
                <a:solidFill>
                  <a:schemeClr val="accent1">
                    <a:lumMod val="50000"/>
                  </a:schemeClr>
                </a:solidFill>
              </a:rPr>
              <a:t>SkyDev</a:t>
            </a:r>
            <a:endParaRPr lang="es-MX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72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Clientes y Créditos</a:t>
            </a:r>
          </a:p>
        </p:txBody>
      </p:sp>
      <p:pic>
        <p:nvPicPr>
          <p:cNvPr id="1026" name="Picture 2" descr="http://www.starresults.com/wp-content/uploads/2012/08/one_on_one_interview_hand_shake_400_clr_69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8" y="1052736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91680" y="1414517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Clientes Adicional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(Solo puede hacer uso del crédito asignado al cliente principal)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73599" y="2420353"/>
            <a:ext cx="638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Registro de Compras a Crédito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(Compras realizadas con crédito por cliente, no se superar el crédito establecido, se vera en todas las sucursales)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91679" y="3842580"/>
            <a:ext cx="619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Montos de Crédito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(Lo inicial serán $1000.00, máximo 3 meses a pagar por compra)</a:t>
            </a:r>
          </a:p>
        </p:txBody>
      </p:sp>
      <p:pic>
        <p:nvPicPr>
          <p:cNvPr id="14" name="Picture 8" descr="add, create, file, folder, new, page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99" y="1048144"/>
            <a:ext cx="447118" cy="4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854343" y="4943606"/>
            <a:ext cx="586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Asignación de Interés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(Asignación de un % de interés para cada crédito, según el cliente)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graph, mone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62" y="2068940"/>
            <a:ext cx="1295698" cy="1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, graph, icons, mone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5" y="3369139"/>
            <a:ext cx="1389338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row, arrow up, interest, percentage, sig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09" y="4758477"/>
            <a:ext cx="1226379" cy="12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7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Clientes y Créditos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91679" y="1168548"/>
            <a:ext cx="6046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Interés por Venta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(Asignación de un % de interés al precio de una venta que se haga a crédito, mayor al precio de contado)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73599" y="2196772"/>
            <a:ext cx="638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Registro de Compras a Crédito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(Compras realizadas con crédito por cliente, no se superar el crédito establecido, se vera en todas las sucursales)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19672" y="3284984"/>
            <a:ext cx="6190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Fechas Limite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(Pagos por vencer, bloqueos de cuenta en caso de no recibir abonos por parte de los clientes)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854343" y="4176409"/>
            <a:ext cx="586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Abonos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permiten abonos consecutivos, información en tiempo real)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graph, mone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62" y="1988840"/>
            <a:ext cx="1295698" cy="1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rrow, arrow up, interest, percentage, sig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3" y="1052736"/>
            <a:ext cx="1226379" cy="12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genda, calendar, date, ev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2" y="30689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tcoin, coins, dollar, ecommerce, euro, hand, mone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24" y="3933056"/>
            <a:ext cx="1133035" cy="113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alysis, bar, chart, finance, graph, report, statistic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2" y="479715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1691679" y="5018894"/>
            <a:ext cx="6190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Reporte Crediticio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(Estado actual de los clientes, deudores, cuentas por vencer y/o cobrar, mejores clientes)</a:t>
            </a:r>
          </a:p>
        </p:txBody>
      </p:sp>
    </p:spTree>
    <p:extLst>
      <p:ext uri="{BB962C8B-B14F-4D97-AF65-F5344CB8AC3E}">
        <p14:creationId xmlns:p14="http://schemas.microsoft.com/office/powerpoint/2010/main" val="14296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chemeClr val="tx2">
                    <a:lumMod val="75000"/>
                  </a:schemeClr>
                </a:solidFill>
              </a:rPr>
              <a:t>Manejo </a:t>
            </a:r>
            <a:r>
              <a:rPr lang="es-MX" sz="4000" b="1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s-MX" sz="4000" b="1" dirty="0" smtClean="0">
                <a:solidFill>
                  <a:schemeClr val="tx2">
                    <a:lumMod val="75000"/>
                  </a:schemeClr>
                </a:solidFill>
              </a:rPr>
              <a:t>devoluciones</a:t>
            </a:r>
            <a:endParaRPr lang="es-MX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hargeback, minus, product, refund, remove product, shopping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83649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rows, change, direction, exchange, swap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7645"/>
            <a:ext cx="1584176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ropayhogar.es/themes/womenstore/img/devolucion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39733"/>
            <a:ext cx="19050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6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</a:t>
            </a:r>
            <a:r>
              <a:rPr lang="es-MX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Devoluciones</a:t>
            </a:r>
            <a:endParaRPr lang="es-MX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91679" y="1220996"/>
            <a:ext cx="6046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Devolución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actualizara la BD para reingresar la prenda, puede hacerlos cualquier usuario)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73599" y="2385819"/>
            <a:ext cx="638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Precio Menor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(Si la prenda es menor al costo de la nueva, se podrá pagar la diferencia.)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19672" y="3480823"/>
            <a:ext cx="6190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Precio Mayor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(Si la prenda es mayor al costo de la nueva, se deberán elegir mas prendas para igualar el precio o superarlo, nunca por debajo)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883444" y="4812494"/>
            <a:ext cx="586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Liquidación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(Prendas en liquidación no se podrán devolver)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return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0" y="10576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ney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189033"/>
            <a:ext cx="1167958" cy="11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rrow, c, down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53" y="2139648"/>
            <a:ext cx="1118358" cy="11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ney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0" y="3413169"/>
            <a:ext cx="1167958" cy="11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rrow, c, down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5985" y="3363784"/>
            <a:ext cx="1118358" cy="11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https://www.idtoner.com/c/1135-category_default/liquidac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32" name="Picture 12" descr="https://www.idtoner.com/c/1135-category_default/liquidac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17282"/>
            <a:ext cx="3239860" cy="9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9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tx2">
                    <a:lumMod val="75000"/>
                  </a:schemeClr>
                </a:solidFill>
              </a:rPr>
              <a:t>Manejo de Apartados</a:t>
            </a: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://www.homedepot.com.mx/wps/wcm/connect/fdf2b5804022f4f7b8ddbc5c9a6c91e4/logo.png?MOD=AJPERES&amp;CACHEID=fdf2b5804022f4f7b8ddbc5c9a6c91e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48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josskamania.yolasite.com/resources/apartad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14854"/>
            <a:ext cx="2135345" cy="19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espinozamuebleria.com/wp-content/uploads/2015/04/apartado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10" y="3251463"/>
            <a:ext cx="1641580" cy="16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1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Apartados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91679" y="1486525"/>
            <a:ext cx="604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Apartados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llevara un registro de las prendas apartadas)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05255" y="2720814"/>
            <a:ext cx="700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Inventario de Apartados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(En el inventario aparecerán las prendas apartadas para su posterior compra)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19672" y="4164749"/>
            <a:ext cx="67280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Tiempo máximo de apartado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establecerá un tiempo máximo de apartado, cuando finalice y no se haya liquidado, volverá a cargarse al inventario para su venta)</a:t>
            </a:r>
          </a:p>
        </p:txBody>
      </p:sp>
      <p:sp>
        <p:nvSpPr>
          <p:cNvPr id="2" name="AutoShape 10" descr="https://www.idtoner.com/c/1135-category_default/liquidac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3" name="2 Grupo"/>
          <p:cNvGrpSpPr/>
          <p:nvPr/>
        </p:nvGrpSpPr>
        <p:grpSpPr>
          <a:xfrm>
            <a:off x="273844" y="991982"/>
            <a:ext cx="1489844" cy="1635415"/>
            <a:chOff x="273844" y="1056707"/>
            <a:chExt cx="1231304" cy="1351613"/>
          </a:xfrm>
        </p:grpSpPr>
        <p:pic>
          <p:nvPicPr>
            <p:cNvPr id="7172" name="Picture 4" descr="clothes, clothing, fabric, long, man, shirt, sleeves icon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4" y="118911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check, sign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69" y="1056707"/>
              <a:ext cx="585279" cy="585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6" name="Picture 8" descr="board, checklist, clipboard, document, list, not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38175"/>
            <a:ext cx="1586420" cy="15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8257" y="3719400"/>
            <a:ext cx="1630422" cy="1728191"/>
            <a:chOff x="205635" y="3833334"/>
            <a:chExt cx="1424787" cy="1467874"/>
          </a:xfrm>
        </p:grpSpPr>
        <p:pic>
          <p:nvPicPr>
            <p:cNvPr id="21" name="Picture 8" descr="board, checklist, clipboard, document, list, note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35" y="4082007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lock, miscellaneous, time, watch icon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361" y="3833334"/>
              <a:ext cx="711061" cy="71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334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ecoratualma.com/img/cms/vend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" y="952262"/>
            <a:ext cx="1630475" cy="16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 Imagen" descr="C:\respaldo sony betito\Pictures\desvanecid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</a:t>
            </a:r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Apartados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763688" y="1340768"/>
            <a:ext cx="6046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Prendas Apartadas Vendidas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(Si no existen más prendas en existencia, no se podrán vender las apartadas)</a:t>
            </a:r>
            <a:endParaRPr lang="es-MX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05256" y="2720814"/>
            <a:ext cx="63812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Abonos de Apartados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podrán realizar abonos de prendas apartadas en cualquier momento, para reducir la deuda)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19672" y="4164749"/>
            <a:ext cx="67280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Reporte de Apartados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listaran todos los apartados, indicando fecha de apartado y vencimiento, así como los abonos realizados)</a:t>
            </a:r>
            <a:endParaRPr lang="es-MX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10" descr="https://www.idtoner.com/c/1135-category_default/liquidac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 descr="http://pagoefectivo.pe/wp-content/themes/Avada/assets/images/como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17" y="2280102"/>
            <a:ext cx="1956051" cy="155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st, todo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047" y="3782872"/>
            <a:ext cx="2298641" cy="162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1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chemeClr val="tx2">
                    <a:lumMod val="75000"/>
                  </a:schemeClr>
                </a:solidFill>
              </a:rPr>
              <a:t>Mejora </a:t>
            </a:r>
            <a:r>
              <a:rPr lang="es-MX" sz="4000" b="1" dirty="0">
                <a:solidFill>
                  <a:schemeClr val="tx2">
                    <a:lumMod val="75000"/>
                  </a:schemeClr>
                </a:solidFill>
              </a:rPr>
              <a:t>del manejo de inventario</a:t>
            </a:r>
            <a:endParaRPr lang="es-MX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://site.b2bservicios.com/imagenes/ReporteInvent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4" y="2061617"/>
            <a:ext cx="2728720" cy="230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pon.mx/graphix/iconos/restaurantes/chequ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40" y="2414970"/>
            <a:ext cx="1596009" cy="15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humanytek.com/wp-content/uploads/2015/10/sistema-de-gestion-de-almacen-moderno-y-on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55" y="3501008"/>
            <a:ext cx="3669689" cy="20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1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291836" y="260648"/>
            <a:ext cx="680855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Mejora del manejo de inventario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91679" y="1486525"/>
            <a:ext cx="6046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Manejo del Inventario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reestructura el inventario actual, permitiendo el paso a un nuevo inventario general, para todas la sucursales atreves de la nueva red)</a:t>
            </a:r>
            <a:endParaRPr lang="es-MX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7975" y="2501275"/>
            <a:ext cx="75026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Nuevo Código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(El inventario genera un nuevo código para los productos, se rediseñara con la descripción, tipo, tamaño o talla, modelo y color, será el mismo para todas las tiendas)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79356" y="3788222"/>
            <a:ext cx="672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Precios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manejaran 2: Precio de compra y de Venta, para fines contables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MX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10" descr="https://www.idtoner.com/c/1135-category_default/liquidac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 descr="http://www.efds.de/_files/retour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3" y="1105099"/>
            <a:ext cx="1664515" cy="13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r code, barcode, finance, product scan, sc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79" y="2377865"/>
            <a:ext cx="1139372" cy="113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266891" y="3569638"/>
            <a:ext cx="1076725" cy="1083498"/>
            <a:chOff x="182907" y="3594072"/>
            <a:chExt cx="1225270" cy="1232977"/>
          </a:xfrm>
        </p:grpSpPr>
        <p:pic>
          <p:nvPicPr>
            <p:cNvPr id="3078" name="Picture 6" descr="price, tag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07" y="3594072"/>
              <a:ext cx="821984" cy="82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price, tag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93" y="4005064"/>
              <a:ext cx="821984" cy="82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19 CuadroTexto"/>
          <p:cNvSpPr txBox="1"/>
          <p:nvPr/>
        </p:nvSpPr>
        <p:spPr>
          <a:xfrm>
            <a:off x="155575" y="4575909"/>
            <a:ext cx="76550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ABD de Inventario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 permitirán realizar altas/bajas/consultas/modificaciones de los artículos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así como modos de búsqueda para agilizar los procesos de etiquetado, promociones y/o actualizaciones de los artículos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80" name="Picture 8" descr="http://www.fasttrack.com.co/site/images/icono-control-invetario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23" y="4504353"/>
            <a:ext cx="1281883" cy="128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3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291836" y="260648"/>
            <a:ext cx="680855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Mejora del manejo de inventario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42252" y="1609634"/>
            <a:ext cx="604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Reporte del Inventario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(Por Fecha, prendas, mucha o poca existencia)</a:t>
            </a:r>
            <a:endParaRPr lang="es-MX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77733" y="2464747"/>
            <a:ext cx="649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Productos por Agotarse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(Informes diarios de los artículos a surtir)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02173" y="3375932"/>
            <a:ext cx="67280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Proveedores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(Generación de 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Ordenes de compra para surtir mercancía baja, actualización de la mercancía según el proveedor 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MX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10" descr="https://www.idtoner.com/c/1135-category_default/liquidac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1043606" y="4391593"/>
            <a:ext cx="65240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Traspaso de Mercancía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(Entre sucursales, se necesitara la persona que autorizo el traspaso, quien recibe y se actualizara en tiempo real)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analysis, report, statistic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59501"/>
            <a:ext cx="1346598" cy="13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06" y="2255965"/>
            <a:ext cx="1666772" cy="106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 descr="http://kawak.net/wp-content/uploads/2014/07/Proveedor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" y="3068508"/>
            <a:ext cx="1507400" cy="150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www.softwarepuntodeventaenlanube.com/wp-content/uploads/2015/04/software-punto-de-venta-en-la-nube-siscovcloud-35-314x252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02" y="4237794"/>
            <a:ext cx="1495426" cy="120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376872" y="171001"/>
            <a:ext cx="4390256" cy="648072"/>
          </a:xfrm>
        </p:spPr>
        <p:txBody>
          <a:bodyPr/>
          <a:lstStyle/>
          <a:p>
            <a:r>
              <a:rPr lang="es-MX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Puntos de Revisión</a:t>
            </a:r>
            <a:endParaRPr lang="es-MX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7975" y="1268760"/>
            <a:ext cx="83768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Topología de Red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Control y Manejo de Ventas de las Sucursales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Clientes y Créditos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Devoluciones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Apartados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Inventario</a:t>
            </a:r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endParaRPr lang="es-MX" dirty="0"/>
          </a:p>
        </p:txBody>
      </p:sp>
      <p:sp>
        <p:nvSpPr>
          <p:cNvPr id="7" name="AutoShape 2" descr="collaboration, computers, net, networ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31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chemeClr val="accent1">
                    <a:lumMod val="50000"/>
                  </a:schemeClr>
                </a:solidFill>
              </a:rPr>
              <a:t>Topología de RED</a:t>
            </a:r>
            <a:endParaRPr lang="es-MX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ommunication, computer, connection, internet, link, media, networ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194421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unication, internet, lan, network, router, wifi, wireless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34" y="3501008"/>
            <a:ext cx="1757531" cy="17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twork, server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68859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2376872" y="171001"/>
            <a:ext cx="439025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Topología de RED</a:t>
            </a:r>
          </a:p>
        </p:txBody>
      </p:sp>
    </p:spTree>
    <p:extLst>
      <p:ext uri="{BB962C8B-B14F-4D97-AF65-F5344CB8AC3E}">
        <p14:creationId xmlns:p14="http://schemas.microsoft.com/office/powerpoint/2010/main" val="16701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accent1">
                    <a:lumMod val="50000"/>
                  </a:schemeClr>
                </a:solidFill>
              </a:rPr>
              <a:t>Control y Manejo de Ventas de las Sucursales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1557618" y="2636912"/>
            <a:ext cx="6028764" cy="3158464"/>
            <a:chOff x="992473" y="2384884"/>
            <a:chExt cx="7215931" cy="3780420"/>
          </a:xfrm>
        </p:grpSpPr>
        <p:grpSp>
          <p:nvGrpSpPr>
            <p:cNvPr id="20" name="19 Grupo"/>
            <p:cNvGrpSpPr/>
            <p:nvPr/>
          </p:nvGrpSpPr>
          <p:grpSpPr>
            <a:xfrm>
              <a:off x="992473" y="2384884"/>
              <a:ext cx="1116124" cy="1116124"/>
              <a:chOff x="992473" y="2384884"/>
              <a:chExt cx="1116124" cy="1116124"/>
            </a:xfrm>
          </p:grpSpPr>
          <p:sp>
            <p:nvSpPr>
              <p:cNvPr id="15" name="14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4102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6 Conector angular"/>
            <p:cNvCxnSpPr>
              <a:stCxn id="15" idx="6"/>
            </p:cNvCxnSpPr>
            <p:nvPr/>
          </p:nvCxnSpPr>
          <p:spPr>
            <a:xfrm>
              <a:off x="2108597" y="2942946"/>
              <a:ext cx="2175371" cy="688071"/>
            </a:xfrm>
            <a:prstGeom prst="bentConnector3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23 Grupo"/>
            <p:cNvGrpSpPr/>
            <p:nvPr/>
          </p:nvGrpSpPr>
          <p:grpSpPr>
            <a:xfrm>
              <a:off x="7092280" y="2384885"/>
              <a:ext cx="1116124" cy="1116124"/>
              <a:chOff x="992473" y="2384884"/>
              <a:chExt cx="1116124" cy="1116124"/>
            </a:xfrm>
          </p:grpSpPr>
          <p:sp>
            <p:nvSpPr>
              <p:cNvPr id="25" name="24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7" name="26 Conector angular"/>
            <p:cNvCxnSpPr>
              <a:stCxn id="25" idx="2"/>
            </p:cNvCxnSpPr>
            <p:nvPr/>
          </p:nvCxnSpPr>
          <p:spPr>
            <a:xfrm rot="10800000" flipV="1">
              <a:off x="4860032" y="2942946"/>
              <a:ext cx="2232248" cy="68807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32 Grupo"/>
            <p:cNvGrpSpPr/>
            <p:nvPr/>
          </p:nvGrpSpPr>
          <p:grpSpPr>
            <a:xfrm>
              <a:off x="2108597" y="5049179"/>
              <a:ext cx="1116124" cy="1116124"/>
              <a:chOff x="992473" y="2384884"/>
              <a:chExt cx="1116124" cy="1116124"/>
            </a:xfrm>
          </p:grpSpPr>
          <p:sp>
            <p:nvSpPr>
              <p:cNvPr id="34" name="33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5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35 Grupo"/>
            <p:cNvGrpSpPr/>
            <p:nvPr/>
          </p:nvGrpSpPr>
          <p:grpSpPr>
            <a:xfrm>
              <a:off x="5976156" y="5049180"/>
              <a:ext cx="1116124" cy="1116124"/>
              <a:chOff x="992473" y="2384884"/>
              <a:chExt cx="1116124" cy="1116124"/>
            </a:xfrm>
          </p:grpSpPr>
          <p:sp>
            <p:nvSpPr>
              <p:cNvPr id="37" name="36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9" name="38 Conector angular"/>
            <p:cNvCxnSpPr>
              <a:stCxn id="37" idx="0"/>
            </p:cNvCxnSpPr>
            <p:nvPr/>
          </p:nvCxnSpPr>
          <p:spPr>
            <a:xfrm rot="16200000" flipV="1">
              <a:off x="5247076" y="3762038"/>
              <a:ext cx="900098" cy="1674186"/>
            </a:xfrm>
            <a:prstGeom prst="bentConnector2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angular"/>
            <p:cNvCxnSpPr>
              <a:stCxn id="34" idx="0"/>
            </p:cNvCxnSpPr>
            <p:nvPr/>
          </p:nvCxnSpPr>
          <p:spPr>
            <a:xfrm rot="5400000" flipH="1" flipV="1">
              <a:off x="3025266" y="3790476"/>
              <a:ext cx="900097" cy="1617311"/>
            </a:xfrm>
            <a:prstGeom prst="bentConnector2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 descr="bag, buy, currency, dollar, finance, payment, shopping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23" y="3006840"/>
              <a:ext cx="1248354" cy="124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78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403648" y="260648"/>
            <a:ext cx="662473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y Manejo de Ventas de las Sucursales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71800" y="1776521"/>
            <a:ext cx="4596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Comunicación entre todas las Sucursales</a:t>
            </a:r>
          </a:p>
        </p:txBody>
      </p:sp>
      <p:pic>
        <p:nvPicPr>
          <p:cNvPr id="3074" name="Picture 2" descr="https://upload.wikimedia.org/wikipedia/commons/5/53/Netzwerktopologie_S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67" y="1261716"/>
            <a:ext cx="1423426" cy="13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775657" y="2696950"/>
            <a:ext cx="459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Registro de Movimientos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(Sucursal, Tipo, Descripción, Fecha,  Usuario)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249576" y="2348880"/>
            <a:ext cx="1442104" cy="1296144"/>
            <a:chOff x="390318" y="2320924"/>
            <a:chExt cx="1120043" cy="1120046"/>
          </a:xfrm>
        </p:grpSpPr>
        <p:pic>
          <p:nvPicPr>
            <p:cNvPr id="3080" name="Picture 8" descr="analysis, chart, checklist, clipboard, data, list, report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18" y="2320924"/>
              <a:ext cx="917630" cy="91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534" y="3036142"/>
              <a:ext cx="404827" cy="40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2" name="Picture 10" descr="cashbox, regis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21" y="3190505"/>
            <a:ext cx="1306917" cy="13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644008" y="3654052"/>
            <a:ext cx="262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Cortes de Caja</a:t>
            </a:r>
          </a:p>
          <a:p>
            <a:pPr algn="r"/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(Diarios, Semanal, Mensual)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249576" y="4300383"/>
            <a:ext cx="1661402" cy="1445216"/>
            <a:chOff x="336736" y="3601007"/>
            <a:chExt cx="1057555" cy="844501"/>
          </a:xfrm>
        </p:grpSpPr>
        <p:pic>
          <p:nvPicPr>
            <p:cNvPr id="3084" name="Picture 12" descr="account, customer support, employee, man, team, user, work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36" y="3643953"/>
              <a:ext cx="801554" cy="801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keys, password, security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288" y="3601007"/>
              <a:ext cx="512003" cy="51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16 CuadroTexto"/>
          <p:cNvSpPr txBox="1"/>
          <p:nvPr/>
        </p:nvSpPr>
        <p:spPr>
          <a:xfrm>
            <a:off x="1847665" y="4870165"/>
            <a:ext cx="459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Roles de Usuario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(Manejo de seguridad y protección de datos)</a:t>
            </a:r>
          </a:p>
        </p:txBody>
      </p:sp>
    </p:spTree>
    <p:extLst>
      <p:ext uri="{BB962C8B-B14F-4D97-AF65-F5344CB8AC3E}">
        <p14:creationId xmlns:p14="http://schemas.microsoft.com/office/powerpoint/2010/main" val="21495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403648" y="260648"/>
            <a:ext cx="662473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y Manejo de Ventas de las Sucursales</a:t>
            </a:r>
          </a:p>
        </p:txBody>
      </p:sp>
      <p:pic>
        <p:nvPicPr>
          <p:cNvPr id="18" name="Picture 18" descr="http://s3-eu-west-1.amazonaws.com/rankia/images/valoraciones/0020/2056/codigo-descuento.png?14352262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" y="2566003"/>
            <a:ext cx="1996668" cy="19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2096685" y="3140968"/>
            <a:ext cx="499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Descuento Adicional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(Ventas ocasionales no planeadas, permiso de </a:t>
            </a:r>
            <a:r>
              <a:rPr lang="es-MX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1560" y="4681963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Cortes de Caja x Empleado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(Manejo de saldo al iniciar el día, acumulado de ventas x empleado)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6471821" y="3732349"/>
            <a:ext cx="2492667" cy="2000907"/>
            <a:chOff x="7020272" y="2406402"/>
            <a:chExt cx="1882941" cy="1526654"/>
          </a:xfrm>
        </p:grpSpPr>
        <p:pic>
          <p:nvPicPr>
            <p:cNvPr id="21" name="Picture 10" descr="cashbox, regis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084" y="2905318"/>
              <a:ext cx="905905" cy="905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2406402"/>
              <a:ext cx="887609" cy="887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avatar, male, man, person, user, young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3058226"/>
              <a:ext cx="874829" cy="874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24 CuadroTexto"/>
          <p:cNvSpPr txBox="1"/>
          <p:nvPr/>
        </p:nvSpPr>
        <p:spPr>
          <a:xfrm>
            <a:off x="395536" y="1881164"/>
            <a:ext cx="601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Descuento Directo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(Promociones, clientes distinguidos, necesitara permisos de </a:t>
            </a:r>
            <a:r>
              <a:rPr lang="es-MX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0" descr="http://3.bp.blogspot.com/-rIM0Wm0sLJ4/VJq2PSmIX7I/AAAAAAAAwdU/1d6fPTZA8Co/s1600/Cupon%2BDescuent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1412359"/>
            <a:ext cx="2436584" cy="14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6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tx2">
                    <a:lumMod val="75000"/>
                  </a:schemeClr>
                </a:solidFill>
              </a:rPr>
              <a:t>Manejo de Clientes y Créditos</a:t>
            </a: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location, map, pin, profile,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vatar, casual, female, girl, person, u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31" y="2673502"/>
            <a:ext cx="1175031" cy="11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vatar, male, man, person, user, you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11" y="2639719"/>
            <a:ext cx="1243275" cy="123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heck, done, o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51" y="3539868"/>
            <a:ext cx="760266" cy="5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alance spendings, budget, cash, coins, money, resolutions, save mone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96" y="2252215"/>
            <a:ext cx="775008" cy="77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ash, coins, hand, income, investment, money, revenu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610841"/>
            <a:ext cx="1476431" cy="14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9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Clientes y Créditos</a:t>
            </a:r>
          </a:p>
        </p:txBody>
      </p:sp>
      <p:pic>
        <p:nvPicPr>
          <p:cNvPr id="1026" name="Picture 2" descr="http://www.starresults.com/wp-content/uploads/2012/08/one_on_one_interview_hand_shake_400_clr_69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8" y="1052736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91680" y="1414517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Clientes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(Manejo de Créditos, requiere previa autorización de </a:t>
            </a:r>
            <a:r>
              <a:rPr lang="es-MX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7521597" y="2295766"/>
            <a:ext cx="1562925" cy="1061226"/>
            <a:chOff x="7581075" y="2200846"/>
            <a:chExt cx="1319639" cy="896035"/>
          </a:xfrm>
        </p:grpSpPr>
        <p:pic>
          <p:nvPicPr>
            <p:cNvPr id="1030" name="Picture 6" descr="basket, buy, cart, ecommerce, purchase, sale, shopping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075" y="234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ouble, finger, gesture, hand, one, ta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680" y="2200846"/>
              <a:ext cx="896034" cy="89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7 CuadroTexto"/>
          <p:cNvSpPr txBox="1"/>
          <p:nvPr/>
        </p:nvSpPr>
        <p:spPr>
          <a:xfrm>
            <a:off x="1691680" y="2420353"/>
            <a:ext cx="58655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Compra de Mercancía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(Para clientes frecuentes que tengan crédito, por medio de seguridad, ejemplo: huella digital)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" descr="location, map, pin, profile, us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6" y="3534341"/>
            <a:ext cx="1262811" cy="12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691679" y="3842580"/>
            <a:ext cx="619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ABC - Clientes </a:t>
            </a: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(Alta/Baja/Consulta de los mismos, así como limites de créditos)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854343" y="4943606"/>
            <a:ext cx="58655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Créditos Adicionales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(Para familiares y/o conocidos de la cuenta principal, autorización del cliente principal)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0" descr="cash, coins, hand, income, investment, money, revenu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82" y="4797152"/>
            <a:ext cx="993000" cy="9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add, create, file, folder, new, page, plus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619599"/>
            <a:ext cx="447118" cy="4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8425"/>
      </p:ext>
    </p:extLst>
  </p:cSld>
  <p:clrMapOvr>
    <a:masterClrMapping/>
  </p:clrMapOvr>
</p:sld>
</file>

<file path=ppt/theme/theme1.xml><?xml version="1.0" encoding="utf-8"?>
<a:theme xmlns:a="http://schemas.openxmlformats.org/drawingml/2006/main" name="SkyD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SkyDev</Template>
  <TotalTime>264</TotalTime>
  <Words>826</Words>
  <Application>Microsoft Office PowerPoint</Application>
  <PresentationFormat>Presentación en pantalla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SkyDev</vt:lpstr>
      <vt:lpstr>Cliente: Modas CANDY  Proyecto Propuesta: Punto de Venta Automatizado   Desarrollo a Cargo de: SkyDev</vt:lpstr>
      <vt:lpstr>Puntos de Revisión</vt:lpstr>
      <vt:lpstr>Presentación de PowerPoint</vt:lpstr>
      <vt:lpstr>Topología de RED</vt:lpstr>
      <vt:lpstr>Presentación de PowerPoint</vt:lpstr>
      <vt:lpstr>Control y Manejo de Ventas de las Sucursales</vt:lpstr>
      <vt:lpstr>Control y Manejo de Ventas de las Sucursales</vt:lpstr>
      <vt:lpstr>Presentación de PowerPoint</vt:lpstr>
      <vt:lpstr>Manejo de Clientes y Créditos</vt:lpstr>
      <vt:lpstr>Manejo de Clientes y Créditos</vt:lpstr>
      <vt:lpstr>Manejo de Clientes y Créditos</vt:lpstr>
      <vt:lpstr>Presentación de PowerPoint</vt:lpstr>
      <vt:lpstr>Manejo de Devoluciones</vt:lpstr>
      <vt:lpstr>Presentación de PowerPoint</vt:lpstr>
      <vt:lpstr>Manejo de Apartados</vt:lpstr>
      <vt:lpstr>Manejo de Apartados</vt:lpstr>
      <vt:lpstr>Presentación de PowerPoint</vt:lpstr>
      <vt:lpstr>Mejora del manejo de inventario</vt:lpstr>
      <vt:lpstr>Mejora del manejo de inventario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I.S.C. Julio Josue Hernandez Ramirez</dc:creator>
  <cp:lastModifiedBy>I.S.C. Julio Josue Hernandez Ramirez</cp:lastModifiedBy>
  <cp:revision>157</cp:revision>
  <dcterms:created xsi:type="dcterms:W3CDTF">2016-03-29T18:09:27Z</dcterms:created>
  <dcterms:modified xsi:type="dcterms:W3CDTF">2016-03-31T17:08:14Z</dcterms:modified>
</cp:coreProperties>
</file>