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42808525" cy="30279975"/>
  <p:notesSz cx="7099300" cy="10234613"/>
  <p:defaultTextStyle>
    <a:defPPr>
      <a:defRPr lang="de-DE"/>
    </a:defPPr>
    <a:lvl1pPr marL="0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13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6269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79402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2538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567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58806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1945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45081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  <p15:guide id="3" pos="13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2923" autoAdjust="0"/>
  </p:normalViewPr>
  <p:slideViewPr>
    <p:cSldViewPr>
      <p:cViewPr varScale="1">
        <p:scale>
          <a:sx n="13" d="100"/>
          <a:sy n="13" d="100"/>
        </p:scale>
        <p:origin x="1752" y="208"/>
      </p:cViewPr>
      <p:guideLst>
        <p:guide orient="horz" pos="9537"/>
        <p:guide pos="6737"/>
        <p:guide pos="13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8EAF1-A79B-46B8-BD2C-8FBB045AF4FC}" type="datetimeFigureOut">
              <a:rPr lang="de-DE" smtClean="0"/>
              <a:t>31.07.2023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1279525"/>
            <a:ext cx="48831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E9288-3F9D-4362-8C03-683125436B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43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E9288-3F9D-4362-8C03-683125436BF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87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600" y="7384579"/>
            <a:ext cx="17966023" cy="19861971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2680000" y="7384579"/>
            <a:ext cx="17966023" cy="19861971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  <a:p>
            <a:pPr lvl="0"/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27373871"/>
            <a:ext cx="17966023" cy="1569174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2680000" y="36396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34222566" y="-1997917"/>
            <a:ext cx="10512288" cy="105122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4869758" y="2106539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19" name="Ellipse 18"/>
          <p:cNvSpPr/>
          <p:nvPr userDrawn="1"/>
        </p:nvSpPr>
        <p:spPr>
          <a:xfrm>
            <a:off x="32672770" y="5562923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40286" y="6661153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0" baseline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653734" y="27309339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 userDrawn="1"/>
        </p:nvSpPr>
        <p:spPr>
          <a:xfrm>
            <a:off x="34222566" y="-1997917"/>
            <a:ext cx="10512288" cy="105122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4869758" y="2106539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20" name="Ellipse 19"/>
          <p:cNvSpPr/>
          <p:nvPr userDrawn="1"/>
        </p:nvSpPr>
        <p:spPr>
          <a:xfrm>
            <a:off x="32672770" y="5562923"/>
            <a:ext cx="4860000" cy="48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40286" y="6661153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600" y="7384579"/>
            <a:ext cx="17966023" cy="19861971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27373871"/>
            <a:ext cx="17966023" cy="1569174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2680000" y="7384579"/>
            <a:ext cx="17966023" cy="19861971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  <a:p>
            <a:pPr lvl="0"/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2680000" y="36396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653734" y="27309339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59980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 userDrawn="1"/>
        </p:nvSpPr>
        <p:spPr>
          <a:xfrm>
            <a:off x="34222566" y="-1997917"/>
            <a:ext cx="10512288" cy="105122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4869758" y="2106539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20" name="Ellipse 19"/>
          <p:cNvSpPr/>
          <p:nvPr userDrawn="1"/>
        </p:nvSpPr>
        <p:spPr>
          <a:xfrm>
            <a:off x="32672770" y="5562923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40286" y="6661153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0" baseline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600" y="7384579"/>
            <a:ext cx="17966023" cy="19861971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27373871"/>
            <a:ext cx="17966023" cy="1569174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2680000" y="7384579"/>
            <a:ext cx="17966023" cy="19861971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  <a:p>
            <a:pPr lvl="0"/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2680000" y="36396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653734" y="27309339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20906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32" y="2043602"/>
            <a:ext cx="10003661" cy="20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39862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53" indent="-1494853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843" indent="-1245711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83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973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10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242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375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511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1646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3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69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402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538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67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06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945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081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9C06776-F805-44B8-9CEA-8A07FD0137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43225" y="-5851525"/>
            <a:ext cx="36922075" cy="5851525"/>
          </a:xfrm>
          <a:prstGeom prst="rect">
            <a:avLst/>
          </a:prstGeom>
        </p:spPr>
        <p:txBody>
          <a:bodyPr anchor="b"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Institut für Maschinelle Sprachverarbeitung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3600" dirty="0"/>
              <a:t>Linnet Moxon</a:t>
            </a:r>
          </a:p>
          <a:p>
            <a:r>
              <a:rPr lang="de-DE" sz="3600" dirty="0"/>
              <a:t>Miriam </a:t>
            </a:r>
            <a:r>
              <a:rPr lang="de-DE" sz="3600" dirty="0" err="1"/>
              <a:t>Segiet</a:t>
            </a:r>
            <a:endParaRPr lang="de-DE" sz="360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Spoken Dialog Systems:</a:t>
            </a:r>
          </a:p>
          <a:p>
            <a:r>
              <a:rPr lang="de-DE" b="1" dirty="0" err="1"/>
              <a:t>Automated</a:t>
            </a:r>
            <a:r>
              <a:rPr lang="de-DE" b="1" dirty="0"/>
              <a:t> Smart Knowledge for Wilhelma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2943225" y="7335461"/>
            <a:ext cx="13276461" cy="19861971"/>
          </a:xfrm>
        </p:spPr>
        <p:txBody>
          <a:bodyPr/>
          <a:lstStyle/>
          <a:p>
            <a:r>
              <a:rPr lang="de-DE" sz="5400" b="1" dirty="0"/>
              <a:t>Domain</a:t>
            </a:r>
          </a:p>
          <a:p>
            <a:pPr algn="just"/>
            <a:r>
              <a:rPr lang="de-DE" sz="4400" dirty="0" err="1"/>
              <a:t>information</a:t>
            </a:r>
            <a:r>
              <a:rPr lang="de-DE" sz="4400" dirty="0"/>
              <a:t> </a:t>
            </a:r>
            <a:r>
              <a:rPr lang="de-DE" sz="4400" dirty="0" err="1"/>
              <a:t>about</a:t>
            </a:r>
            <a:r>
              <a:rPr lang="de-DE" sz="4400" dirty="0"/>
              <a:t> </a:t>
            </a:r>
            <a:r>
              <a:rPr lang="de-DE" sz="4400" dirty="0" err="1"/>
              <a:t>several</a:t>
            </a:r>
            <a:r>
              <a:rPr lang="de-DE" sz="4400" dirty="0"/>
              <a:t> </a:t>
            </a:r>
            <a:r>
              <a:rPr lang="de-DE" sz="4400" dirty="0" err="1"/>
              <a:t>animals</a:t>
            </a:r>
            <a:r>
              <a:rPr lang="de-DE" sz="4400" dirty="0"/>
              <a:t> in </a:t>
            </a:r>
            <a:r>
              <a:rPr lang="de-DE" sz="4400" dirty="0" err="1"/>
              <a:t>the</a:t>
            </a:r>
            <a:r>
              <a:rPr lang="de-DE" sz="4400" dirty="0"/>
              <a:t> Wilhelma (</a:t>
            </a:r>
            <a:r>
              <a:rPr lang="de-DE" sz="4400" dirty="0" err="1"/>
              <a:t>zoo</a:t>
            </a:r>
            <a:r>
              <a:rPr lang="de-DE" sz="4400" dirty="0"/>
              <a:t> in Stuttgart);</a:t>
            </a:r>
          </a:p>
          <a:p>
            <a:pPr algn="just"/>
            <a:r>
              <a:rPr lang="de-DE" sz="4400" dirty="0" err="1"/>
              <a:t>suggestion</a:t>
            </a:r>
            <a:r>
              <a:rPr lang="de-DE" sz="4400" dirty="0"/>
              <a:t> on how to </a:t>
            </a:r>
            <a:r>
              <a:rPr lang="de-DE" sz="4400" dirty="0" err="1"/>
              <a:t>visit</a:t>
            </a:r>
            <a:r>
              <a:rPr lang="de-DE" sz="4400" dirty="0"/>
              <a:t> </a:t>
            </a:r>
            <a:r>
              <a:rPr lang="de-DE" sz="4400" dirty="0" err="1"/>
              <a:t>them</a:t>
            </a:r>
            <a:r>
              <a:rPr lang="de-DE" sz="4400" dirty="0"/>
              <a:t> in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best</a:t>
            </a:r>
            <a:r>
              <a:rPr lang="de-DE" sz="4400" dirty="0"/>
              <a:t> </a:t>
            </a:r>
            <a:r>
              <a:rPr lang="de-DE" sz="4400" dirty="0" err="1"/>
              <a:t>order</a:t>
            </a:r>
            <a:r>
              <a:rPr lang="de-DE" sz="4400" dirty="0"/>
              <a:t>, </a:t>
            </a:r>
            <a:r>
              <a:rPr lang="de-DE" sz="4400" dirty="0" err="1"/>
              <a:t>according</a:t>
            </a:r>
            <a:r>
              <a:rPr lang="de-DE" sz="4400" dirty="0"/>
              <a:t> to </a:t>
            </a:r>
            <a:r>
              <a:rPr lang="de-DE" sz="4400" dirty="0" err="1"/>
              <a:t>their</a:t>
            </a:r>
            <a:r>
              <a:rPr lang="de-DE" sz="4400" dirty="0"/>
              <a:t> </a:t>
            </a:r>
            <a:r>
              <a:rPr lang="de-DE" sz="4400" dirty="0" err="1"/>
              <a:t>feeding</a:t>
            </a:r>
            <a:r>
              <a:rPr lang="de-DE" sz="4400" dirty="0"/>
              <a:t> time </a:t>
            </a:r>
          </a:p>
          <a:p>
            <a:endParaRPr lang="de-DE" sz="5400" dirty="0"/>
          </a:p>
          <a:p>
            <a:r>
              <a:rPr lang="de-DE" sz="5400" b="1" dirty="0" err="1"/>
              <a:t>Example</a:t>
            </a:r>
            <a:endParaRPr lang="de-DE" sz="4400" b="1" dirty="0"/>
          </a:p>
          <a:p>
            <a:r>
              <a:rPr lang="de-DE" sz="4400" dirty="0">
                <a:solidFill>
                  <a:srgbClr val="002060"/>
                </a:solidFill>
              </a:rPr>
              <a:t>Welcome! How </a:t>
            </a:r>
            <a:r>
              <a:rPr lang="de-DE" sz="4400" dirty="0" err="1">
                <a:solidFill>
                  <a:srgbClr val="002060"/>
                </a:solidFill>
              </a:rPr>
              <a:t>may</a:t>
            </a:r>
            <a:r>
              <a:rPr lang="de-DE" sz="4400" dirty="0">
                <a:solidFill>
                  <a:srgbClr val="002060"/>
                </a:solidFill>
              </a:rPr>
              <a:t> I </a:t>
            </a:r>
            <a:r>
              <a:rPr lang="de-DE" sz="4400" dirty="0" err="1">
                <a:solidFill>
                  <a:srgbClr val="002060"/>
                </a:solidFill>
              </a:rPr>
              <a:t>help</a:t>
            </a:r>
            <a:r>
              <a:rPr lang="de-DE" sz="4400" dirty="0">
                <a:solidFill>
                  <a:srgbClr val="002060"/>
                </a:solidFill>
              </a:rPr>
              <a:t> you?</a:t>
            </a:r>
          </a:p>
          <a:p>
            <a:pPr algn="r"/>
            <a:r>
              <a:rPr lang="de-DE" sz="4400" dirty="0"/>
              <a:t>	</a:t>
            </a:r>
            <a:r>
              <a:rPr lang="de-DE" sz="4400" dirty="0">
                <a:solidFill>
                  <a:schemeClr val="accent5">
                    <a:lumMod val="75000"/>
                  </a:schemeClr>
                </a:solidFill>
              </a:rPr>
              <a:t>I am </a:t>
            </a:r>
            <a:r>
              <a:rPr lang="de-DE" sz="4400" dirty="0" err="1">
                <a:solidFill>
                  <a:schemeClr val="accent5">
                    <a:lumMod val="75000"/>
                  </a:schemeClr>
                </a:solidFill>
              </a:rPr>
              <a:t>looking</a:t>
            </a:r>
            <a:r>
              <a:rPr lang="de-DE" sz="4400" dirty="0">
                <a:solidFill>
                  <a:schemeClr val="accent5">
                    <a:lumMod val="75000"/>
                  </a:schemeClr>
                </a:solidFill>
              </a:rPr>
              <a:t> for a </a:t>
            </a:r>
            <a:r>
              <a:rPr lang="de-DE" sz="4400" dirty="0" err="1">
                <a:solidFill>
                  <a:schemeClr val="accent5">
                    <a:lumMod val="75000"/>
                  </a:schemeClr>
                </a:solidFill>
              </a:rPr>
              <a:t>brown</a:t>
            </a:r>
            <a:r>
              <a:rPr lang="de-DE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4400" dirty="0" err="1">
                <a:solidFill>
                  <a:schemeClr val="accent5">
                    <a:lumMod val="75000"/>
                  </a:schemeClr>
                </a:solidFill>
              </a:rPr>
              <a:t>animal</a:t>
            </a:r>
            <a:endParaRPr lang="de-DE" sz="4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4400" dirty="0">
                <a:solidFill>
                  <a:srgbClr val="002060"/>
                </a:solidFill>
              </a:rPr>
              <a:t>What </a:t>
            </a:r>
            <a:r>
              <a:rPr lang="de-DE" sz="4400" dirty="0" err="1">
                <a:solidFill>
                  <a:srgbClr val="002060"/>
                </a:solidFill>
              </a:rPr>
              <a:t>should</a:t>
            </a:r>
            <a:r>
              <a:rPr lang="de-DE" sz="4400" dirty="0">
                <a:solidFill>
                  <a:srgbClr val="002060"/>
                </a:solidFill>
              </a:rPr>
              <a:t> </a:t>
            </a:r>
            <a:r>
              <a:rPr lang="de-DE" sz="4400" dirty="0" err="1">
                <a:solidFill>
                  <a:srgbClr val="002060"/>
                </a:solidFill>
              </a:rPr>
              <a:t>the</a:t>
            </a:r>
            <a:r>
              <a:rPr lang="de-DE" sz="4400" dirty="0">
                <a:solidFill>
                  <a:srgbClr val="002060"/>
                </a:solidFill>
              </a:rPr>
              <a:t> </a:t>
            </a:r>
            <a:r>
              <a:rPr lang="de-DE" sz="4400" dirty="0" err="1">
                <a:solidFill>
                  <a:srgbClr val="002060"/>
                </a:solidFill>
              </a:rPr>
              <a:t>animal‘s</a:t>
            </a:r>
            <a:r>
              <a:rPr lang="de-DE" sz="4400" dirty="0">
                <a:solidFill>
                  <a:srgbClr val="002060"/>
                </a:solidFill>
              </a:rPr>
              <a:t> </a:t>
            </a:r>
          </a:p>
          <a:p>
            <a:r>
              <a:rPr lang="de-DE" sz="4400" dirty="0" err="1">
                <a:solidFill>
                  <a:srgbClr val="002060"/>
                </a:solidFill>
              </a:rPr>
              <a:t>continent</a:t>
            </a:r>
            <a:r>
              <a:rPr lang="de-DE" sz="4400" dirty="0">
                <a:solidFill>
                  <a:srgbClr val="002060"/>
                </a:solidFill>
              </a:rPr>
              <a:t> </a:t>
            </a:r>
            <a:r>
              <a:rPr lang="de-DE" sz="4400" dirty="0" err="1">
                <a:solidFill>
                  <a:srgbClr val="002060"/>
                </a:solidFill>
              </a:rPr>
              <a:t>of</a:t>
            </a:r>
            <a:r>
              <a:rPr lang="de-DE" sz="4400" dirty="0">
                <a:solidFill>
                  <a:srgbClr val="002060"/>
                </a:solidFill>
              </a:rPr>
              <a:t> </a:t>
            </a:r>
            <a:r>
              <a:rPr lang="de-DE" sz="4400" dirty="0" err="1">
                <a:solidFill>
                  <a:srgbClr val="002060"/>
                </a:solidFill>
              </a:rPr>
              <a:t>origin</a:t>
            </a:r>
            <a:r>
              <a:rPr lang="de-DE" sz="4400" dirty="0">
                <a:solidFill>
                  <a:srgbClr val="002060"/>
                </a:solidFill>
              </a:rPr>
              <a:t> </a:t>
            </a:r>
            <a:r>
              <a:rPr lang="de-DE" sz="4400" dirty="0" err="1">
                <a:solidFill>
                  <a:srgbClr val="002060"/>
                </a:solidFill>
              </a:rPr>
              <a:t>be</a:t>
            </a:r>
            <a:r>
              <a:rPr lang="de-DE" sz="4400" dirty="0">
                <a:solidFill>
                  <a:srgbClr val="002060"/>
                </a:solidFill>
              </a:rPr>
              <a:t>?</a:t>
            </a:r>
          </a:p>
          <a:p>
            <a:pPr algn="r"/>
            <a:r>
              <a:rPr lang="de-DE" sz="4400" dirty="0"/>
              <a:t>	</a:t>
            </a:r>
            <a:r>
              <a:rPr lang="de-DE" sz="4400" dirty="0" err="1">
                <a:solidFill>
                  <a:schemeClr val="accent5">
                    <a:lumMod val="75000"/>
                  </a:schemeClr>
                </a:solidFill>
              </a:rPr>
              <a:t>It</a:t>
            </a:r>
            <a:r>
              <a:rPr lang="de-DE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4400" dirty="0" err="1">
                <a:solidFill>
                  <a:schemeClr val="accent5">
                    <a:lumMod val="75000"/>
                  </a:schemeClr>
                </a:solidFill>
              </a:rPr>
              <a:t>should</a:t>
            </a:r>
            <a:r>
              <a:rPr lang="de-DE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4400" dirty="0" err="1">
                <a:solidFill>
                  <a:schemeClr val="accent5">
                    <a:lumMod val="75000"/>
                  </a:schemeClr>
                </a:solidFill>
              </a:rPr>
              <a:t>be</a:t>
            </a:r>
            <a:r>
              <a:rPr lang="de-DE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4400" dirty="0" err="1">
                <a:solidFill>
                  <a:schemeClr val="accent5">
                    <a:lumMod val="75000"/>
                  </a:schemeClr>
                </a:solidFill>
              </a:rPr>
              <a:t>south</a:t>
            </a:r>
            <a:r>
              <a:rPr lang="de-DE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4400" dirty="0" err="1">
                <a:solidFill>
                  <a:schemeClr val="accent5">
                    <a:lumMod val="75000"/>
                  </a:schemeClr>
                </a:solidFill>
              </a:rPr>
              <a:t>america</a:t>
            </a:r>
            <a:endParaRPr lang="de-DE" sz="4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4400" dirty="0">
                <a:solidFill>
                  <a:srgbClr val="002060"/>
                </a:solidFill>
              </a:rPr>
              <a:t>The animal called two toed sloth </a:t>
            </a:r>
          </a:p>
          <a:p>
            <a:r>
              <a:rPr lang="en-US" sz="4400" dirty="0">
                <a:solidFill>
                  <a:srgbClr val="002060"/>
                </a:solidFill>
              </a:rPr>
              <a:t>is mainly brown and it comes from south </a:t>
            </a:r>
            <a:r>
              <a:rPr lang="en-US" sz="4400" dirty="0" err="1">
                <a:solidFill>
                  <a:srgbClr val="002060"/>
                </a:solidFill>
              </a:rPr>
              <a:t>america</a:t>
            </a:r>
            <a:r>
              <a:rPr lang="en-US" sz="4400" dirty="0">
                <a:solidFill>
                  <a:srgbClr val="002060"/>
                </a:solidFill>
              </a:rPr>
              <a:t>.</a:t>
            </a:r>
          </a:p>
          <a:p>
            <a:pPr algn="r"/>
            <a:r>
              <a:rPr lang="en-US" sz="4400" dirty="0"/>
              <a:t>	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What is its main food?</a:t>
            </a:r>
          </a:p>
          <a:p>
            <a:r>
              <a:rPr lang="en-US" sz="4400" dirty="0">
                <a:solidFill>
                  <a:srgbClr val="002060"/>
                </a:solidFill>
              </a:rPr>
              <a:t>The animal called two toed sloth mainly eats leaves, insects and fruits.</a:t>
            </a:r>
          </a:p>
          <a:p>
            <a:pPr algn="r"/>
            <a:r>
              <a:rPr lang="en-US" sz="4400" dirty="0"/>
              <a:t>	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Tell me about its specialties</a:t>
            </a:r>
          </a:p>
          <a:p>
            <a:r>
              <a:rPr lang="en-US" sz="4400" dirty="0">
                <a:solidFill>
                  <a:srgbClr val="002060"/>
                </a:solidFill>
              </a:rPr>
              <a:t>The animal called two toed sloth it is the slowest mammal.</a:t>
            </a:r>
          </a:p>
          <a:p>
            <a:endParaRPr lang="en-US" sz="4400" dirty="0">
              <a:solidFill>
                <a:srgbClr val="002060"/>
              </a:solidFill>
            </a:endParaRPr>
          </a:p>
          <a:p>
            <a:r>
              <a:rPr lang="de-DE" sz="5400" b="1" dirty="0"/>
              <a:t>Opening Hours</a:t>
            </a:r>
          </a:p>
          <a:p>
            <a:r>
              <a:rPr lang="de-DE" sz="44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encoded</a:t>
            </a:r>
            <a:r>
              <a:rPr lang="de-DE" sz="44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 </a:t>
            </a:r>
            <a:r>
              <a:rPr lang="de-DE" sz="44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as</a:t>
            </a:r>
            <a:r>
              <a:rPr lang="de-DE" sz="44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  a </a:t>
            </a:r>
            <a:r>
              <a:rPr lang="de-DE" sz="44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SysActionType</a:t>
            </a:r>
            <a:r>
              <a:rPr lang="de-DE" sz="44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;</a:t>
            </a:r>
          </a:p>
          <a:p>
            <a:r>
              <a:rPr lang="de-DE" sz="44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hard</a:t>
            </a:r>
            <a:r>
              <a:rPr lang="de-DE" sz="44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 </a:t>
            </a:r>
            <a:r>
              <a:rPr lang="de-DE" sz="44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coded</a:t>
            </a:r>
            <a:r>
              <a:rPr lang="de-DE" sz="44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 </a:t>
            </a:r>
            <a:r>
              <a:rPr lang="de-DE" sz="44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template</a:t>
            </a:r>
            <a:r>
              <a:rPr lang="de-DE" sz="44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 </a:t>
            </a:r>
            <a:r>
              <a:rPr lang="de-DE" sz="44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opening</a:t>
            </a:r>
            <a:r>
              <a:rPr lang="de-DE" sz="44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(), </a:t>
            </a:r>
            <a:r>
              <a:rPr lang="de-DE" sz="44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containing</a:t>
            </a:r>
            <a:r>
              <a:rPr lang="de-DE" sz="44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 </a:t>
            </a:r>
            <a:r>
              <a:rPr lang="de-DE" sz="44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information</a:t>
            </a:r>
            <a:endParaRPr lang="de-DE" sz="4400" dirty="0">
              <a:solidFill>
                <a:schemeClr val="tx1">
                  <a:lumMod val="50000"/>
                </a:schemeClr>
              </a:solidFill>
              <a:effectLst/>
              <a:latin typeface="Univers for UniS 65 Bold Rg" panose="020B0703030502020204"/>
            </a:endParaRPr>
          </a:p>
          <a:p>
            <a:pPr algn="r"/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17515830" y="7384581"/>
            <a:ext cx="23130193" cy="15485262"/>
          </a:xfrm>
        </p:spPr>
        <p:txBody>
          <a:bodyPr/>
          <a:lstStyle/>
          <a:p>
            <a:r>
              <a:rPr lang="de-DE" sz="5400" b="1" dirty="0" err="1"/>
              <a:t>Visiting</a:t>
            </a:r>
            <a:r>
              <a:rPr lang="de-DE" sz="5400" b="1" dirty="0"/>
              <a:t> Path </a:t>
            </a:r>
          </a:p>
          <a:p>
            <a:r>
              <a:rPr lang="de-DE" sz="4400" dirty="0"/>
              <a:t>	</a:t>
            </a:r>
            <a:r>
              <a:rPr lang="de-DE" sz="4400" dirty="0">
                <a:solidFill>
                  <a:schemeClr val="accent5">
                    <a:lumMod val="75000"/>
                  </a:schemeClr>
                </a:solidFill>
              </a:rPr>
              <a:t>I </a:t>
            </a:r>
            <a:r>
              <a:rPr lang="de-DE" sz="4400" dirty="0" err="1">
                <a:solidFill>
                  <a:schemeClr val="accent5">
                    <a:lumMod val="75000"/>
                  </a:schemeClr>
                </a:solidFill>
              </a:rPr>
              <a:t>want</a:t>
            </a:r>
            <a:r>
              <a:rPr lang="de-DE" sz="4400" dirty="0">
                <a:solidFill>
                  <a:schemeClr val="accent5">
                    <a:lumMod val="75000"/>
                  </a:schemeClr>
                </a:solidFill>
              </a:rPr>
              <a:t> to </a:t>
            </a:r>
            <a:r>
              <a:rPr lang="de-DE" sz="4400" dirty="0" err="1">
                <a:solidFill>
                  <a:schemeClr val="accent5">
                    <a:lumMod val="75000"/>
                  </a:schemeClr>
                </a:solidFill>
              </a:rPr>
              <a:t>visit</a:t>
            </a:r>
            <a:r>
              <a:rPr lang="de-DE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4400" dirty="0" err="1">
                <a:solidFill>
                  <a:schemeClr val="accent5">
                    <a:lumMod val="75000"/>
                  </a:schemeClr>
                </a:solidFill>
              </a:rPr>
              <a:t>the</a:t>
            </a:r>
            <a:r>
              <a:rPr lang="de-DE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4400" dirty="0" err="1">
                <a:solidFill>
                  <a:schemeClr val="accent5">
                    <a:lumMod val="75000"/>
                  </a:schemeClr>
                </a:solidFill>
              </a:rPr>
              <a:t>elefant</a:t>
            </a:r>
            <a:endParaRPr lang="de-DE" sz="4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4400" dirty="0" err="1">
                <a:solidFill>
                  <a:srgbClr val="002060"/>
                </a:solidFill>
              </a:rPr>
              <a:t>Which</a:t>
            </a:r>
            <a:r>
              <a:rPr lang="de-DE" sz="4400" dirty="0">
                <a:solidFill>
                  <a:srgbClr val="002060"/>
                </a:solidFill>
              </a:rPr>
              <a:t> </a:t>
            </a:r>
            <a:r>
              <a:rPr lang="de-DE" sz="4400" dirty="0" err="1">
                <a:solidFill>
                  <a:srgbClr val="002060"/>
                </a:solidFill>
              </a:rPr>
              <a:t>other</a:t>
            </a:r>
            <a:r>
              <a:rPr lang="de-DE" sz="4400" dirty="0">
                <a:solidFill>
                  <a:srgbClr val="002060"/>
                </a:solidFill>
              </a:rPr>
              <a:t> </a:t>
            </a:r>
            <a:r>
              <a:rPr lang="de-DE" sz="4400" dirty="0" err="1">
                <a:solidFill>
                  <a:srgbClr val="002060"/>
                </a:solidFill>
              </a:rPr>
              <a:t>animal</a:t>
            </a:r>
            <a:r>
              <a:rPr lang="de-DE" sz="4400" dirty="0">
                <a:solidFill>
                  <a:srgbClr val="002060"/>
                </a:solidFill>
              </a:rPr>
              <a:t> do you </a:t>
            </a:r>
            <a:r>
              <a:rPr lang="de-DE" sz="4400" dirty="0" err="1">
                <a:solidFill>
                  <a:srgbClr val="002060"/>
                </a:solidFill>
              </a:rPr>
              <a:t>want</a:t>
            </a:r>
            <a:r>
              <a:rPr lang="de-DE" sz="4400" dirty="0">
                <a:solidFill>
                  <a:srgbClr val="002060"/>
                </a:solidFill>
              </a:rPr>
              <a:t> to </a:t>
            </a:r>
            <a:r>
              <a:rPr lang="de-DE" sz="4400" dirty="0" err="1">
                <a:solidFill>
                  <a:srgbClr val="002060"/>
                </a:solidFill>
              </a:rPr>
              <a:t>visit</a:t>
            </a:r>
            <a:r>
              <a:rPr lang="de-DE" sz="4400" dirty="0">
                <a:solidFill>
                  <a:srgbClr val="002060"/>
                </a:solidFill>
              </a:rPr>
              <a:t>?</a:t>
            </a:r>
          </a:p>
          <a:p>
            <a:r>
              <a:rPr lang="de-DE" sz="4400" dirty="0"/>
              <a:t>	</a:t>
            </a:r>
            <a:r>
              <a:rPr lang="de-DE" sz="4400" dirty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de-DE" sz="4400" dirty="0" err="1">
                <a:solidFill>
                  <a:schemeClr val="accent5">
                    <a:lumMod val="75000"/>
                  </a:schemeClr>
                </a:solidFill>
              </a:rPr>
              <a:t>penguin</a:t>
            </a:r>
            <a:r>
              <a:rPr lang="de-DE" sz="4400" dirty="0">
                <a:solidFill>
                  <a:schemeClr val="accent5">
                    <a:lumMod val="75000"/>
                  </a:schemeClr>
                </a:solidFill>
              </a:rPr>
              <a:t> and </a:t>
            </a:r>
            <a:r>
              <a:rPr lang="de-DE" sz="4400" dirty="0" err="1">
                <a:solidFill>
                  <a:schemeClr val="accent5">
                    <a:lumMod val="75000"/>
                  </a:schemeClr>
                </a:solidFill>
              </a:rPr>
              <a:t>the</a:t>
            </a:r>
            <a:r>
              <a:rPr lang="de-DE" sz="4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4400" dirty="0" err="1">
                <a:solidFill>
                  <a:schemeClr val="accent5">
                    <a:lumMod val="75000"/>
                  </a:schemeClr>
                </a:solidFill>
              </a:rPr>
              <a:t>anaconda</a:t>
            </a:r>
            <a:endParaRPr lang="de-DE" sz="4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4400" dirty="0">
                <a:solidFill>
                  <a:srgbClr val="002060"/>
                </a:solidFill>
              </a:rPr>
              <a:t>According to the feeding times, it would be best to first visit the green anaconda which is fed at 11:30 o'clock, then visit the </a:t>
            </a:r>
            <a:r>
              <a:rPr lang="en-US" sz="4400" dirty="0" err="1">
                <a:solidFill>
                  <a:srgbClr val="002060"/>
                </a:solidFill>
              </a:rPr>
              <a:t>asian</a:t>
            </a:r>
            <a:r>
              <a:rPr lang="en-US" sz="4400" dirty="0">
                <a:solidFill>
                  <a:srgbClr val="002060"/>
                </a:solidFill>
              </a:rPr>
              <a:t> </a:t>
            </a:r>
            <a:r>
              <a:rPr lang="en-US" sz="4400" dirty="0" err="1">
                <a:solidFill>
                  <a:srgbClr val="002060"/>
                </a:solidFill>
              </a:rPr>
              <a:t>elefant</a:t>
            </a:r>
            <a:r>
              <a:rPr lang="en-US" sz="4400" dirty="0">
                <a:solidFill>
                  <a:srgbClr val="002060"/>
                </a:solidFill>
              </a:rPr>
              <a:t> fed at 13:00 o'clock, and finally visit the </a:t>
            </a:r>
            <a:r>
              <a:rPr lang="en-US" sz="4400" dirty="0" err="1">
                <a:solidFill>
                  <a:srgbClr val="002060"/>
                </a:solidFill>
              </a:rPr>
              <a:t>african</a:t>
            </a:r>
            <a:r>
              <a:rPr lang="en-US" sz="4400" dirty="0">
                <a:solidFill>
                  <a:srgbClr val="002060"/>
                </a:solidFill>
              </a:rPr>
              <a:t> penguin to not miss its public feeding at 13:30 o'clock.</a:t>
            </a:r>
            <a:endParaRPr lang="de-DE" sz="4400" dirty="0">
              <a:solidFill>
                <a:srgbClr val="002060"/>
              </a:solidFill>
            </a:endParaRPr>
          </a:p>
          <a:p>
            <a:endParaRPr lang="de-DE" sz="4000" dirty="0"/>
          </a:p>
          <a:p>
            <a:pPr algn="just"/>
            <a:r>
              <a:rPr lang="en-US" sz="4400" dirty="0"/>
              <a:t>function for recognizing three animals and checking their feeding times (</a:t>
            </a:r>
            <a:r>
              <a:rPr lang="en-US" sz="4400" dirty="0" err="1"/>
              <a:t>beliefstate</a:t>
            </a:r>
            <a:r>
              <a:rPr lang="en-US" sz="4400" dirty="0"/>
              <a:t>)</a:t>
            </a:r>
          </a:p>
          <a:p>
            <a:pPr algn="just"/>
            <a:r>
              <a:rPr lang="en-US" sz="4400" dirty="0"/>
              <a:t>function to sort the feeding times and add the corresponding animal for the output (policy)</a:t>
            </a:r>
          </a:p>
          <a:p>
            <a:pPr algn="just"/>
            <a:r>
              <a:rPr lang="en-US" sz="4400" dirty="0"/>
              <a:t>the values "none" or overlapping feeding times are considered</a:t>
            </a:r>
          </a:p>
          <a:p>
            <a:pPr algn="just"/>
            <a:endParaRPr lang="de-DE" sz="4400" dirty="0"/>
          </a:p>
          <a:p>
            <a:r>
              <a:rPr lang="de-DE" sz="5400" b="1" dirty="0"/>
              <a:t>Challenges </a:t>
            </a:r>
          </a:p>
          <a:p>
            <a:r>
              <a:rPr lang="de-DE" sz="4400" b="1" dirty="0"/>
              <a:t>…in </a:t>
            </a:r>
            <a:r>
              <a:rPr lang="de-DE" sz="4400" b="1" dirty="0" err="1"/>
              <a:t>the</a:t>
            </a:r>
            <a:r>
              <a:rPr lang="de-DE" sz="4400" b="1" dirty="0"/>
              <a:t> </a:t>
            </a:r>
            <a:r>
              <a:rPr lang="de-DE" sz="4400" b="1" dirty="0" err="1"/>
              <a:t>system</a:t>
            </a:r>
            <a:endParaRPr lang="de-DE" sz="4400" b="1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400" dirty="0">
                <a:effectLst/>
                <a:latin typeface="Univers for UniS 65 Bold Rg" panose="020B0703030502020204"/>
              </a:rPr>
              <a:t>“Africa” appears both in </a:t>
            </a:r>
            <a:r>
              <a:rPr lang="en-US" sz="4400" dirty="0" err="1">
                <a:effectLst/>
                <a:latin typeface="Univers for UniS 65 Bold Rg" panose="020B0703030502020204"/>
              </a:rPr>
              <a:t>continent_of_origin</a:t>
            </a:r>
            <a:r>
              <a:rPr lang="en-US" sz="4400" dirty="0">
                <a:effectLst/>
                <a:latin typeface="Univers for UniS 65 Bold Rg" panose="020B0703030502020204"/>
              </a:rPr>
              <a:t> and in </a:t>
            </a:r>
            <a:r>
              <a:rPr lang="en-US" sz="4400" dirty="0" err="1">
                <a:effectLst/>
                <a:latin typeface="Univers for UniS 65 Bold Rg" panose="020B0703030502020204"/>
              </a:rPr>
              <a:t>location_in_wihelma</a:t>
            </a:r>
            <a:endParaRPr lang="en-US" sz="4400" dirty="0">
              <a:effectLst/>
              <a:latin typeface="Univers for UniS 65 Bold Rg" panose="020B0703030502020204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400" dirty="0">
                <a:effectLst/>
                <a:latin typeface="Univers for UniS 65 Bold Rg" panose="020B0703030502020204"/>
              </a:rPr>
              <a:t>value for </a:t>
            </a:r>
            <a:r>
              <a:rPr lang="en-US" sz="4400" dirty="0" err="1">
                <a:effectLst/>
                <a:latin typeface="Univers for UniS 65 Bold Rg" panose="020B0703030502020204"/>
              </a:rPr>
              <a:t>feeding_times</a:t>
            </a:r>
            <a:r>
              <a:rPr lang="en-US" sz="4400" dirty="0">
                <a:effectLst/>
                <a:latin typeface="Univers for UniS 65 Bold Rg" panose="020B0703030502020204"/>
              </a:rPr>
              <a:t> can be the same for different animals</a:t>
            </a:r>
          </a:p>
          <a:p>
            <a:r>
              <a:rPr lang="en-US" sz="4400" dirty="0">
                <a:latin typeface="Univers for UniS 65 Bold Rg" panose="020B0703030502020204"/>
              </a:rPr>
              <a:t>… </a:t>
            </a:r>
            <a:r>
              <a:rPr lang="en-US" sz="4400" b="1" dirty="0">
                <a:latin typeface="Univers for UniS 65 Bold Rg" panose="020B0703030502020204"/>
              </a:rPr>
              <a:t>in the process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400" dirty="0">
                <a:effectLst/>
                <a:latin typeface="Univers for UniS 65 Bold Rg" panose="020B0703030502020204"/>
              </a:rPr>
              <a:t>tedious to keep track of all parts (files) while implementing new functions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400" dirty="0">
                <a:latin typeface="Univers for UniS 65 Bold Rg" panose="020B0703030502020204"/>
              </a:rPr>
              <a:t>linguistic abilities of the system</a:t>
            </a:r>
          </a:p>
          <a:p>
            <a:endParaRPr lang="de-DE" sz="4400" b="1" dirty="0"/>
          </a:p>
          <a:p>
            <a:endParaRPr lang="de-DE" sz="5400" b="1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sz="3600" dirty="0"/>
              <a:t>Maximilian Schmidt</a:t>
            </a:r>
          </a:p>
          <a:p>
            <a:r>
              <a:rPr lang="de-DE" sz="3600" dirty="0"/>
              <a:t>Lindsey </a:t>
            </a:r>
            <a:r>
              <a:rPr lang="de-DE" sz="3600" dirty="0" err="1"/>
              <a:t>Vanderlyn</a:t>
            </a:r>
            <a:endParaRPr lang="de-DE" sz="3600" dirty="0"/>
          </a:p>
          <a:p>
            <a:r>
              <a:rPr lang="de-DE" sz="3600" dirty="0"/>
              <a:t>Dirk Väth</a:t>
            </a:r>
          </a:p>
          <a:p>
            <a:r>
              <a:rPr lang="de-DE" sz="3600" dirty="0"/>
              <a:t>Prof. Dr. </a:t>
            </a:r>
            <a:r>
              <a:rPr lang="de-DE" sz="3600" dirty="0" err="1"/>
              <a:t>Thang</a:t>
            </a:r>
            <a:r>
              <a:rPr lang="de-DE" sz="3600" dirty="0"/>
              <a:t> Vu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3" name="Graphic 22" descr="Sign with solid fill">
            <a:extLst>
              <a:ext uri="{FF2B5EF4-FFF2-40B4-BE49-F238E27FC236}">
                <a16:creationId xmlns:a16="http://schemas.microsoft.com/office/drawing/2014/main" id="{EDA6FB29-D0D3-DBC7-C133-2309593E7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69183" y="7499210"/>
            <a:ext cx="1823486" cy="1823486"/>
          </a:xfrm>
          <a:prstGeom prst="rect">
            <a:avLst/>
          </a:prstGeom>
        </p:spPr>
      </p:pic>
      <p:pic>
        <p:nvPicPr>
          <p:cNvPr id="24" name="Content Placeholder 4" descr="Route (Two Pins With A Path) outline">
            <a:extLst>
              <a:ext uri="{FF2B5EF4-FFF2-40B4-BE49-F238E27FC236}">
                <a16:creationId xmlns:a16="http://schemas.microsoft.com/office/drawing/2014/main" id="{7818DD1B-D77B-17C3-C2E7-B1F5CCE80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18481" y="8076968"/>
            <a:ext cx="2435141" cy="2435141"/>
          </a:xfrm>
          <a:prstGeom prst="rect">
            <a:avLst/>
          </a:prstGeom>
        </p:spPr>
      </p:pic>
      <p:pic>
        <p:nvPicPr>
          <p:cNvPr id="29" name="Graphic 28" descr="Penguin outline">
            <a:extLst>
              <a:ext uri="{FF2B5EF4-FFF2-40B4-BE49-F238E27FC236}">
                <a16:creationId xmlns:a16="http://schemas.microsoft.com/office/drawing/2014/main" id="{D884D52C-1CB2-A1CA-6D45-C06D1A373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8279259" y="14254086"/>
            <a:ext cx="1897359" cy="1897359"/>
          </a:xfrm>
          <a:prstGeom prst="rect">
            <a:avLst/>
          </a:prstGeom>
        </p:spPr>
      </p:pic>
      <p:pic>
        <p:nvPicPr>
          <p:cNvPr id="31" name="Graphic 30" descr="Elephant with solid fill">
            <a:extLst>
              <a:ext uri="{FF2B5EF4-FFF2-40B4-BE49-F238E27FC236}">
                <a16:creationId xmlns:a16="http://schemas.microsoft.com/office/drawing/2014/main" id="{5D8B88AE-8EA2-98AF-C9D4-325EBF4358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748663" y="12501950"/>
            <a:ext cx="1897360" cy="1897360"/>
          </a:xfrm>
          <a:prstGeom prst="rect">
            <a:avLst/>
          </a:prstGeom>
        </p:spPr>
      </p:pic>
      <p:pic>
        <p:nvPicPr>
          <p:cNvPr id="35" name="Graphic 34" descr="Snake outline">
            <a:extLst>
              <a:ext uri="{FF2B5EF4-FFF2-40B4-BE49-F238E27FC236}">
                <a16:creationId xmlns:a16="http://schemas.microsoft.com/office/drawing/2014/main" id="{9191BE30-BB15-B0A0-D040-620DF10302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844610" y="12231170"/>
            <a:ext cx="1897360" cy="1897360"/>
          </a:xfrm>
          <a:prstGeom prst="rect">
            <a:avLst/>
          </a:prstGeom>
        </p:spPr>
      </p:pic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FB91AACC-3DC2-3BCC-AE80-055767CDFB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54" name="Graphic 53" descr="Sloth with solid fill">
            <a:extLst>
              <a:ext uri="{FF2B5EF4-FFF2-40B4-BE49-F238E27FC236}">
                <a16:creationId xmlns:a16="http://schemas.microsoft.com/office/drawing/2014/main" id="{2BC656B8-60DE-A6C3-45DB-DA7F98AF03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369472" y="11730072"/>
            <a:ext cx="2033843" cy="2033843"/>
          </a:xfrm>
          <a:prstGeom prst="rect">
            <a:avLst/>
          </a:prstGeom>
        </p:spPr>
      </p:pic>
      <p:pic>
        <p:nvPicPr>
          <p:cNvPr id="55" name="Graphic 54" descr="Plant outline">
            <a:extLst>
              <a:ext uri="{FF2B5EF4-FFF2-40B4-BE49-F238E27FC236}">
                <a16:creationId xmlns:a16="http://schemas.microsoft.com/office/drawing/2014/main" id="{85012E8F-2362-1048-EE8C-C59AA13D7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586771" y="12973406"/>
            <a:ext cx="1148273" cy="1148273"/>
          </a:xfrm>
          <a:prstGeom prst="rect">
            <a:avLst/>
          </a:prstGeom>
        </p:spPr>
      </p:pic>
      <p:pic>
        <p:nvPicPr>
          <p:cNvPr id="56" name="Graphic 55" descr="Earth globe: Americas with solid fill">
            <a:extLst>
              <a:ext uri="{FF2B5EF4-FFF2-40B4-BE49-F238E27FC236}">
                <a16:creationId xmlns:a16="http://schemas.microsoft.com/office/drawing/2014/main" id="{4142E689-13CC-E0A4-5E94-16DC3BA0D5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4063879" y="11235995"/>
            <a:ext cx="1560972" cy="156097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6584473-CD31-CCB4-2508-8175357FC454}"/>
              </a:ext>
            </a:extLst>
          </p:cNvPr>
          <p:cNvSpPr txBox="1"/>
          <p:nvPr/>
        </p:nvSpPr>
        <p:spPr>
          <a:xfrm>
            <a:off x="29269737" y="23513190"/>
            <a:ext cx="912688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>
                <a:solidFill>
                  <a:schemeClr val="accent3"/>
                </a:solidFill>
              </a:rPr>
              <a:t>Future Work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de-DE" sz="4400" dirty="0" err="1">
                <a:solidFill>
                  <a:schemeClr val="accent3"/>
                </a:solidFill>
              </a:rPr>
              <a:t>machine</a:t>
            </a:r>
            <a:r>
              <a:rPr lang="de-DE" sz="4400" dirty="0">
                <a:solidFill>
                  <a:schemeClr val="accent3"/>
                </a:solidFill>
              </a:rPr>
              <a:t> </a:t>
            </a:r>
            <a:r>
              <a:rPr lang="de-DE" sz="4400" dirty="0" err="1">
                <a:solidFill>
                  <a:schemeClr val="accent3"/>
                </a:solidFill>
              </a:rPr>
              <a:t>learning</a:t>
            </a:r>
            <a:r>
              <a:rPr lang="de-DE" sz="4400" dirty="0">
                <a:solidFill>
                  <a:schemeClr val="accent3"/>
                </a:solidFill>
              </a:rPr>
              <a:t> </a:t>
            </a:r>
            <a:r>
              <a:rPr lang="de-DE" sz="4400" dirty="0" err="1">
                <a:solidFill>
                  <a:schemeClr val="accent3"/>
                </a:solidFill>
              </a:rPr>
              <a:t>approach</a:t>
            </a:r>
            <a:endParaRPr lang="de-DE" sz="4400" dirty="0">
              <a:solidFill>
                <a:schemeClr val="accent3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de-DE" sz="4400" dirty="0" err="1">
                <a:solidFill>
                  <a:schemeClr val="accent3"/>
                </a:solidFill>
              </a:rPr>
              <a:t>include</a:t>
            </a:r>
            <a:r>
              <a:rPr lang="de-DE" sz="4400" dirty="0">
                <a:solidFill>
                  <a:schemeClr val="accent3"/>
                </a:solidFill>
              </a:rPr>
              <a:t> park </a:t>
            </a:r>
            <a:r>
              <a:rPr lang="de-DE" sz="4400" dirty="0" err="1">
                <a:solidFill>
                  <a:schemeClr val="accent3"/>
                </a:solidFill>
              </a:rPr>
              <a:t>map</a:t>
            </a:r>
            <a:r>
              <a:rPr lang="de-DE" sz="4400" dirty="0">
                <a:solidFill>
                  <a:schemeClr val="accent3"/>
                </a:solidFill>
              </a:rPr>
              <a:t> for </a:t>
            </a:r>
            <a:r>
              <a:rPr lang="de-DE" sz="4400" dirty="0" err="1">
                <a:solidFill>
                  <a:schemeClr val="accent3"/>
                </a:solidFill>
              </a:rPr>
              <a:t>visiting</a:t>
            </a:r>
            <a:r>
              <a:rPr lang="de-DE" sz="4400" dirty="0">
                <a:solidFill>
                  <a:schemeClr val="accent3"/>
                </a:solidFill>
              </a:rPr>
              <a:t> </a:t>
            </a:r>
            <a:r>
              <a:rPr lang="de-DE" sz="4400" dirty="0" err="1">
                <a:solidFill>
                  <a:schemeClr val="accent3"/>
                </a:solidFill>
              </a:rPr>
              <a:t>path</a:t>
            </a:r>
            <a:r>
              <a:rPr lang="de-DE" sz="4400" dirty="0">
                <a:solidFill>
                  <a:schemeClr val="accent3"/>
                </a:solidFill>
              </a:rPr>
              <a:t> </a:t>
            </a:r>
          </a:p>
          <a:p>
            <a:endParaRPr lang="de-DE" dirty="0"/>
          </a:p>
        </p:txBody>
      </p:sp>
      <p:pic>
        <p:nvPicPr>
          <p:cNvPr id="60" name="Graphic 59" descr="Daily calendar outline">
            <a:extLst>
              <a:ext uri="{FF2B5EF4-FFF2-40B4-BE49-F238E27FC236}">
                <a16:creationId xmlns:a16="http://schemas.microsoft.com/office/drawing/2014/main" id="{F5F62D51-28A6-3D10-606C-E7C9A5A8FB4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82161" y="23591104"/>
            <a:ext cx="2463032" cy="246303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D20A8A7-A056-0301-4546-E9C24F262A71}"/>
              </a:ext>
            </a:extLst>
          </p:cNvPr>
          <p:cNvSpPr txBox="1"/>
          <p:nvPr/>
        </p:nvSpPr>
        <p:spPr>
          <a:xfrm>
            <a:off x="17515830" y="23536783"/>
            <a:ext cx="125258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>
                <a:solidFill>
                  <a:schemeClr val="accent3"/>
                </a:solidFill>
                <a:latin typeface="Univers for UniS 65 Bold Rg" panose="020B0703030502020204"/>
              </a:rPr>
              <a:t>Conclusion</a:t>
            </a:r>
            <a:r>
              <a:rPr lang="de-DE" sz="5400" b="1" dirty="0">
                <a:solidFill>
                  <a:schemeClr val="accent3"/>
                </a:solidFill>
                <a:latin typeface="Univers for UniS 65 Bold Rg" panose="020B0703030502020204"/>
              </a:rPr>
              <a:t>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de-DE" sz="4400" dirty="0">
                <a:solidFill>
                  <a:schemeClr val="accent3"/>
                </a:solidFill>
              </a:rPr>
              <a:t>possible to get </a:t>
            </a:r>
            <a:r>
              <a:rPr lang="de-DE" sz="4400" dirty="0" err="1">
                <a:solidFill>
                  <a:schemeClr val="accent3"/>
                </a:solidFill>
              </a:rPr>
              <a:t>information</a:t>
            </a:r>
            <a:endParaRPr lang="de-DE" sz="4400" dirty="0">
              <a:solidFill>
                <a:schemeClr val="accent3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de-DE" sz="4400" dirty="0">
                <a:solidFill>
                  <a:schemeClr val="accent3"/>
                </a:solidFill>
              </a:rPr>
              <a:t>not </a:t>
            </a:r>
            <a:r>
              <a:rPr lang="de-DE" sz="4400" dirty="0" err="1">
                <a:solidFill>
                  <a:schemeClr val="accent3"/>
                </a:solidFill>
              </a:rPr>
              <a:t>completely</a:t>
            </a:r>
            <a:r>
              <a:rPr lang="de-DE" sz="4400" dirty="0">
                <a:solidFill>
                  <a:schemeClr val="accent3"/>
                </a:solidFill>
              </a:rPr>
              <a:t> </a:t>
            </a:r>
            <a:r>
              <a:rPr lang="de-DE" sz="4400" dirty="0" err="1">
                <a:solidFill>
                  <a:schemeClr val="accent3"/>
                </a:solidFill>
              </a:rPr>
              <a:t>based</a:t>
            </a:r>
            <a:r>
              <a:rPr lang="de-DE" sz="4400" dirty="0">
                <a:solidFill>
                  <a:schemeClr val="accent3"/>
                </a:solidFill>
              </a:rPr>
              <a:t> on real </a:t>
            </a:r>
            <a:r>
              <a:rPr lang="de-DE" sz="4400" dirty="0" err="1">
                <a:solidFill>
                  <a:schemeClr val="accent3"/>
                </a:solidFill>
              </a:rPr>
              <a:t>information</a:t>
            </a:r>
            <a:endParaRPr lang="de-DE" sz="4400" dirty="0">
              <a:solidFill>
                <a:schemeClr val="accent3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de-DE" sz="4400" dirty="0">
                <a:solidFill>
                  <a:schemeClr val="accent3"/>
                </a:solidFill>
              </a:rPr>
              <a:t>you have to know what you </a:t>
            </a:r>
            <a:r>
              <a:rPr lang="de-DE" sz="4400" dirty="0" err="1">
                <a:solidFill>
                  <a:schemeClr val="accent3"/>
                </a:solidFill>
              </a:rPr>
              <a:t>ask</a:t>
            </a:r>
            <a:r>
              <a:rPr lang="de-DE" sz="4400" dirty="0">
                <a:solidFill>
                  <a:schemeClr val="accent3"/>
                </a:solidFill>
              </a:rPr>
              <a:t> for</a:t>
            </a:r>
          </a:p>
        </p:txBody>
      </p:sp>
    </p:spTree>
    <p:extLst>
      <p:ext uri="{BB962C8B-B14F-4D97-AF65-F5344CB8AC3E}">
        <p14:creationId xmlns:p14="http://schemas.microsoft.com/office/powerpoint/2010/main" val="230010281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Univers for UniS 55 Roman Rg</vt:lpstr>
      <vt:lpstr>Univers for UniS 65 Bold Rg</vt:lpstr>
      <vt:lpstr>Wingdings</vt:lpstr>
      <vt:lpstr>Larissa</vt:lpstr>
      <vt:lpstr>PowerPoint Presentation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Vera-Garcia, Francisca</dc:creator>
  <cp:lastModifiedBy>Linnet Moxon</cp:lastModifiedBy>
  <cp:revision>158</cp:revision>
  <cp:lastPrinted>2019-04-02T08:15:46Z</cp:lastPrinted>
  <dcterms:created xsi:type="dcterms:W3CDTF">2015-12-10T06:56:35Z</dcterms:created>
  <dcterms:modified xsi:type="dcterms:W3CDTF">2023-07-31T10:57:14Z</dcterms:modified>
</cp:coreProperties>
</file>