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42808525" cy="30279975"/>
  <p:notesSz cx="7099300" cy="10234613"/>
  <p:defaultTextStyle>
    <a:defPPr>
      <a:defRPr lang="de-DE"/>
    </a:defPPr>
    <a:lvl1pPr marL="0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199313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3986269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5979402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7972538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9965673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1958806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3951945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5945081" algn="l" defTabSz="3986269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  <p15:guide id="3" pos="134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30" autoAdjust="0"/>
    <p:restoredTop sz="92923" autoAdjust="0"/>
  </p:normalViewPr>
  <p:slideViewPr>
    <p:cSldViewPr>
      <p:cViewPr varScale="1">
        <p:scale>
          <a:sx n="13" d="100"/>
          <a:sy n="13" d="100"/>
        </p:scale>
        <p:origin x="1752" y="208"/>
      </p:cViewPr>
      <p:guideLst>
        <p:guide orient="horz" pos="9537"/>
        <p:guide pos="6737"/>
        <p:guide pos="13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8EAF1-A79B-46B8-BD2C-8FBB045AF4FC}" type="datetimeFigureOut">
              <a:rPr lang="de-DE" smtClean="0"/>
              <a:t>28.07.2023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1279525"/>
            <a:ext cx="48831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E9288-3F9D-4362-8C03-683125436B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443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E9288-3F9D-4362-8C03-683125436BF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87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600" y="7384579"/>
            <a:ext cx="17966023" cy="19861971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2680000" y="7384579"/>
            <a:ext cx="17966023" cy="19861971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  <a:p>
            <a:pPr lvl="0"/>
            <a:endParaRPr lang="de-DE" dirty="0"/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27373871"/>
            <a:ext cx="17966023" cy="1569174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2680000" y="36396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34222566" y="-1997917"/>
            <a:ext cx="10512288" cy="105122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4869758" y="2106539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19" name="Ellipse 18"/>
          <p:cNvSpPr/>
          <p:nvPr userDrawn="1"/>
        </p:nvSpPr>
        <p:spPr>
          <a:xfrm>
            <a:off x="32672770" y="5562923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40286" y="6661153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0" baseline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12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653734" y="27309339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00504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 userDrawn="1"/>
        </p:nvSpPr>
        <p:spPr>
          <a:xfrm>
            <a:off x="34222566" y="-1997917"/>
            <a:ext cx="10512288" cy="105122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4869758" y="2106539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20" name="Ellipse 19"/>
          <p:cNvSpPr/>
          <p:nvPr userDrawn="1"/>
        </p:nvSpPr>
        <p:spPr>
          <a:xfrm>
            <a:off x="32672770" y="5562923"/>
            <a:ext cx="4860000" cy="486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40286" y="6661153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600" y="7384579"/>
            <a:ext cx="17966023" cy="19861971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27373871"/>
            <a:ext cx="17966023" cy="1569174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2680000" y="7384579"/>
            <a:ext cx="17966023" cy="19861971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  <a:p>
            <a:pPr lvl="0"/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2680000" y="36396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653734" y="27309339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59980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riant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llipse 17"/>
          <p:cNvSpPr/>
          <p:nvPr userDrawn="1"/>
        </p:nvSpPr>
        <p:spPr>
          <a:xfrm>
            <a:off x="34222566" y="-1997917"/>
            <a:ext cx="10512288" cy="105122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4869758" y="2106539"/>
            <a:ext cx="7056784" cy="4248472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Ich bin eine </a:t>
            </a:r>
            <a:r>
              <a:rPr lang="de-DE" dirty="0" err="1"/>
              <a:t>headline</a:t>
            </a:r>
            <a:endParaRPr lang="de-DE" dirty="0"/>
          </a:p>
        </p:txBody>
      </p:sp>
      <p:sp>
        <p:nvSpPr>
          <p:cNvPr id="20" name="Ellipse 19"/>
          <p:cNvSpPr/>
          <p:nvPr userDrawn="1"/>
        </p:nvSpPr>
        <p:spPr>
          <a:xfrm>
            <a:off x="32672770" y="5562923"/>
            <a:ext cx="4860000" cy="486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platzhalt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3440286" y="6661153"/>
            <a:ext cx="4401503" cy="3312368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="0" baseline="0">
                <a:solidFill>
                  <a:schemeClr val="bg1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VORNAME - NAME</a:t>
            </a:r>
          </a:p>
        </p:txBody>
      </p:sp>
      <p:sp>
        <p:nvSpPr>
          <p:cNvPr id="23" name="Textplatzhalt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037600" y="7384579"/>
            <a:ext cx="17966023" cy="19861971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2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0" marR="0" lvl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Headline</a:t>
            </a:r>
          </a:p>
          <a:p>
            <a:endParaRPr lang="de-DE" sz="42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42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Fließtext</a:t>
            </a:r>
          </a:p>
          <a:p>
            <a:endParaRPr lang="de-DE" sz="42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37600" y="27373871"/>
            <a:ext cx="17966023" cy="1569174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 b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www.uni-stuttgart.de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586765" y="3638724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520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Institutsname bitte hier Klicken und überschreiben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22680000" y="7384579"/>
            <a:ext cx="17966023" cy="19861971"/>
          </a:xfrm>
          <a:prstGeom prst="rect">
            <a:avLst/>
          </a:prstGeom>
        </p:spPr>
        <p:txBody>
          <a:bodyPr lIns="129351" tIns="64676" rIns="129351" bIns="64676"/>
          <a:lstStyle>
            <a:lvl1pPr marL="0" marR="0" indent="0" algn="l" defTabSz="398626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00" b="0" i="0" baseline="0">
                <a:solidFill>
                  <a:schemeClr val="accent3"/>
                </a:solidFill>
                <a:latin typeface="Univers for UniS 65 Bold Rg" panose="020B0703030502020204" pitchFamily="34" charset="0"/>
                <a:cs typeface="Arial" panose="020B0604020202020204" pitchFamily="34" charset="0"/>
              </a:defRPr>
            </a:lvl1pPr>
            <a:lvl2pPr marL="199313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986269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979402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72538" indent="0">
              <a:buFontTx/>
              <a:buNone/>
              <a:defRPr sz="5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Headline</a:t>
            </a:r>
          </a:p>
          <a:p>
            <a:pPr lvl="0"/>
            <a:endParaRPr lang="de-DE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22680000" y="3639600"/>
            <a:ext cx="15599259" cy="2544763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>
              <a:buFontTx/>
              <a:buNone/>
              <a:defRPr sz="3200" baseline="0">
                <a:solidFill>
                  <a:schemeClr val="accent3"/>
                </a:solidFill>
                <a:latin typeface="Univers for UniS 55 Roman Rg" panose="020B0603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Dr. Anna Beispiel</a:t>
            </a:r>
            <a:br>
              <a:rPr lang="de-DE" dirty="0"/>
            </a:br>
            <a:r>
              <a:rPr lang="de-DE" dirty="0"/>
              <a:t>anna.beispiel@iws.uni-stuttgart.de</a:t>
            </a:r>
            <a:br>
              <a:rPr lang="de-DE" dirty="0"/>
            </a:br>
            <a:r>
              <a:rPr lang="de-DE" dirty="0"/>
              <a:t>Institut für Wasser- und Umweltsystemmodellierung</a:t>
            </a:r>
            <a:br>
              <a:rPr lang="de-DE" dirty="0"/>
            </a:br>
            <a:r>
              <a:rPr lang="de-DE" dirty="0"/>
              <a:t>Pfaffenwaldring 61, D-70569 Stuttgart, Germany</a:t>
            </a:r>
          </a:p>
        </p:txBody>
      </p:sp>
      <p:sp>
        <p:nvSpPr>
          <p:cNvPr id="14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34653734" y="27309339"/>
            <a:ext cx="6116366" cy="2035810"/>
          </a:xfrm>
          <a:prstGeom prst="rect">
            <a:avLst/>
          </a:prstGeom>
        </p:spPr>
        <p:txBody>
          <a:bodyPr lIns="129351" tIns="64676" rIns="129351" bIns="64676"/>
          <a:lstStyle>
            <a:lvl1pPr marL="0" indent="0" algn="ctr">
              <a:buNone/>
              <a:defRPr sz="52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 err="1"/>
              <a:t>Sublogo</a:t>
            </a:r>
            <a:r>
              <a:rPr lang="de-DE" dirty="0"/>
              <a:t>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20906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32" y="2043602"/>
            <a:ext cx="10003661" cy="20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3986269" rtl="0" eaLnBrk="1" latinLnBrk="0" hangingPunct="1">
        <a:spcBef>
          <a:spcPct val="0"/>
        </a:spcBef>
        <a:buNone/>
        <a:defRPr sz="1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94853" indent="-1494853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3900" kern="1200">
          <a:solidFill>
            <a:schemeClr val="tx1"/>
          </a:solidFill>
          <a:latin typeface="+mn-lt"/>
          <a:ea typeface="+mn-ea"/>
          <a:cs typeface="+mn-cs"/>
        </a:defRPr>
      </a:lvl1pPr>
      <a:lvl2pPr marL="3238843" indent="-1245711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11700" kern="1200">
          <a:solidFill>
            <a:schemeClr val="tx1"/>
          </a:solidFill>
          <a:latin typeface="+mn-lt"/>
          <a:ea typeface="+mn-ea"/>
          <a:cs typeface="+mn-cs"/>
        </a:defRPr>
      </a:lvl2pPr>
      <a:lvl3pPr marL="498283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3pPr>
      <a:lvl4pPr marL="6975973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–"/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109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»"/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0962242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5375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4948511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6941646" indent="-996570" algn="l" defTabSz="3986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199313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69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5979402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7972538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9965673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1958806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3951945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5945081" algn="l" defTabSz="3986269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C9C06776-F805-44B8-9CEA-8A07FD0137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43225" y="-5851525"/>
            <a:ext cx="36922075" cy="5851525"/>
          </a:xfrm>
          <a:prstGeom prst="rect">
            <a:avLst/>
          </a:prstGeom>
        </p:spPr>
        <p:txBody>
          <a:bodyPr anchor="b"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Institut für Maschinelle Sprachverarbeitung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Lindey</a:t>
            </a:r>
            <a:r>
              <a:rPr lang="de-DE" dirty="0"/>
              <a:t> </a:t>
            </a:r>
            <a:r>
              <a:rPr lang="de-DE" dirty="0" err="1"/>
              <a:t>Vanderlyn</a:t>
            </a:r>
            <a:endParaRPr lang="de-DE" dirty="0"/>
          </a:p>
          <a:p>
            <a:r>
              <a:rPr lang="de-DE" dirty="0"/>
              <a:t>Dirk Väth</a:t>
            </a:r>
          </a:p>
          <a:p>
            <a:r>
              <a:rPr lang="de-DE" dirty="0"/>
              <a:t>Prof. Dr. </a:t>
            </a:r>
            <a:r>
              <a:rPr lang="de-DE" dirty="0" err="1"/>
              <a:t>Than</a:t>
            </a:r>
            <a:r>
              <a:rPr lang="de-DE" dirty="0"/>
              <a:t> Vu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/>
              <a:t>Automated</a:t>
            </a:r>
            <a:r>
              <a:rPr lang="de-DE" dirty="0"/>
              <a:t> Smart Knowledge for Wilhelma</a:t>
            </a:r>
          </a:p>
          <a:p>
            <a:r>
              <a:rPr lang="de-DE" dirty="0"/>
              <a:t>Spoken Dialog Systems</a:t>
            </a:r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2943225" y="7335461"/>
            <a:ext cx="13276461" cy="19861971"/>
          </a:xfrm>
        </p:spPr>
        <p:txBody>
          <a:bodyPr/>
          <a:lstStyle/>
          <a:p>
            <a:r>
              <a:rPr lang="de-DE" sz="6600" b="1" dirty="0" err="1"/>
              <a:t>Detailed</a:t>
            </a:r>
            <a:r>
              <a:rPr lang="de-DE" sz="6600" b="1" dirty="0"/>
              <a:t> </a:t>
            </a:r>
            <a:r>
              <a:rPr lang="de-DE" sz="6600" b="1" dirty="0" err="1"/>
              <a:t>information</a:t>
            </a:r>
            <a:r>
              <a:rPr lang="de-DE" sz="6600" b="1" dirty="0"/>
              <a:t> </a:t>
            </a:r>
          </a:p>
          <a:p>
            <a:r>
              <a:rPr lang="de-DE" sz="6600" b="1" dirty="0" err="1"/>
              <a:t>about</a:t>
            </a:r>
            <a:r>
              <a:rPr lang="de-DE" sz="6600" b="1" dirty="0"/>
              <a:t> </a:t>
            </a:r>
            <a:r>
              <a:rPr lang="de-DE" sz="6600" b="1" dirty="0" err="1"/>
              <a:t>animals</a:t>
            </a:r>
            <a:r>
              <a:rPr lang="de-DE" sz="6600" b="1" dirty="0"/>
              <a:t> in </a:t>
            </a:r>
            <a:r>
              <a:rPr lang="de-DE" sz="6600" b="1" dirty="0" err="1"/>
              <a:t>Stuttgart‘s</a:t>
            </a:r>
            <a:r>
              <a:rPr lang="de-DE" sz="6600" b="1" dirty="0"/>
              <a:t> </a:t>
            </a:r>
            <a:r>
              <a:rPr lang="de-DE" sz="6600" b="1" dirty="0" err="1"/>
              <a:t>zoo</a:t>
            </a:r>
            <a:endParaRPr lang="de-DE" sz="6600" b="1" dirty="0"/>
          </a:p>
          <a:p>
            <a:endParaRPr lang="de-DE" sz="6000" dirty="0">
              <a:solidFill>
                <a:srgbClr val="002060"/>
              </a:solidFill>
            </a:endParaRPr>
          </a:p>
          <a:p>
            <a:r>
              <a:rPr lang="de-DE" sz="6000" dirty="0">
                <a:solidFill>
                  <a:srgbClr val="002060"/>
                </a:solidFill>
              </a:rPr>
              <a:t>Welcome! How </a:t>
            </a:r>
            <a:r>
              <a:rPr lang="de-DE" sz="6000" dirty="0" err="1">
                <a:solidFill>
                  <a:srgbClr val="002060"/>
                </a:solidFill>
              </a:rPr>
              <a:t>may</a:t>
            </a:r>
            <a:r>
              <a:rPr lang="de-DE" sz="6000" dirty="0">
                <a:solidFill>
                  <a:srgbClr val="002060"/>
                </a:solidFill>
              </a:rPr>
              <a:t> I </a:t>
            </a:r>
            <a:r>
              <a:rPr lang="de-DE" sz="6000" dirty="0" err="1">
                <a:solidFill>
                  <a:srgbClr val="002060"/>
                </a:solidFill>
              </a:rPr>
              <a:t>help</a:t>
            </a:r>
            <a:r>
              <a:rPr lang="de-DE" sz="6000" dirty="0">
                <a:solidFill>
                  <a:srgbClr val="002060"/>
                </a:solidFill>
              </a:rPr>
              <a:t> you?</a:t>
            </a:r>
          </a:p>
          <a:p>
            <a:pPr algn="r"/>
            <a:r>
              <a:rPr lang="de-DE" sz="6000" dirty="0"/>
              <a:t>	</a:t>
            </a:r>
            <a:r>
              <a:rPr lang="de-DE" sz="6000" dirty="0">
                <a:solidFill>
                  <a:schemeClr val="accent5">
                    <a:lumMod val="75000"/>
                  </a:schemeClr>
                </a:solidFill>
              </a:rPr>
              <a:t>… I am </a:t>
            </a:r>
            <a:r>
              <a:rPr lang="de-DE" sz="6000" dirty="0" err="1">
                <a:solidFill>
                  <a:schemeClr val="accent5">
                    <a:lumMod val="75000"/>
                  </a:schemeClr>
                </a:solidFill>
              </a:rPr>
              <a:t>looking</a:t>
            </a:r>
            <a:r>
              <a:rPr lang="de-DE" sz="6000" dirty="0">
                <a:solidFill>
                  <a:schemeClr val="accent5">
                    <a:lumMod val="75000"/>
                  </a:schemeClr>
                </a:solidFill>
              </a:rPr>
              <a:t> for a </a:t>
            </a:r>
            <a:r>
              <a:rPr lang="de-DE" sz="6000" dirty="0" err="1">
                <a:solidFill>
                  <a:schemeClr val="accent5">
                    <a:lumMod val="75000"/>
                  </a:schemeClr>
                </a:solidFill>
              </a:rPr>
              <a:t>brown</a:t>
            </a:r>
            <a:r>
              <a:rPr lang="de-DE" sz="6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6000" dirty="0" err="1">
                <a:solidFill>
                  <a:schemeClr val="accent5">
                    <a:lumMod val="75000"/>
                  </a:schemeClr>
                </a:solidFill>
              </a:rPr>
              <a:t>animal</a:t>
            </a:r>
            <a:endParaRPr lang="de-DE" sz="6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6000" dirty="0">
                <a:solidFill>
                  <a:srgbClr val="002060"/>
                </a:solidFill>
              </a:rPr>
              <a:t>What </a:t>
            </a:r>
            <a:r>
              <a:rPr lang="de-DE" sz="6000" dirty="0" err="1">
                <a:solidFill>
                  <a:srgbClr val="002060"/>
                </a:solidFill>
              </a:rPr>
              <a:t>should</a:t>
            </a:r>
            <a:r>
              <a:rPr lang="de-DE" sz="6000" dirty="0">
                <a:solidFill>
                  <a:srgbClr val="002060"/>
                </a:solidFill>
              </a:rPr>
              <a:t> </a:t>
            </a:r>
            <a:r>
              <a:rPr lang="de-DE" sz="6000" dirty="0" err="1">
                <a:solidFill>
                  <a:srgbClr val="002060"/>
                </a:solidFill>
              </a:rPr>
              <a:t>the</a:t>
            </a:r>
            <a:r>
              <a:rPr lang="de-DE" sz="6000" dirty="0">
                <a:solidFill>
                  <a:srgbClr val="002060"/>
                </a:solidFill>
              </a:rPr>
              <a:t> </a:t>
            </a:r>
            <a:r>
              <a:rPr lang="de-DE" sz="6000" dirty="0" err="1">
                <a:solidFill>
                  <a:srgbClr val="002060"/>
                </a:solidFill>
              </a:rPr>
              <a:t>animal‘s</a:t>
            </a:r>
            <a:r>
              <a:rPr lang="de-DE" sz="6000" dirty="0">
                <a:solidFill>
                  <a:srgbClr val="002060"/>
                </a:solidFill>
              </a:rPr>
              <a:t> </a:t>
            </a:r>
            <a:r>
              <a:rPr lang="de-DE" sz="6000" dirty="0" err="1">
                <a:solidFill>
                  <a:srgbClr val="002060"/>
                </a:solidFill>
              </a:rPr>
              <a:t>continent</a:t>
            </a:r>
            <a:r>
              <a:rPr lang="de-DE" sz="6000" dirty="0">
                <a:solidFill>
                  <a:srgbClr val="002060"/>
                </a:solidFill>
              </a:rPr>
              <a:t> </a:t>
            </a:r>
            <a:r>
              <a:rPr lang="de-DE" sz="6000" dirty="0" err="1">
                <a:solidFill>
                  <a:srgbClr val="002060"/>
                </a:solidFill>
              </a:rPr>
              <a:t>of</a:t>
            </a:r>
            <a:r>
              <a:rPr lang="de-DE" sz="6000" dirty="0">
                <a:solidFill>
                  <a:srgbClr val="002060"/>
                </a:solidFill>
              </a:rPr>
              <a:t> </a:t>
            </a:r>
            <a:r>
              <a:rPr lang="de-DE" sz="6000" dirty="0" err="1">
                <a:solidFill>
                  <a:srgbClr val="002060"/>
                </a:solidFill>
              </a:rPr>
              <a:t>origin</a:t>
            </a:r>
            <a:r>
              <a:rPr lang="de-DE" sz="6000" dirty="0">
                <a:solidFill>
                  <a:srgbClr val="002060"/>
                </a:solidFill>
              </a:rPr>
              <a:t> </a:t>
            </a:r>
            <a:r>
              <a:rPr lang="de-DE" sz="6000" dirty="0" err="1">
                <a:solidFill>
                  <a:srgbClr val="002060"/>
                </a:solidFill>
              </a:rPr>
              <a:t>be</a:t>
            </a:r>
            <a:r>
              <a:rPr lang="de-DE" sz="6000" dirty="0">
                <a:solidFill>
                  <a:srgbClr val="002060"/>
                </a:solidFill>
              </a:rPr>
              <a:t>?</a:t>
            </a:r>
          </a:p>
          <a:p>
            <a:pPr algn="r"/>
            <a:r>
              <a:rPr lang="de-DE" sz="6000" dirty="0"/>
              <a:t>		</a:t>
            </a:r>
            <a:r>
              <a:rPr lang="de-DE" sz="6000" dirty="0">
                <a:solidFill>
                  <a:schemeClr val="accent5">
                    <a:lumMod val="75000"/>
                  </a:schemeClr>
                </a:solidFill>
              </a:rPr>
              <a:t>… </a:t>
            </a:r>
            <a:r>
              <a:rPr lang="de-DE" sz="6000" dirty="0" err="1">
                <a:solidFill>
                  <a:schemeClr val="accent5">
                    <a:lumMod val="75000"/>
                  </a:schemeClr>
                </a:solidFill>
              </a:rPr>
              <a:t>it</a:t>
            </a:r>
            <a:r>
              <a:rPr lang="de-DE" sz="6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6000" dirty="0" err="1">
                <a:solidFill>
                  <a:schemeClr val="accent5">
                    <a:lumMod val="75000"/>
                  </a:schemeClr>
                </a:solidFill>
              </a:rPr>
              <a:t>should</a:t>
            </a:r>
            <a:r>
              <a:rPr lang="de-DE" sz="6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6000" dirty="0" err="1">
                <a:solidFill>
                  <a:schemeClr val="accent5">
                    <a:lumMod val="75000"/>
                  </a:schemeClr>
                </a:solidFill>
              </a:rPr>
              <a:t>be</a:t>
            </a:r>
            <a:r>
              <a:rPr lang="de-DE" sz="6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6000" dirty="0" err="1">
                <a:solidFill>
                  <a:schemeClr val="accent5">
                    <a:lumMod val="75000"/>
                  </a:schemeClr>
                </a:solidFill>
              </a:rPr>
              <a:t>south</a:t>
            </a:r>
            <a:r>
              <a:rPr lang="de-DE" sz="6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6000" dirty="0" err="1">
                <a:solidFill>
                  <a:schemeClr val="accent5">
                    <a:lumMod val="75000"/>
                  </a:schemeClr>
                </a:solidFill>
              </a:rPr>
              <a:t>america</a:t>
            </a:r>
            <a:endParaRPr lang="de-DE" sz="6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sz="6000" dirty="0">
                <a:solidFill>
                  <a:srgbClr val="002060"/>
                </a:solidFill>
              </a:rPr>
              <a:t>The animal called two toed sloth is mainly brown and it comes from south </a:t>
            </a:r>
            <a:r>
              <a:rPr lang="en-US" sz="6000" dirty="0" err="1">
                <a:solidFill>
                  <a:srgbClr val="002060"/>
                </a:solidFill>
              </a:rPr>
              <a:t>america</a:t>
            </a:r>
            <a:r>
              <a:rPr lang="en-US" sz="6000" dirty="0">
                <a:solidFill>
                  <a:srgbClr val="002060"/>
                </a:solidFill>
              </a:rPr>
              <a:t>.</a:t>
            </a:r>
          </a:p>
          <a:p>
            <a:pPr algn="r"/>
            <a:r>
              <a:rPr lang="en-US" sz="6000" dirty="0"/>
              <a:t>	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… what is its main food?</a:t>
            </a:r>
          </a:p>
          <a:p>
            <a:r>
              <a:rPr lang="en-US" sz="6000" dirty="0">
                <a:solidFill>
                  <a:srgbClr val="002060"/>
                </a:solidFill>
              </a:rPr>
              <a:t>The animal called two toed sloth mainly eats leaves, insects and fruits.</a:t>
            </a:r>
          </a:p>
          <a:p>
            <a:pPr algn="r"/>
            <a:r>
              <a:rPr lang="en-US" sz="6000" dirty="0"/>
              <a:t>		</a:t>
            </a: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… tell me about its specialties</a:t>
            </a:r>
          </a:p>
          <a:p>
            <a:r>
              <a:rPr lang="en-US" sz="6000" dirty="0">
                <a:solidFill>
                  <a:srgbClr val="002060"/>
                </a:solidFill>
              </a:rPr>
              <a:t>The animal called two toed sloth it is the slowest mammal.</a:t>
            </a:r>
          </a:p>
          <a:p>
            <a:pPr algn="r"/>
            <a:endParaRPr lang="de-DE" sz="60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8"/>
          </p:nvPr>
        </p:nvSpPr>
        <p:spPr>
          <a:xfrm>
            <a:off x="17515830" y="7384579"/>
            <a:ext cx="23130193" cy="19861971"/>
          </a:xfrm>
        </p:spPr>
        <p:txBody>
          <a:bodyPr/>
          <a:lstStyle/>
          <a:p>
            <a:r>
              <a:rPr lang="de-DE" sz="6600" b="1" dirty="0" err="1"/>
              <a:t>Visiting</a:t>
            </a:r>
            <a:r>
              <a:rPr lang="de-DE" sz="6600" b="1" dirty="0"/>
              <a:t> Path </a:t>
            </a:r>
          </a:p>
          <a:p>
            <a:endParaRPr lang="de-DE" sz="6000" b="1" dirty="0"/>
          </a:p>
          <a:p>
            <a:r>
              <a:rPr lang="de-DE" sz="6000" dirty="0" err="1">
                <a:latin typeface="Univers for UniS 65 Bold Rg" panose="020B0703030502020204"/>
              </a:rPr>
              <a:t>implementation</a:t>
            </a:r>
            <a:endParaRPr lang="de-DE" sz="6000" dirty="0">
              <a:latin typeface="Univers for UniS 65 Bold Rg" panose="020B0703030502020204"/>
            </a:endParaRPr>
          </a:p>
          <a:p>
            <a:r>
              <a:rPr lang="de-DE" sz="6000" dirty="0" err="1">
                <a:latin typeface="Univers for UniS 65 Bold Rg" panose="020B0703030502020204"/>
              </a:rPr>
              <a:t>example</a:t>
            </a:r>
            <a:endParaRPr lang="de-DE" sz="6000" dirty="0">
              <a:latin typeface="Univers for UniS 65 Bold Rg" panose="020B0703030502020204"/>
            </a:endParaRPr>
          </a:p>
          <a:p>
            <a:endParaRPr lang="de-DE" sz="6000" b="1" dirty="0"/>
          </a:p>
          <a:p>
            <a:endParaRPr lang="de-DE" sz="6000" b="1" dirty="0"/>
          </a:p>
          <a:p>
            <a:r>
              <a:rPr lang="de-DE" sz="6600" b="1" dirty="0"/>
              <a:t>Opening Hours</a:t>
            </a:r>
          </a:p>
          <a:p>
            <a:r>
              <a:rPr lang="de-DE" sz="60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encoded</a:t>
            </a:r>
            <a:r>
              <a:rPr lang="de-DE" sz="60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 </a:t>
            </a:r>
            <a:r>
              <a:rPr lang="de-DE" sz="60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as</a:t>
            </a:r>
            <a:r>
              <a:rPr lang="de-DE" sz="60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  a </a:t>
            </a:r>
            <a:r>
              <a:rPr lang="de-DE" sz="60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SysActionType</a:t>
            </a:r>
            <a:r>
              <a:rPr lang="de-DE" sz="60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 with </a:t>
            </a:r>
            <a:r>
              <a:rPr lang="de-DE" sz="60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hard</a:t>
            </a:r>
            <a:r>
              <a:rPr lang="de-DE" sz="60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 </a:t>
            </a:r>
            <a:r>
              <a:rPr lang="de-DE" sz="60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coded</a:t>
            </a:r>
            <a:r>
              <a:rPr lang="de-DE" sz="60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 </a:t>
            </a:r>
            <a:r>
              <a:rPr lang="de-DE" sz="60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template</a:t>
            </a:r>
            <a:r>
              <a:rPr lang="de-DE" sz="60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 </a:t>
            </a:r>
            <a:r>
              <a:rPr lang="de-DE" sz="60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opening</a:t>
            </a:r>
            <a:r>
              <a:rPr lang="de-DE" sz="60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(), </a:t>
            </a:r>
            <a:r>
              <a:rPr lang="de-DE" sz="60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containing</a:t>
            </a:r>
            <a:r>
              <a:rPr lang="de-DE" sz="60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 all </a:t>
            </a:r>
            <a:r>
              <a:rPr lang="de-DE" sz="60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the</a:t>
            </a:r>
            <a:r>
              <a:rPr lang="de-DE" sz="6000" dirty="0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 </a:t>
            </a:r>
            <a:r>
              <a:rPr lang="de-DE" sz="6000" dirty="0" err="1">
                <a:solidFill>
                  <a:schemeClr val="tx1">
                    <a:lumMod val="50000"/>
                  </a:schemeClr>
                </a:solidFill>
                <a:latin typeface="Univers for UniS 65 Bold Rg" panose="020B0703030502020204"/>
              </a:rPr>
              <a:t>information</a:t>
            </a:r>
            <a:endParaRPr lang="de-DE" sz="6000" dirty="0">
              <a:solidFill>
                <a:schemeClr val="tx1">
                  <a:lumMod val="50000"/>
                </a:schemeClr>
              </a:solidFill>
              <a:effectLst/>
              <a:latin typeface="Univers for UniS 65 Bold Rg" panose="020B0703030502020204"/>
            </a:endParaRPr>
          </a:p>
          <a:p>
            <a:endParaRPr lang="de-DE" sz="6000" dirty="0">
              <a:solidFill>
                <a:srgbClr val="BCBEC4"/>
              </a:solidFill>
              <a:effectLst/>
              <a:latin typeface="JetBrains Mono"/>
            </a:endParaRPr>
          </a:p>
          <a:p>
            <a:r>
              <a:rPr lang="de-DE" sz="6600" b="1" dirty="0"/>
              <a:t>Challenges in </a:t>
            </a:r>
            <a:r>
              <a:rPr lang="de-DE" sz="6600" b="1" dirty="0" err="1"/>
              <a:t>the</a:t>
            </a:r>
            <a:r>
              <a:rPr lang="de-DE" sz="6600" b="1" dirty="0"/>
              <a:t> </a:t>
            </a:r>
            <a:r>
              <a:rPr lang="de-DE" sz="6600" b="1" dirty="0" err="1"/>
              <a:t>ontology</a:t>
            </a:r>
            <a:endParaRPr lang="de-DE" sz="6600" b="1" dirty="0"/>
          </a:p>
          <a:p>
            <a:r>
              <a:rPr lang="en-US" sz="6000" dirty="0">
                <a:solidFill>
                  <a:srgbClr val="002060"/>
                </a:solidFill>
                <a:effectLst/>
                <a:latin typeface="Univers for UniS 65 Bold Rg" panose="020B0703030502020204"/>
              </a:rPr>
              <a:t>Origin: „African Continent“/“</a:t>
            </a:r>
            <a:r>
              <a:rPr lang="en-US" sz="6000" dirty="0" err="1">
                <a:solidFill>
                  <a:srgbClr val="002060"/>
                </a:solidFill>
                <a:effectLst/>
                <a:latin typeface="Univers for UniS 65 Bold Rg" panose="020B0703030502020204"/>
              </a:rPr>
              <a:t>african</a:t>
            </a:r>
            <a:r>
              <a:rPr lang="en-US" sz="6000" dirty="0">
                <a:solidFill>
                  <a:srgbClr val="002060"/>
                </a:solidFill>
                <a:effectLst/>
                <a:latin typeface="Univers for UniS 65 Bold Rg" panose="020B0703030502020204"/>
              </a:rPr>
              <a:t>“</a:t>
            </a:r>
          </a:p>
          <a:p>
            <a:r>
              <a:rPr lang="en-US" sz="6000" dirty="0">
                <a:solidFill>
                  <a:srgbClr val="002060"/>
                </a:solidFill>
                <a:effectLst/>
                <a:latin typeface="Univers for UniS 65 Bold Rg" panose="020B0703030502020204"/>
              </a:rPr>
              <a:t>Location: „</a:t>
            </a:r>
            <a:r>
              <a:rPr lang="en-US" sz="6000" dirty="0" err="1">
                <a:solidFill>
                  <a:srgbClr val="002060"/>
                </a:solidFill>
                <a:effectLst/>
                <a:latin typeface="Univers for UniS 65 Bold Rg" panose="020B0703030502020204"/>
              </a:rPr>
              <a:t>africa</a:t>
            </a:r>
            <a:r>
              <a:rPr lang="en-US" sz="6000" dirty="0">
                <a:solidFill>
                  <a:srgbClr val="002060"/>
                </a:solidFill>
                <a:effectLst/>
                <a:latin typeface="Univers for UniS 65 Bold Rg" panose="020B0703030502020204"/>
              </a:rPr>
              <a:t> house“/“</a:t>
            </a:r>
            <a:r>
              <a:rPr lang="en-US" sz="6000" dirty="0" err="1">
                <a:solidFill>
                  <a:srgbClr val="002060"/>
                </a:solidFill>
                <a:effectLst/>
                <a:latin typeface="Univers for UniS 65 Bold Rg" panose="020B0703030502020204"/>
              </a:rPr>
              <a:t>africa</a:t>
            </a:r>
            <a:r>
              <a:rPr lang="en-US" sz="6000" dirty="0">
                <a:solidFill>
                  <a:srgbClr val="002060"/>
                </a:solidFill>
                <a:effectLst/>
                <a:latin typeface="Univers for UniS 65 Bold Rg" panose="020B0703030502020204"/>
              </a:rPr>
              <a:t>-house“/“</a:t>
            </a:r>
            <a:r>
              <a:rPr lang="en-US" sz="6000" dirty="0" err="1">
                <a:solidFill>
                  <a:srgbClr val="002060"/>
                </a:solidFill>
                <a:effectLst/>
                <a:latin typeface="Univers for UniS 65 Bold Rg" panose="020B0703030502020204"/>
              </a:rPr>
              <a:t>africahouse</a:t>
            </a:r>
            <a:r>
              <a:rPr lang="en-US" sz="6000" dirty="0">
                <a:solidFill>
                  <a:srgbClr val="002060"/>
                </a:solidFill>
                <a:effectLst/>
                <a:latin typeface="Univers for UniS 65 Bold Rg" panose="020B0703030502020204"/>
              </a:rPr>
              <a:t>“</a:t>
            </a:r>
          </a:p>
          <a:p>
            <a:endParaRPr lang="en-US" sz="4800" b="1" dirty="0">
              <a:solidFill>
                <a:srgbClr val="002060"/>
              </a:solidFill>
              <a:latin typeface="JetBrains Mono"/>
            </a:endParaRPr>
          </a:p>
          <a:p>
            <a:r>
              <a:rPr lang="de-DE" sz="6600" b="1" dirty="0"/>
              <a:t>Future Work 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sz="3600" dirty="0"/>
              <a:t>Linnet Moxon</a:t>
            </a:r>
          </a:p>
          <a:p>
            <a:r>
              <a:rPr lang="de-DE" sz="3600" dirty="0"/>
              <a:t>Miriam </a:t>
            </a:r>
            <a:r>
              <a:rPr lang="de-DE" sz="3600" dirty="0" err="1"/>
              <a:t>Segiet</a:t>
            </a:r>
            <a:endParaRPr lang="de-DE" sz="36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Bildplatzhalte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30010281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Benutzerdefiniert 1">
      <a:dk1>
        <a:srgbClr val="7F7F7F"/>
      </a:dk1>
      <a:lt1>
        <a:srgbClr val="FFFFFF"/>
      </a:lt1>
      <a:dk2>
        <a:srgbClr val="7F7F7F"/>
      </a:dk2>
      <a:lt2>
        <a:srgbClr val="FFFFFF"/>
      </a:lt2>
      <a:accent1>
        <a:srgbClr val="1BBBE9"/>
      </a:accent1>
      <a:accent2>
        <a:srgbClr val="00519E"/>
      </a:accent2>
      <a:accent3>
        <a:srgbClr val="3E444C"/>
      </a:accent3>
      <a:accent4>
        <a:srgbClr val="BDDDF2"/>
      </a:accent4>
      <a:accent5>
        <a:srgbClr val="4BACC6"/>
      </a:accent5>
      <a:accent6>
        <a:srgbClr val="7F7F7F"/>
      </a:accent6>
      <a:hlink>
        <a:srgbClr val="FFFF00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JetBrains Mono</vt:lpstr>
      <vt:lpstr>Univers for UniS 55 Roman Rg</vt:lpstr>
      <vt:lpstr>Univers for UniS 65 Bold Rg</vt:lpstr>
      <vt:lpstr>Larissa</vt:lpstr>
      <vt:lpstr>PowerPoint Presentation</vt:lpstr>
    </vt:vector>
  </TitlesOfParts>
  <Company>Universität Stuttgart /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Vera-Garcia, Francisca</dc:creator>
  <cp:lastModifiedBy>Linnet Moxon</cp:lastModifiedBy>
  <cp:revision>152</cp:revision>
  <cp:lastPrinted>2019-04-02T08:15:46Z</cp:lastPrinted>
  <dcterms:created xsi:type="dcterms:W3CDTF">2015-12-10T06:56:35Z</dcterms:created>
  <dcterms:modified xsi:type="dcterms:W3CDTF">2023-07-28T20:20:29Z</dcterms:modified>
</cp:coreProperties>
</file>