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8" r:id="rId3"/>
    <p:sldId id="2395" r:id="rId4"/>
    <p:sldId id="2396" r:id="rId5"/>
    <p:sldId id="2398" r:id="rId7"/>
    <p:sldId id="2399" r:id="rId8"/>
    <p:sldId id="2400" r:id="rId9"/>
    <p:sldId id="2401" r:id="rId10"/>
    <p:sldId id="2403" r:id="rId11"/>
    <p:sldId id="2404" r:id="rId12"/>
    <p:sldId id="23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Liu" initials="WL" lastIdx="22" clrIdx="0"/>
  <p:cmAuthor id="2" name="Rong,Wensheng" initials="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F0D"/>
    <a:srgbClr val="FEB8AC"/>
    <a:srgbClr val="FD836F"/>
    <a:srgbClr val="EBEBF0"/>
    <a:srgbClr val="C0AEE4"/>
    <a:srgbClr val="CCCCFF"/>
    <a:srgbClr val="CC66FF"/>
    <a:srgbClr val="6699FF"/>
    <a:srgbClr val="73A3FE"/>
    <a:srgbClr val="EE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8" autoAdjust="0"/>
    <p:restoredTop sz="93382" autoAdjust="0"/>
  </p:normalViewPr>
  <p:slideViewPr>
    <p:cSldViewPr snapToGrid="0" snapToObjects="1">
      <p:cViewPr varScale="1">
        <p:scale>
          <a:sx n="69" d="100"/>
          <a:sy n="69" d="100"/>
        </p:scale>
        <p:origin x="600" y="66"/>
      </p:cViewPr>
      <p:guideLst/>
    </p:cSldViewPr>
  </p:slid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1AE53-4A8D-7E46-8778-97F32E0FFA0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AF1F-BCFF-3A43-BA45-45077E4B5F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AF1F-BCFF-3A43-BA45-45077E4B5F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AF1F-BCFF-3A43-BA45-45077E4B5F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AF1F-BCFF-3A43-BA45-45077E4B5F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AF1F-BCFF-3A43-BA45-45077E4B5F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//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Gruntfile.js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module.exports = function(grunt) {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grunt.initConfig({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  uglify: {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    options: {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      compress: true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    },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    build: {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      src: 'src/index.js',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      dest: 'build/index.min.js'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    }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  }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});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grunt.loadNpmTasks('grunt-contrib-uglify');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 grunt.registerTask('default', ['uglify']);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};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AF1F-BCFF-3A43-BA45-45077E4B5F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//webpack.config.js</a:t>
            </a:r>
            <a:endParaRPr lang="en-US" altLang="zh-CN" dirty="0"/>
          </a:p>
          <a:p>
            <a:r>
              <a:rPr lang="zh-CN" altLang="en-US" dirty="0"/>
              <a:t>const path = require("path");</a:t>
            </a:r>
            <a:endParaRPr lang="zh-CN" altLang="en-US" dirty="0"/>
          </a:p>
          <a:p>
            <a:r>
              <a:rPr lang="zh-CN" altLang="en-US" dirty="0"/>
              <a:t>module.exports = {</a:t>
            </a:r>
            <a:endParaRPr lang="zh-CN" altLang="en-US" dirty="0"/>
          </a:p>
          <a:p>
            <a:r>
              <a:rPr lang="zh-CN" altLang="en-US" dirty="0"/>
              <a:t>  entry: "./src/index.js",</a:t>
            </a:r>
            <a:endParaRPr lang="zh-CN" altLang="en-US" dirty="0"/>
          </a:p>
          <a:p>
            <a:r>
              <a:rPr lang="zh-CN" altLang="en-US" dirty="0"/>
              <a:t>  output: {</a:t>
            </a:r>
            <a:endParaRPr lang="zh-CN" altLang="en-US" dirty="0"/>
          </a:p>
          <a:p>
            <a:r>
              <a:rPr lang="zh-CN" altLang="en-US" dirty="0"/>
              <a:t>    filename: "index.min.js",</a:t>
            </a:r>
            <a:endParaRPr lang="zh-CN" altLang="en-US" dirty="0"/>
          </a:p>
          <a:p>
            <a:r>
              <a:rPr lang="zh-CN" altLang="en-US" dirty="0"/>
              <a:t>    path: path.resolve(__dirname, "dist"),</a:t>
            </a:r>
            <a:endParaRPr lang="zh-CN" altLang="en-US" dirty="0"/>
          </a:p>
          <a:p>
            <a:r>
              <a:rPr lang="zh-CN" altLang="en-US" dirty="0"/>
              <a:t>  },</a:t>
            </a:r>
            <a:endParaRPr lang="zh-CN" altLang="en-US" dirty="0"/>
          </a:p>
          <a:p>
            <a:r>
              <a:rPr lang="zh-CN" altLang="en-US" dirty="0"/>
              <a:t>};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AF1F-BCFF-3A43-BA45-45077E4B5F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/>
              <a:t>启动：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Vite 通过在一开始将应用中的模块区分为依赖和源码两类，改进了开发服务器启动时间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Vite 使用esbuild 预构建依赖。Esbuild 使用 Go 编写，并且比以 JavaScript 编写的打包器预构建依赖快 10-100 倍。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Vite 以 原生 ESM 方式提供源码。这实际上是让浏览器接管了打包程序的部分工作：Vite 只需要在浏览器请求源码时进行转换并按需提供源码。根据情景动态导入代码，即只在当前屏幕上实际使用时才会被处理。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热更新：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     </a:t>
            </a:r>
            <a:r>
              <a:rPr lang="zh-CN" altLang="en-US" dirty="0"/>
              <a:t>基于打包器启动时，重建整个包的效率很低。原因显而易见：因为这样更新速度会随着应用体积增长而直线下降。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一些打包器的开发服务器将构建内容存入内存，这样它们只需要在文件更改时使模块图的一部分失活[1]，但它也仍需要整个重新构建并重载页面。这样代价很高，并且重新加载页面会消除应用的当前状态，所以打包器支持了动态模块热重载（HMR）：允许一个模块 “热替换” 它自己，而不会影响页面其余部分。</a:t>
            </a:r>
            <a:r>
              <a:rPr lang="en-US" altLang="zh-CN" dirty="0"/>
              <a:t> </a:t>
            </a:r>
            <a:r>
              <a:rPr lang="zh-CN" altLang="en-US" dirty="0"/>
              <a:t>这大大改进了开发体验 —— 然而，在实践中我们发现，即使采用了 HMR 模式，其热更新速度也会随着应用规模的增长而显著下降。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在 Vite 中，HMR 是在原生 ESM 上执行的。当编辑一个文件时，Vite 只需要精确地使已编辑的模块与其最近的 HMR 边界之间的链失活[1]（大多数时候只是模块本身），使得无论应用大小如何，HMR 始终能保持快速更新。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为什么生产环境仍需</a:t>
            </a:r>
            <a:r>
              <a:rPr lang="zh-CN" altLang="en-US" dirty="0"/>
              <a:t>打包？</a:t>
            </a:r>
            <a:endParaRPr lang="zh-CN" altLang="en-US" dirty="0"/>
          </a:p>
          <a:p>
            <a:r>
              <a:rPr lang="en-US" altLang="zh-CN" dirty="0"/>
              <a:t>      尽管原生 ESM 现在得到了广泛支持，但由于嵌套导入会导致额外的网络往返，在生产环境中发布未打包的 ESM 仍然效率低下（即使使用 HTTP/2）。为了在生产环境中获得最佳的加载性能，最好还是将代码进行 tree-shaking、懒加载和 chunk 分割（以获得更好的缓存）。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AF1F-BCFF-3A43-BA45-45077E4B5F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6726" y="2428931"/>
            <a:ext cx="10802421" cy="923330"/>
          </a:xfrm>
        </p:spPr>
        <p:txBody>
          <a:bodyPr wrap="square" anchor="b">
            <a:normAutofit/>
          </a:bodyPr>
          <a:lstStyle>
            <a:lvl1pPr algn="l">
              <a:defRPr sz="5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6726" y="3454529"/>
            <a:ext cx="10802421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66726" y="6097594"/>
            <a:ext cx="434947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1400" b="0" i="0" kern="1200" spc="6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数字科技成就美好世界</a:t>
            </a:r>
            <a:endParaRPr lang="zh-CN" altLang="en-US" sz="1400" b="0" i="0" kern="1200" spc="600" baseline="0" dirty="0">
              <a:solidFill>
                <a:schemeClr val="accent2">
                  <a:lumMod val="60000"/>
                  <a:lumOff val="4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66727" y="660864"/>
            <a:ext cx="1954487" cy="5788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39782" y="5359423"/>
            <a:ext cx="1029365" cy="1029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9A43-674D-D248-B5BB-6D577B7C09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8E54-548E-964E-BCC7-E1A3B3478C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9A43-674D-D248-B5BB-6D577B7C09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8E54-548E-964E-BCC7-E1A3B3478C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9A43-674D-D248-B5BB-6D577B7C09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8E54-548E-964E-BCC7-E1A3B3478C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9A43-674D-D248-B5BB-6D577B7C09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8E54-548E-964E-BCC7-E1A3B3478C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9A43-674D-D248-B5BB-6D577B7C09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8E54-548E-964E-BCC7-E1A3B3478C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9A43-674D-D248-B5BB-6D577B7C09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8E54-548E-964E-BCC7-E1A3B3478C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9A43-674D-D248-B5BB-6D577B7C09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8E54-548E-964E-BCC7-E1A3B3478C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9A43-674D-D248-B5BB-6D577B7C09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8E54-548E-964E-BCC7-E1A3B3478C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6726" y="2837562"/>
            <a:ext cx="10802421" cy="923330"/>
          </a:xfrm>
        </p:spPr>
        <p:txBody>
          <a:bodyPr wrap="square" anchor="b">
            <a:normAutofit/>
          </a:bodyPr>
          <a:lstStyle>
            <a:lvl1pPr algn="l">
              <a:defRPr sz="5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66726" y="6097594"/>
            <a:ext cx="434947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sz="1400" b="0" i="0" kern="1200" spc="6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销售热线：</a:t>
            </a:r>
            <a:r>
              <a:rPr lang="en-US" altLang="zh-CN" sz="1400" b="0" i="0" kern="1200" spc="6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400-020-9900</a:t>
            </a:r>
            <a:endParaRPr lang="zh-CN" altLang="en-US" sz="1400" b="0" i="0" kern="1200" spc="600" baseline="0" dirty="0">
              <a:solidFill>
                <a:schemeClr val="accent2">
                  <a:lumMod val="60000"/>
                  <a:lumOff val="4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66727" y="660864"/>
            <a:ext cx="1954487" cy="5788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39782" y="5359423"/>
            <a:ext cx="1029365" cy="1029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6726" y="2663884"/>
            <a:ext cx="8754645" cy="923330"/>
          </a:xfrm>
        </p:spPr>
        <p:txBody>
          <a:bodyPr wrap="square" anchor="b">
            <a:normAutofit/>
          </a:bodyPr>
          <a:lstStyle>
            <a:lvl1pPr algn="l">
              <a:defRPr sz="4800" b="1" i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66727" y="660864"/>
            <a:ext cx="1954487" cy="5788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 rot="5400000">
            <a:off x="11020143" y="-744250"/>
            <a:ext cx="427606" cy="1916110"/>
          </a:xfrm>
          <a:custGeom>
            <a:avLst/>
            <a:gdLst>
              <a:gd name="connsiteX0" fmla="*/ 0 w 464885"/>
              <a:gd name="connsiteY0" fmla="*/ 1618273 h 2083158"/>
              <a:gd name="connsiteX1" fmla="*/ 0 w 464885"/>
              <a:gd name="connsiteY1" fmla="*/ 0 h 2083158"/>
              <a:gd name="connsiteX2" fmla="*/ 464885 w 464885"/>
              <a:gd name="connsiteY2" fmla="*/ 0 h 2083158"/>
              <a:gd name="connsiteX3" fmla="*/ 464885 w 464885"/>
              <a:gd name="connsiteY3" fmla="*/ 2083158 h 208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85" h="2083158">
                <a:moveTo>
                  <a:pt x="0" y="1618273"/>
                </a:moveTo>
                <a:lnTo>
                  <a:pt x="0" y="0"/>
                </a:lnTo>
                <a:lnTo>
                  <a:pt x="464885" y="0"/>
                </a:lnTo>
                <a:lnTo>
                  <a:pt x="464885" y="2083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0"/>
          </p:nvPr>
        </p:nvSpPr>
        <p:spPr>
          <a:xfrm>
            <a:off x="232229" y="470098"/>
            <a:ext cx="11469533" cy="631937"/>
          </a:xfrm>
        </p:spPr>
        <p:txBody>
          <a:bodyPr tIns="36000" bIns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8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0" y="1098809"/>
            <a:ext cx="78377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507" y="90263"/>
            <a:ext cx="868675" cy="2572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0275891" y="2"/>
            <a:ext cx="1916110" cy="427606"/>
            <a:chOff x="10275891" y="2"/>
            <a:chExt cx="1916110" cy="427606"/>
          </a:xfrm>
        </p:grpSpPr>
        <p:sp>
          <p:nvSpPr>
            <p:cNvPr id="14" name="任意形状 13"/>
            <p:cNvSpPr/>
            <p:nvPr userDrawn="1"/>
          </p:nvSpPr>
          <p:spPr>
            <a:xfrm rot="5400000">
              <a:off x="11020143" y="-744250"/>
              <a:ext cx="427606" cy="1916110"/>
            </a:xfrm>
            <a:custGeom>
              <a:avLst/>
              <a:gdLst>
                <a:gd name="connsiteX0" fmla="*/ 0 w 464885"/>
                <a:gd name="connsiteY0" fmla="*/ 1618273 h 2083158"/>
                <a:gd name="connsiteX1" fmla="*/ 0 w 464885"/>
                <a:gd name="connsiteY1" fmla="*/ 0 h 2083158"/>
                <a:gd name="connsiteX2" fmla="*/ 464885 w 464885"/>
                <a:gd name="connsiteY2" fmla="*/ 0 h 2083158"/>
                <a:gd name="connsiteX3" fmla="*/ 464885 w 464885"/>
                <a:gd name="connsiteY3" fmla="*/ 2083158 h 208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85" h="2083158">
                  <a:moveTo>
                    <a:pt x="0" y="1618273"/>
                  </a:moveTo>
                  <a:lnTo>
                    <a:pt x="0" y="0"/>
                  </a:lnTo>
                  <a:lnTo>
                    <a:pt x="464885" y="0"/>
                  </a:lnTo>
                  <a:lnTo>
                    <a:pt x="464885" y="20831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933507" y="90263"/>
              <a:ext cx="868675" cy="25729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 userDrawn="1">
            <p:ph type="body" sz="quarter" idx="10"/>
          </p:nvPr>
        </p:nvSpPr>
        <p:spPr>
          <a:xfrm>
            <a:off x="232229" y="470098"/>
            <a:ext cx="11469533" cy="631937"/>
          </a:xfrm>
        </p:spPr>
        <p:txBody>
          <a:bodyPr tIns="36000" bIns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8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0" y="1098809"/>
            <a:ext cx="78377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0275891" y="2"/>
            <a:ext cx="1916110" cy="427606"/>
            <a:chOff x="10275891" y="2"/>
            <a:chExt cx="1916110" cy="427606"/>
          </a:xfrm>
        </p:grpSpPr>
        <p:sp>
          <p:nvSpPr>
            <p:cNvPr id="16" name="任意形状 15"/>
            <p:cNvSpPr/>
            <p:nvPr userDrawn="1"/>
          </p:nvSpPr>
          <p:spPr>
            <a:xfrm rot="5400000">
              <a:off x="11020143" y="-744250"/>
              <a:ext cx="427606" cy="1916110"/>
            </a:xfrm>
            <a:custGeom>
              <a:avLst/>
              <a:gdLst>
                <a:gd name="connsiteX0" fmla="*/ 0 w 464885"/>
                <a:gd name="connsiteY0" fmla="*/ 1618273 h 2083158"/>
                <a:gd name="connsiteX1" fmla="*/ 0 w 464885"/>
                <a:gd name="connsiteY1" fmla="*/ 0 h 2083158"/>
                <a:gd name="connsiteX2" fmla="*/ 464885 w 464885"/>
                <a:gd name="connsiteY2" fmla="*/ 0 h 2083158"/>
                <a:gd name="connsiteX3" fmla="*/ 464885 w 464885"/>
                <a:gd name="connsiteY3" fmla="*/ 2083158 h 208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85" h="2083158">
                  <a:moveTo>
                    <a:pt x="0" y="1618273"/>
                  </a:moveTo>
                  <a:lnTo>
                    <a:pt x="0" y="0"/>
                  </a:lnTo>
                  <a:lnTo>
                    <a:pt x="464885" y="0"/>
                  </a:lnTo>
                  <a:lnTo>
                    <a:pt x="464885" y="20831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933507" y="90263"/>
              <a:ext cx="868675" cy="25729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_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10275891" y="2"/>
            <a:ext cx="1916110" cy="427606"/>
            <a:chOff x="10275891" y="2"/>
            <a:chExt cx="1916110" cy="427606"/>
          </a:xfrm>
        </p:grpSpPr>
        <p:sp>
          <p:nvSpPr>
            <p:cNvPr id="14" name="任意形状 13"/>
            <p:cNvSpPr/>
            <p:nvPr userDrawn="1"/>
          </p:nvSpPr>
          <p:spPr>
            <a:xfrm rot="5400000">
              <a:off x="11020143" y="-744250"/>
              <a:ext cx="427606" cy="1916110"/>
            </a:xfrm>
            <a:custGeom>
              <a:avLst/>
              <a:gdLst>
                <a:gd name="connsiteX0" fmla="*/ 0 w 464885"/>
                <a:gd name="connsiteY0" fmla="*/ 1618273 h 2083158"/>
                <a:gd name="connsiteX1" fmla="*/ 0 w 464885"/>
                <a:gd name="connsiteY1" fmla="*/ 0 h 2083158"/>
                <a:gd name="connsiteX2" fmla="*/ 464885 w 464885"/>
                <a:gd name="connsiteY2" fmla="*/ 0 h 2083158"/>
                <a:gd name="connsiteX3" fmla="*/ 464885 w 464885"/>
                <a:gd name="connsiteY3" fmla="*/ 2083158 h 208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85" h="2083158">
                  <a:moveTo>
                    <a:pt x="0" y="1618273"/>
                  </a:moveTo>
                  <a:lnTo>
                    <a:pt x="0" y="0"/>
                  </a:lnTo>
                  <a:lnTo>
                    <a:pt x="464885" y="0"/>
                  </a:lnTo>
                  <a:lnTo>
                    <a:pt x="464885" y="20831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933507" y="90263"/>
              <a:ext cx="868675" cy="25729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9A43-674D-D248-B5BB-6D577B7C09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8E54-548E-964E-BCC7-E1A3B3478CD9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0108843" y="0"/>
            <a:ext cx="2083158" cy="464885"/>
            <a:chOff x="10108843" y="0"/>
            <a:chExt cx="2083158" cy="464885"/>
          </a:xfrm>
        </p:grpSpPr>
        <p:sp>
          <p:nvSpPr>
            <p:cNvPr id="8" name="任意形状 7"/>
            <p:cNvSpPr/>
            <p:nvPr userDrawn="1"/>
          </p:nvSpPr>
          <p:spPr>
            <a:xfrm rot="5400000">
              <a:off x="10917979" y="-809136"/>
              <a:ext cx="464885" cy="2083158"/>
            </a:xfrm>
            <a:custGeom>
              <a:avLst/>
              <a:gdLst>
                <a:gd name="connsiteX0" fmla="*/ 0 w 464885"/>
                <a:gd name="connsiteY0" fmla="*/ 1618273 h 2083158"/>
                <a:gd name="connsiteX1" fmla="*/ 0 w 464885"/>
                <a:gd name="connsiteY1" fmla="*/ 0 h 2083158"/>
                <a:gd name="connsiteX2" fmla="*/ 464885 w 464885"/>
                <a:gd name="connsiteY2" fmla="*/ 0 h 2083158"/>
                <a:gd name="connsiteX3" fmla="*/ 464885 w 464885"/>
                <a:gd name="connsiteY3" fmla="*/ 2083158 h 208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85" h="2083158">
                  <a:moveTo>
                    <a:pt x="0" y="1618273"/>
                  </a:moveTo>
                  <a:lnTo>
                    <a:pt x="0" y="0"/>
                  </a:lnTo>
                  <a:lnTo>
                    <a:pt x="464885" y="0"/>
                  </a:lnTo>
                  <a:lnTo>
                    <a:pt x="464885" y="208315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869768" y="87554"/>
              <a:ext cx="928837" cy="27430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9A43-674D-D248-B5BB-6D577B7C09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8E54-548E-964E-BCC7-E1A3B3478C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9A43-674D-D248-B5BB-6D577B7C09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8E54-548E-964E-BCC7-E1A3B3478C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hyperlink" Target="http://fex.baidu.com/ueditor/#dev-bale_width_grunt" TargetMode="External"/><Relationship Id="rId1" Type="http://schemas.openxmlformats.org/officeDocument/2006/relationships/hyperlink" Target="https://github.com/gruntjs/grunt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hyperlink" Target="https://github.com/rollup/rollup" TargetMode="External"/><Relationship Id="rId1" Type="http://schemas.openxmlformats.org/officeDocument/2006/relationships/hyperlink" Target="https://github.com/webpack/webpack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1" Type="http://schemas.openxmlformats.org/officeDocument/2006/relationships/hyperlink" Target="https://github.com/vitejs/v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166" y="4992486"/>
            <a:ext cx="8491934" cy="368300"/>
          </a:xfrm>
        </p:spPr>
        <p:txBody>
          <a:bodyPr/>
          <a:lstStyle/>
          <a:p>
            <a:r>
              <a:rPr kumimoji="1"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李福海                             </a:t>
            </a:r>
            <a:r>
              <a:rPr kumimoji="1"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</a:t>
            </a:r>
            <a:r>
              <a:rPr kumimoji="1"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kumimoji="1"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部门技术</a:t>
            </a:r>
            <a:r>
              <a:rPr kumimoji="1"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交流</a:t>
            </a:r>
            <a:endParaRPr kumimoji="1" lang="zh-CN" altLang="en-US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8458" y="2505670"/>
            <a:ext cx="63550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前端打包工具</a:t>
            </a:r>
            <a:r>
              <a:rPr lang="zh-CN" altLang="en-US" sz="54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的演进</a:t>
            </a:r>
            <a:endParaRPr lang="zh-CN" altLang="en-US" sz="5400" dirty="0" smtClean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69558" y="2523295"/>
            <a:ext cx="3535680" cy="7683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2200" cap="none" spc="0" dirty="0" smtClean="0">
                <a:ln w="0"/>
                <a:solidFill>
                  <a:schemeClr val="tx1"/>
                </a:solidFill>
              </a:rPr>
              <a:t>一、内容</a:t>
            </a:r>
            <a:r>
              <a:rPr lang="zh-CN" altLang="en-US" sz="2200" cap="none" spc="0" dirty="0" smtClean="0">
                <a:ln w="0"/>
                <a:solidFill>
                  <a:schemeClr val="tx1"/>
                </a:solidFill>
              </a:rPr>
              <a:t>简介</a:t>
            </a:r>
            <a:endParaRPr lang="zh-CN" altLang="en-US" sz="2200" cap="none" spc="0" dirty="0" smtClean="0">
              <a:ln w="0"/>
              <a:solidFill>
                <a:schemeClr val="tx1"/>
              </a:solidFill>
            </a:endParaRPr>
          </a:p>
          <a:p>
            <a:pPr algn="l"/>
            <a:r>
              <a:rPr lang="zh-CN" altLang="en-US" sz="2200" cap="none" spc="0" dirty="0" smtClean="0">
                <a:ln w="0"/>
                <a:solidFill>
                  <a:schemeClr val="tx1"/>
                </a:solidFill>
              </a:rPr>
              <a:t>二、前端打包工具发展</a:t>
            </a:r>
            <a:r>
              <a:rPr lang="zh-CN" altLang="en-US" sz="2200" cap="none" spc="0" dirty="0" smtClean="0">
                <a:ln w="0"/>
                <a:solidFill>
                  <a:schemeClr val="tx1"/>
                </a:solidFill>
              </a:rPr>
              <a:t>阶段</a:t>
            </a:r>
            <a:endParaRPr lang="zh-CN" altLang="en-US" sz="2200" cap="none" spc="0" dirty="0" smtClean="0">
              <a:ln w="0"/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2568" y="1582373"/>
            <a:ext cx="818605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n w="0"/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    </a:t>
            </a:r>
            <a:r>
              <a:rPr lang="zh-CN" altLang="en-US" dirty="0" smtClean="0">
                <a:ln w="0"/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前端打包工具是用于将前端代码（HTML、CSS、JavaScript）打包为浏览器可识别的静态资源的工具。它们可以帮助开发者自动处理诸如代码压缩、文件合并、图片压缩等任务，以提高应用程序的加载速度和性能。常见的前端打包工具包括Webpack、</a:t>
            </a:r>
            <a:r>
              <a:rPr lang="en-US" altLang="zh-CN" dirty="0" smtClean="0">
                <a:ln w="0"/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Vite</a:t>
            </a:r>
            <a:r>
              <a:rPr lang="zh-CN" altLang="en-US" dirty="0" smtClean="0">
                <a:ln w="0"/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等。</a:t>
            </a:r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</a:rPr>
              <a:t> </a:t>
            </a:r>
            <a:endParaRPr lang="en-US" altLang="zh-CN" dirty="0">
              <a:ln w="0"/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8355" y="91567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黑体" charset="0"/>
                <a:ea typeface="黑体" charset="0"/>
              </a:rPr>
              <a:t>内容简介</a:t>
            </a:r>
            <a:endParaRPr lang="en-US" altLang="zh-CN" sz="2000"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2568" y="1582373"/>
            <a:ext cx="8186057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</a:rPr>
              <a:t>    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</a:rPr>
              <a:t>每一次前端打包工具迭代发展的动力来源于：随着前端的发展，当前的工具无法满足前端的需求。</a:t>
            </a:r>
            <a:endParaRPr lang="zh-CN" dirty="0">
              <a:ln w="0"/>
              <a:latin typeface="黑体" charset="0"/>
              <a:ea typeface="黑体" charset="0"/>
              <a:cs typeface="黑体" charset="0"/>
            </a:endParaRPr>
          </a:p>
          <a:p>
            <a:endParaRPr lang="zh-CN"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</a:rPr>
              <a:t>、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后端打包阶段（ 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</a:rPr>
              <a:t>从前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-2009年）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</a:rPr>
              <a:t>、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文件打包阶段（2009年-2014年）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</a:rPr>
              <a:t>3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</a:rPr>
              <a:t>、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Webpack阶段（2014年-2019年）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</a:rPr>
              <a:t>4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</a:rPr>
              <a:t>、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Vite阶段（2019年-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</a:rPr>
              <a:t>至今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）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8355" y="91567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>
                <a:solidFill>
                  <a:schemeClr val="tx1"/>
                </a:solidFill>
                <a:latin typeface="黑体" charset="0"/>
                <a:ea typeface="黑体" charset="0"/>
              </a:rPr>
              <a:t>前端打包工具发展阶段</a:t>
            </a:r>
            <a:endParaRPr sz="200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2568" y="1582373"/>
            <a:ext cx="8186057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</a:rPr>
              <a:t>、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后端打包阶段（ 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</a:rPr>
              <a:t>从前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-2009年）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2009年之前，前端刚发展，市面上没有一个为前端开发设计的打包工具。</a:t>
            </a:r>
            <a:r>
              <a:rPr lang="zh-CN" altLang="en-US" dirty="0">
                <a:sym typeface="+mn-ea"/>
              </a:rPr>
              <a:t>将前端文件作为静态资源放在Java Web应用程序的resources目录下，然后使用框架（如Spring MVC）或配置路径映射来暴露这些静态资源。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问题：没有为前端开发的打包工具，手动打包费时费力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需求：需要自动打包的方法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办法：用PHP/Python/Java/Ruby写打包脚本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好处：解决了手动打包的困扰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痛点：前端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</a:rPr>
              <a:t>要熟悉后端，掌握相关的打包技术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每个阶段的痛点都为新一代打包工具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</a:rPr>
              <a:t>的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产生提供了方向。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2568" y="1582373"/>
            <a:ext cx="8186057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2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、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文件打包阶段（2009年-2014年）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为什么这个阶段的开始节点是2009年？因为，nodejs诞生了，这也意味着前端不在学习需要后端语言就可以操作文件了！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</a:rPr>
              <a:t>这个阶段代表工具有：Grunt等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endParaRPr lang="zh-CN" dirty="0">
              <a:ln w="0"/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148" y="1439498"/>
            <a:ext cx="8186057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Grunt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（</a:t>
            </a:r>
            <a:r>
              <a:rPr lang="en-US" dirty="0">
                <a:ln w="0"/>
                <a:latin typeface="黑体" charset="0"/>
                <a:ea typeface="黑体" charset="0"/>
                <a:cs typeface="黑体" charset="0"/>
                <a:sym typeface="+mn-ea"/>
                <a:hlinkClick r:id="rId1" tooltip="" action="ppaction://hlinkfile"/>
              </a:rPr>
              <a:t>https://github.com/gruntjs/grunt</a:t>
            </a:r>
            <a:r>
              <a:rPr lang="zh-CN" altLang="en-US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）</a:t>
            </a:r>
            <a:endParaRPr lang="zh-CN" altLang="en-US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使用Grunt插件来执行特定任务，例如缩小CSS和JavaScript文件、编译Less或Sass文件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等。如百度编辑器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  <a:hlinkClick r:id="rId2" tooltip=""/>
              </a:rPr>
              <a:t>http://fex.baidu.com/ueditor/#dev-bale_width_grunt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Grunt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使用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流程：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（</a:t>
            </a:r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1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）全局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安装Grunt：npm install -g grunt-cli。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（</a:t>
            </a:r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2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）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创建项目：npm init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（</a:t>
            </a:r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3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）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Grunt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配置文件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：在项目的根文件夹中创建Gruntfile.js文件。该文件包含Grunt 任务的配置。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（</a:t>
            </a:r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4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）运行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任务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：grunt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Grunt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特点：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问题：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前端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要熟悉后端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需求：需要简单的打包方法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办法：Grunt通过配置任务，操作文件解决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好处：有了简单，配置性的打包办法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痛点：Grunt一次打包由多个任务组成，每个任务都要吞吐文件，多个任务存在重复吞吐文件的情况，性能非常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差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205" y="2244725"/>
            <a:ext cx="341884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223" y="1471248"/>
            <a:ext cx="8186057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3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、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Webpack阶段（2014年-2019年）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Webpack</a:t>
            </a:r>
            <a:r>
              <a:rPr lang="zh-CN" altLang="en-US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（</a:t>
            </a:r>
            <a:r>
              <a:rPr lang="en-US" dirty="0">
                <a:ln w="0"/>
                <a:latin typeface="黑体" charset="0"/>
                <a:ea typeface="黑体" charset="0"/>
                <a:cs typeface="黑体" charset="0"/>
                <a:sym typeface="+mn-ea"/>
                <a:hlinkClick r:id="rId1" tooltip="" action="ppaction://hlinkfile"/>
              </a:rPr>
              <a:t>https://github.com/webpack/webpack</a:t>
            </a:r>
            <a:r>
              <a:rPr lang="zh-CN" altLang="en-US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）</a:t>
            </a:r>
            <a:endParaRPr lang="en-US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2014年Webpack发布，这是专门为前端设计开发的打包工具。它有这些特点：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问题：前端模块化，文件越来越多，基于文件打包的工具无法满足需求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需求：想要一种新的打包工具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办法：webpack以打包JS为主要功能，不再是任务运行。loader用于加载文件、plugin用于扩展功能。提供webpack-dev-server、热更新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好处：极大满足了前端的打包需求，不管多么复杂都能搞定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痛点：配置复杂。随着项目变大，打包越来越慢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了</a:t>
            </a:r>
            <a:endParaRPr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Rollup（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  <a:hlinkClick r:id="rId2" tooltip="" action="ppaction://hlinkfile"/>
              </a:rPr>
              <a:t>https://github.com/rollup/rollup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）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Rollup是一个JavaScript模块打包器，可用于将多个小的JavaScript文件编译成一个更大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的文件以获得更好的性能。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问题：webpack太慢了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需求：想要一种更快的打包工具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办法：面向ES Modules而不是AMD/CommonJS，支Tree-shaking。不提供 dev</a:t>
            </a:r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 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server，只做生产环境打包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好处：打包性能比Webpack好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痛点：功能不如Webpack全，只支持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生产环境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475" y="1798320"/>
            <a:ext cx="2977515" cy="2229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475" y="4489450"/>
            <a:ext cx="2969260" cy="216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223" y="1582373"/>
            <a:ext cx="8186057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4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、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Vite阶段（2019年-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至今</a:t>
            </a:r>
            <a:r>
              <a:rPr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）</a:t>
            </a:r>
            <a:endParaRPr dirty="0">
              <a:ln w="0"/>
              <a:latin typeface="黑体" charset="0"/>
              <a:ea typeface="黑体" charset="0"/>
              <a:cs typeface="黑体" charset="0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vite（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  <a:hlinkClick r:id="rId1" tooltip="" action="ppaction://hlinkfile"/>
              </a:rPr>
              <a:t>https://github.com/vitejs/vite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）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是面向下一代的前端构建工具，</a:t>
            </a:r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基于ESM</a:t>
            </a:r>
            <a:r>
              <a:rPr lang="zh-CN" altLang="en-US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，更快</a:t>
            </a:r>
            <a:r>
              <a:rPr lang="zh-CN" altLang="en-US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的热更新、轻量级、Tree-shaking自动删除未使用的代码、Code-splitting代码分割多个</a:t>
            </a:r>
            <a:r>
              <a:rPr lang="zh-CN" altLang="en-US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模块。</a:t>
            </a:r>
            <a:endParaRPr lang="en-US" alt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使用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流程：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npm init vite@latest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npm install</a:t>
            </a:r>
            <a:endParaRPr lang="en-US" alt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npm run build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特点：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问题：webpack太慢了，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启动、打包项目可能需要几分钟甚至更久。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Rollup只支持生成环境打包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需求：想要一种生产、开发环境更简单更快的打包工具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办法：开发时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使用esbuild预构建依赖，充分利用浏览器的ES </a:t>
            </a:r>
            <a:r>
              <a:rPr lang="en-US" alt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M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odule能力。发布时，用Rollup打包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好处：开发、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打包速度比Webpack快</a:t>
            </a:r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很多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  <a:p>
            <a:r>
              <a:rPr lang="zh-CN" dirty="0">
                <a:ln w="0"/>
                <a:latin typeface="黑体" charset="0"/>
                <a:ea typeface="黑体" charset="0"/>
                <a:cs typeface="黑体" charset="0"/>
                <a:sym typeface="+mn-ea"/>
              </a:rPr>
              <a:t>痛点：与现有库和工具的兼容性有限，高级定制的配置可能不可用</a:t>
            </a:r>
            <a:endParaRPr lang="zh-CN" dirty="0">
              <a:ln w="0"/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60" y="1685925"/>
            <a:ext cx="3482340" cy="4142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1379C"/>
      </a:accent1>
      <a:accent2>
        <a:srgbClr val="266DE7"/>
      </a:accent2>
      <a:accent3>
        <a:srgbClr val="048AE3"/>
      </a:accent3>
      <a:accent4>
        <a:srgbClr val="00D3E4"/>
      </a:accent4>
      <a:accent5>
        <a:srgbClr val="908E88"/>
      </a:accent5>
      <a:accent6>
        <a:srgbClr val="ADADAD"/>
      </a:accent6>
      <a:hlink>
        <a:srgbClr val="046EA4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WPS 文字</Application>
  <PresentationFormat>宽屏</PresentationFormat>
  <Paragraphs>88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</vt:lpstr>
      <vt:lpstr>Microsoft YaHei Light</vt:lpstr>
      <vt:lpstr>苹方-简</vt:lpstr>
      <vt:lpstr>微软雅黑 Light</vt:lpstr>
      <vt:lpstr>汉仪中黑KW</vt:lpstr>
      <vt:lpstr>黑体</vt:lpstr>
      <vt:lpstr>Arial Black</vt:lpstr>
      <vt:lpstr>等线</vt:lpstr>
      <vt:lpstr>汉仪中等线KW</vt:lpstr>
      <vt:lpstr>Calibri</vt:lpstr>
      <vt:lpstr>Helvetica Neue</vt:lpstr>
      <vt:lpstr>汉仪书宋二KW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Kang,Li</dc:creator>
  <cp:lastModifiedBy>李福海</cp:lastModifiedBy>
  <cp:revision>933</cp:revision>
  <cp:lastPrinted>2023-02-10T07:05:06Z</cp:lastPrinted>
  <dcterms:created xsi:type="dcterms:W3CDTF">2023-02-10T07:05:06Z</dcterms:created>
  <dcterms:modified xsi:type="dcterms:W3CDTF">2023-02-10T07:05:06Z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3A9C521D6952EBD5A2ECE56327655B6B</vt:lpwstr>
  </property>
  <property fmtid="{D5CDD505-2E9C-101B-9397-08002B2CF9AE}" pid="3" name="KSOProductBuildVer">
    <vt:lpwstr>2052-5.0.0.7550</vt:lpwstr>
  </property>
</Properties>
</file>