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2" r:id="rId25"/>
    <p:sldId id="283" r:id="rId26"/>
    <p:sldId id="284" r:id="rId27"/>
    <p:sldId id="291" r:id="rId28"/>
    <p:sldId id="277" r:id="rId29"/>
    <p:sldId id="278" r:id="rId30"/>
    <p:sldId id="279" r:id="rId31"/>
    <p:sldId id="280" r:id="rId32"/>
    <p:sldId id="281" r:id="rId33"/>
  </p:sldIdLst>
  <p:sldSz cx="12192000" cy="6858000"/>
  <p:notesSz cx="6858000" cy="9144000"/>
  <p:custDataLst>
    <p:tags r:id="rId37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gs" Target="tags/tag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 panose="02010600030101010101" charset="-122"/>
      </a:defRPr>
    </a:lvl1pPr>
    <a:lvl2pPr indent="228600" latinLnBrk="0">
      <a:defRPr sz="1200">
        <a:latin typeface="+mj-lt"/>
        <a:ea typeface="+mj-ea"/>
        <a:cs typeface="+mj-cs"/>
        <a:sym typeface="等线" panose="02010600030101010101" charset="-122"/>
      </a:defRPr>
    </a:lvl2pPr>
    <a:lvl3pPr indent="457200" latinLnBrk="0">
      <a:defRPr sz="1200">
        <a:latin typeface="+mj-lt"/>
        <a:ea typeface="+mj-ea"/>
        <a:cs typeface="+mj-cs"/>
        <a:sym typeface="等线" panose="02010600030101010101" charset="-122"/>
      </a:defRPr>
    </a:lvl3pPr>
    <a:lvl4pPr indent="685800" latinLnBrk="0">
      <a:defRPr sz="1200">
        <a:latin typeface="+mj-lt"/>
        <a:ea typeface="+mj-ea"/>
        <a:cs typeface="+mj-cs"/>
        <a:sym typeface="等线" panose="02010600030101010101" charset="-122"/>
      </a:defRPr>
    </a:lvl4pPr>
    <a:lvl5pPr indent="914400" latinLnBrk="0">
      <a:defRPr sz="1200">
        <a:latin typeface="+mj-lt"/>
        <a:ea typeface="+mj-ea"/>
        <a:cs typeface="+mj-cs"/>
        <a:sym typeface="等线" panose="02010600030101010101" charset="-122"/>
      </a:defRPr>
    </a:lvl5pPr>
    <a:lvl6pPr indent="1143000" latinLnBrk="0">
      <a:defRPr sz="1200">
        <a:latin typeface="+mj-lt"/>
        <a:ea typeface="+mj-ea"/>
        <a:cs typeface="+mj-cs"/>
        <a:sym typeface="等线" panose="02010600030101010101" charset="-122"/>
      </a:defRPr>
    </a:lvl6pPr>
    <a:lvl7pPr indent="1371600" latinLnBrk="0">
      <a:defRPr sz="1200">
        <a:latin typeface="+mj-lt"/>
        <a:ea typeface="+mj-ea"/>
        <a:cs typeface="+mj-cs"/>
        <a:sym typeface="等线" panose="02010600030101010101" charset="-122"/>
      </a:defRPr>
    </a:lvl7pPr>
    <a:lvl8pPr indent="1600200" latinLnBrk="0">
      <a:defRPr sz="1200">
        <a:latin typeface="+mj-lt"/>
        <a:ea typeface="+mj-ea"/>
        <a:cs typeface="+mj-cs"/>
        <a:sym typeface="等线" panose="02010600030101010101" charset="-122"/>
      </a:defRPr>
    </a:lvl8pPr>
    <a:lvl9pPr indent="1828800" latinLnBrk="0">
      <a:defRPr sz="1200">
        <a:latin typeface="+mj-lt"/>
        <a:ea typeface="+mj-ea"/>
        <a:cs typeface="+mj-cs"/>
        <a:sym typeface="等线" panose="02010600030101010101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03" name="Shape 2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22" name="Shape 2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28" name="Shape 2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34" name="Shape 2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40" name="Shape 2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48" name="Shape 2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53" name="Shape 2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57" name="Shape 2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61" name="Shape 2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66" name="Shape 2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70" name="Shape 2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76" name="Shape 2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83" name="Shape 2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幻灯片编号"/>
          <p:cNvSpPr txBox="1"/>
          <p:nvPr>
            <p:ph type="sldNum" sz="quarter" idx="2"/>
          </p:nvPr>
        </p:nvSpPr>
        <p:spPr>
          <a:xfrm>
            <a:off x="8463948" y="6221732"/>
            <a:ext cx="273652" cy="269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文本"/>
          <p:cNvSpPr txBox="1"/>
          <p:nvPr>
            <p:ph type="title" hasCustomPrompt="1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24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00" name="正文级别 1…"/>
          <p:cNvSpPr txBox="1"/>
          <p:nvPr>
            <p:ph type="body" idx="1" hasCustomPrompt="1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711200" indent="-254000">
              <a:defRPr sz="2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200150" indent="-285750">
              <a:defRPr sz="2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657350" indent="-285750">
              <a:defRPr sz="2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114550" indent="-285750">
              <a:defRPr sz="2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/>
          <p:nvPr>
            <p:ph type="sldNum" sz="quarter" idx="2"/>
          </p:nvPr>
        </p:nvSpPr>
        <p:spPr>
          <a:xfrm>
            <a:off x="11080149" y="6406787"/>
            <a:ext cx="273652" cy="2642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09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/>
          <p:nvPr>
            <p:ph type="sldNum" sz="quarter" idx="2"/>
          </p:nvPr>
        </p:nvSpPr>
        <p:spPr>
          <a:xfrm>
            <a:off x="11095181" y="6414762"/>
            <a:ext cx="258620" cy="24830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18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xfrm>
            <a:off x="11095181" y="6414762"/>
            <a:ext cx="258620" cy="24830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/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27" name="正文级别 1…"/>
          <p:cNvSpPr txBox="1"/>
          <p:nvPr>
            <p:ph type="body" sz="quarter" idx="1" hasCustomPrompt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indent="0" algn="ctr">
              <a:buSzTx/>
              <a:buFontTx/>
              <a:buNone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indent="0" algn="ctr">
              <a:buSzTx/>
              <a:buFontTx/>
              <a:buNone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indent="0" algn="ctr">
              <a:buSzTx/>
              <a:buFontTx/>
              <a:buNone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indent="0" algn="ctr">
              <a:buSzTx/>
              <a:buFontTx/>
              <a:buNone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/>
          <p:nvPr>
            <p:ph type="sldNum" sz="quarter" idx="2"/>
          </p:nvPr>
        </p:nvSpPr>
        <p:spPr>
          <a:xfrm>
            <a:off x="11095181" y="6414762"/>
            <a:ext cx="258620" cy="24830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36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234440" indent="-320040"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7" name="幻灯片编号"/>
          <p:cNvSpPr txBox="1"/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45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234440" indent="-320040"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6" name="幻灯片编号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 hasCustomPrompt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 hasCustomPrompt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/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 hasCustomPrompt="1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 hasCustomPrompt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 hasCustomPrompt="1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2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84" name="正文级别 1…"/>
          <p:cNvSpPr txBox="1"/>
          <p:nvPr>
            <p:ph type="body" sz="quarter" idx="1" hasCustomPrompt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80149" y="6404294"/>
            <a:ext cx="273652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标题 1"/>
          <p:cNvSpPr txBox="1"/>
          <p:nvPr>
            <p:ph type="title"/>
          </p:nvPr>
        </p:nvSpPr>
        <p:spPr>
          <a:xfrm>
            <a:off x="1550712" y="2663222"/>
            <a:ext cx="11116272" cy="1325567"/>
          </a:xfrm>
          <a:prstGeom prst="rect">
            <a:avLst/>
          </a:prstGeom>
        </p:spPr>
        <p:txBody>
          <a:bodyPr/>
          <a:lstStyle>
            <a:lvl1pPr>
              <a:defRPr sz="5300" b="1"/>
            </a:lvl1pPr>
          </a:lstStyle>
          <a:p>
            <a:r>
              <a:t>CS315 Project Proposal: libpmp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Protection-key-use-after-free in PMP</a:t>
            </a:r>
          </a:p>
        </p:txBody>
      </p:sp>
      <p:sp>
        <p:nvSpPr>
          <p:cNvPr id="201" name="内容占位符 2"/>
          <p:cNvSpPr txBox="1"/>
          <p:nvPr>
            <p:ph type="body" idx="1"/>
          </p:nvPr>
        </p:nvSpPr>
        <p:spPr>
          <a:xfrm>
            <a:off x="683707" y="970095"/>
            <a:ext cx="10515601" cy="435133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/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Protection-key-use-after-free </a:t>
            </a:r>
            <a:r>
              <a:rPr>
                <a:solidFill>
                  <a:schemeClr val="accent1"/>
                </a:solidFill>
                <a:latin typeface="Calibri" panose="020F0502020204030204" charset="0"/>
                <a:cs typeface="Calibri" panose="020F0502020204030204" charset="0"/>
              </a:rPr>
              <a:t>TO BE CONTINUED</a:t>
            </a: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ea typeface="Consolas" panose="020B0609020204030204"/>
                <a:cs typeface="Calibri" panose="020F0502020204030204" charset="0"/>
                <a:sym typeface="Consolas" panose="020B0609020204030204"/>
              </a:rPr>
              <a:t>RISC-V PMP uses PMP entries instead of protection key.</a:t>
            </a: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ea typeface="Consolas" panose="020B0609020204030204"/>
                <a:cs typeface="Calibri" panose="020F0502020204030204" charset="0"/>
                <a:sym typeface="Consolas" panose="020B0609020204030204"/>
              </a:rPr>
              <a:t>No specification on the free for PMP entries, need experiments.</a:t>
            </a: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Protection key limitation in PMP</a:t>
            </a:r>
          </a:p>
        </p:txBody>
      </p:sp>
      <p:sp>
        <p:nvSpPr>
          <p:cNvPr id="206" name="内容占位符 2"/>
          <p:cNvSpPr txBox="1"/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Protection key limitation </a:t>
            </a:r>
            <a:r>
              <a:rPr>
                <a:solidFill>
                  <a:srgbClr val="FF2600"/>
                </a:solidFill>
                <a:latin typeface="Calibri" panose="020F0502020204030204" charset="0"/>
                <a:cs typeface="Calibri" panose="020F0502020204030204" charset="0"/>
              </a:rPr>
              <a:t>EXISTS</a:t>
            </a: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ea typeface="Consolas" panose="020B0609020204030204"/>
                <a:cs typeface="Calibri" panose="020F0502020204030204" charset="0"/>
                <a:sym typeface="Consolas" panose="020B0609020204030204"/>
              </a:rPr>
              <a:t>Each hart only has 16 PMP entries.</a:t>
            </a: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ea typeface="Consolas" panose="020B0609020204030204"/>
                <a:cs typeface="Calibri" panose="020F0502020204030204" charset="0"/>
                <a:sym typeface="Consolas" panose="020B0609020204030204"/>
              </a:rPr>
              <a:t>If a hart request for 17 memory isolation request, one of the PMP entries will be overwritten.</a:t>
            </a: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Hidden Issues in RISC-V PMP</a:t>
            </a:r>
          </a:p>
        </p:txBody>
      </p:sp>
      <p:sp>
        <p:nvSpPr>
          <p:cNvPr id="211" name="内容占位符 2"/>
          <p:cNvSpPr txBox="1"/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Inter-thread synchronization </a:t>
            </a:r>
            <a:r>
              <a:rPr>
                <a:solidFill>
                  <a:srgbClr val="FF2600"/>
                </a:solidFill>
                <a:latin typeface="Calibri" panose="020F0502020204030204" charset="0"/>
                <a:cs typeface="Calibri" panose="020F0502020204030204" charset="0"/>
              </a:rPr>
              <a:t>EXISTS</a:t>
            </a:r>
            <a:endParaRPr>
              <a:solidFill>
                <a:srgbClr val="008F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solidFill>
                <a:srgbClr val="008F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Each hart has its own 16 PMP entries.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One thread on a hart edits PMP entries, the other thread on another hart cannot be synchronized.</a:t>
            </a:r>
            <a:endParaRPr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Why it is </a:t>
            </a:r>
            <a:r>
              <a:rPr lang="en-US"/>
              <a:t>I</a:t>
            </a:r>
            <a:r>
              <a:t>mportant?</a:t>
            </a:r>
          </a:p>
        </p:txBody>
      </p:sp>
      <p:sp>
        <p:nvSpPr>
          <p:cNvPr id="216" name="内容占位符 2"/>
          <p:cNvSpPr txBox="1"/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ea typeface="Consolas" panose="020B0609020204030204"/>
                <a:cs typeface="Calibri" panose="020F0502020204030204" charset="0"/>
                <a:sym typeface="Consolas" panose="020B0609020204030204"/>
              </a:rPr>
              <a:t>Protection key limitation</a:t>
            </a: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ea typeface="Consolas" panose="020B0609020204030204"/>
                <a:cs typeface="Calibri" panose="020F0502020204030204" charset="0"/>
                <a:sym typeface="Consolas" panose="020B0609020204030204"/>
              </a:rPr>
              <a:t>If one program issue 17 memory isolation request, current design cannot support it.</a:t>
            </a: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ea typeface="Consolas" panose="020B0609020204030204"/>
                <a:cs typeface="Calibri" panose="020F0502020204030204" charset="0"/>
                <a:sym typeface="Consolas" panose="020B0609020204030204"/>
              </a:rPr>
              <a:t>Inter-thread synchronization</a:t>
            </a: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ea typeface="Consolas" panose="020B0609020204030204"/>
                <a:cs typeface="Calibri" panose="020F0502020204030204" charset="0"/>
                <a:sym typeface="Consolas" panose="020B0609020204030204"/>
              </a:rPr>
              <a:t>Inconsistent behavior between threads in a process: one thread set memory region M to be not readable, if not synced, other thread can read M.</a:t>
            </a: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标题 1"/>
          <p:cNvSpPr txBox="1"/>
          <p:nvPr>
            <p:ph type="title"/>
          </p:nvPr>
        </p:nvSpPr>
        <p:spPr>
          <a:xfrm>
            <a:off x="3879227" y="2517667"/>
            <a:ext cx="11116272" cy="1325567"/>
          </a:xfrm>
          <a:prstGeom prst="rect">
            <a:avLst/>
          </a:prstGeom>
        </p:spPr>
        <p:txBody>
          <a:bodyPr/>
          <a:lstStyle>
            <a:lvl1pPr>
              <a:defRPr sz="5300" b="1"/>
            </a:lvl1pPr>
          </a:lstStyle>
          <a:p>
            <a:r>
              <a:t>Related Work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Protection Key Virtualization</a:t>
            </a:r>
          </a:p>
        </p:txBody>
      </p:sp>
      <p:sp>
        <p:nvSpPr>
          <p:cNvPr id="225" name="内容占位符 2"/>
          <p:cNvSpPr txBox="1"/>
          <p:nvPr>
            <p:ph type="body" idx="1"/>
          </p:nvPr>
        </p:nvSpPr>
        <p:spPr>
          <a:xfrm>
            <a:off x="782955" y="1252855"/>
            <a:ext cx="10515601" cy="4351339"/>
          </a:xfrm>
          <a:prstGeom prst="rect">
            <a:avLst/>
          </a:prstGeom>
        </p:spPr>
        <p:txBody>
          <a:bodyPr/>
          <a:lstStyle/>
          <a:p>
            <a:pPr marL="0" indent="0" defTabSz="905510">
              <a:spcBef>
                <a:spcPts val="900"/>
              </a:spcBef>
              <a:buSzTx/>
              <a:buNone/>
              <a:defRPr sz="2770"/>
            </a:pPr>
            <a:r>
              <a:rPr lang="en-US"/>
              <a:t>C</a:t>
            </a:r>
            <a:r>
              <a:t>reate more than 16 page groups</a:t>
            </a:r>
          </a:p>
          <a:p>
            <a:pPr marL="339725" indent="-339725" defTabSz="905510">
              <a:spcBef>
                <a:spcPts val="900"/>
              </a:spcBef>
              <a:defRPr sz="2375"/>
            </a:pPr>
            <a:r>
              <a:t>a cache-like structure</a:t>
            </a:r>
          </a:p>
          <a:p>
            <a:pPr marL="339725" indent="-339725" defTabSz="905510">
              <a:spcBef>
                <a:spcPts val="900"/>
              </a:spcBef>
              <a:defRPr sz="2375"/>
            </a:pPr>
            <a:r>
              <a:t>2 ways for mapping:</a:t>
            </a:r>
          </a:p>
          <a:p>
            <a:pPr marL="791845" lvl="1" indent="-339725" defTabSz="905510">
              <a:spcBef>
                <a:spcPts val="400"/>
              </a:spcBef>
              <a:buFontTx/>
              <a:buAutoNum type="arabicPeriod"/>
              <a:defRPr sz="1780"/>
            </a:pPr>
            <a:r>
              <a:t>thread-local</a:t>
            </a:r>
          </a:p>
          <a:p>
            <a:pPr marL="1131570" lvl="2" indent="-226060" defTabSz="905510">
              <a:spcBef>
                <a:spcPts val="400"/>
              </a:spcBef>
              <a:defRPr sz="1585"/>
            </a:pPr>
            <a:r>
              <a:t>mpk_begin() &amp; mpk_end() by a calling thread</a:t>
            </a:r>
          </a:p>
          <a:p>
            <a:pPr marL="1131570" lvl="2" indent="-226060" defTabSz="905510">
              <a:spcBef>
                <a:spcPts val="400"/>
              </a:spcBef>
              <a:defRPr sz="1585"/>
            </a:pPr>
            <a:r>
              <a:t>sleep when fail</a:t>
            </a:r>
          </a:p>
          <a:p>
            <a:pPr marL="1131570" lvl="2" indent="-226060" defTabSz="905510">
              <a:spcBef>
                <a:spcPts val="400"/>
              </a:spcBef>
              <a:defRPr sz="1585"/>
            </a:pPr>
            <a:r>
              <a:t>page not be used -&gt; evict and disable permission</a:t>
            </a:r>
          </a:p>
          <a:p>
            <a:pPr marL="791845" lvl="1" indent="-339725" defTabSz="905510">
              <a:spcBef>
                <a:spcPts val="400"/>
              </a:spcBef>
              <a:buFontTx/>
              <a:buAutoNum type="arabicPeriod"/>
              <a:defRPr sz="1780"/>
            </a:pPr>
            <a:r>
              <a:t>global</a:t>
            </a:r>
            <a:endParaRPr sz="1485"/>
          </a:p>
          <a:p>
            <a:pPr marL="1131570" lvl="2" indent="-226060" defTabSz="905510">
              <a:spcBef>
                <a:spcPts val="400"/>
              </a:spcBef>
              <a:defRPr sz="1585"/>
            </a:pPr>
            <a:r>
              <a:t>mpk_mprotect() for all threads</a:t>
            </a:r>
          </a:p>
          <a:p>
            <a:pPr marL="1131570" lvl="2" indent="-226060" defTabSz="905510">
              <a:spcBef>
                <a:spcPts val="400"/>
              </a:spcBef>
              <a:defRPr sz="1585"/>
            </a:pPr>
            <a:r>
              <a:t>LRU for replacement</a:t>
            </a:r>
          </a:p>
          <a:p>
            <a:pPr marL="1131570" lvl="2" indent="-226060" defTabSz="905510">
              <a:spcBef>
                <a:spcPts val="400"/>
              </a:spcBef>
              <a:defRPr sz="1585"/>
            </a:pPr>
            <a:r>
              <a:t>reserves one key for execute-only pages</a:t>
            </a:r>
          </a:p>
          <a:p>
            <a:pPr marL="1584325" lvl="3" indent="-226060" defTabSz="905510">
              <a:spcBef>
                <a:spcPts val="400"/>
              </a:spcBef>
              <a:defRPr sz="1385"/>
            </a:pPr>
            <a:r>
              <a:t>merge execute-only pages group</a:t>
            </a:r>
          </a:p>
          <a:p>
            <a:pPr marL="1584325" lvl="3" indent="-226060" defTabSz="905510">
              <a:spcBef>
                <a:spcPts val="400"/>
              </a:spcBef>
              <a:defRPr sz="1385"/>
            </a:pPr>
            <a:r>
              <a:t>evicted when execute-only pages</a:t>
            </a:r>
          </a:p>
        </p:txBody>
      </p:sp>
      <p:pic>
        <p:nvPicPr>
          <p:cNvPr id="226" name="图片 5" descr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3130" y="1105535"/>
            <a:ext cx="4625976" cy="542734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Inter-thread Key Synchronization in MPK</a:t>
            </a:r>
          </a:p>
        </p:txBody>
      </p:sp>
      <p:sp>
        <p:nvSpPr>
          <p:cNvPr id="231" name="内容占位符 2"/>
          <p:cNvSpPr txBox="1"/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One thread</a:t>
            </a:r>
            <a:r>
              <a:rPr>
                <a:latin typeface="Calibri" panose="020F0502020204030204" charset="0"/>
                <a:ea typeface="Calibri" panose="020F0502020204030204"/>
                <a:cs typeface="Calibri" panose="020F0502020204030204" charset="0"/>
                <a:sym typeface="Calibri" panose="020F0502020204030204"/>
              </a:rPr>
              <a:t> </a:t>
            </a:r>
            <a:r>
              <a:rPr>
                <a:latin typeface="Calibri" panose="020F0502020204030204" charset="0"/>
                <a:cs typeface="Calibri" panose="020F0502020204030204" charset="0"/>
              </a:rPr>
              <a:t>calls</a:t>
            </a:r>
            <a:r>
              <a:rPr>
                <a:latin typeface="Calibri" panose="020F0502020204030204" charset="0"/>
                <a:ea typeface="Calibri" panose="020F0502020204030204"/>
                <a:cs typeface="Calibri" panose="020F0502020204030204" charset="0"/>
                <a:sym typeface="Calibri" panose="020F0502020204030204"/>
              </a:rPr>
              <a:t> </a:t>
            </a:r>
            <a:r>
              <a:rPr>
                <a:latin typeface="Calibri" panose="020F0502020204030204" charset="0"/>
                <a:cs typeface="Calibri" panose="020F0502020204030204" charset="0"/>
              </a:rPr>
              <a:t>mpk_mprotect()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/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mpk_mprotect() calls do_pkey_sync(pkey)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do_pkey_sync(key) sends interrupt to other threads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When other threads are scheduled, update PKRU by calling registered callback functions (callback functions are added by task_work_add())</a:t>
            </a:r>
            <a:endParaRPr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232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30912" y="1089574"/>
            <a:ext cx="4242400" cy="232303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Source Code for Inter-thread sync</a:t>
            </a:r>
          </a:p>
        </p:txBody>
      </p:sp>
      <p:pic>
        <p:nvPicPr>
          <p:cNvPr id="237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616" y="2251029"/>
            <a:ext cx="10986767" cy="30180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8" name="内容占位符 2"/>
          <p:cNvSpPr txBox="1"/>
          <p:nvPr>
            <p:ph type="body" idx="1"/>
          </p:nvPr>
        </p:nvSpPr>
        <p:spPr>
          <a:xfrm>
            <a:off x="672096" y="1098301"/>
            <a:ext cx="10515601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In /libmpk/kernel/mm/mprotect.c/do_pkey_sync(val_pkru)</a:t>
            </a:r>
            <a:endParaRPr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标题 1"/>
          <p:cNvSpPr txBox="1"/>
          <p:nvPr>
            <p:ph type="title"/>
          </p:nvPr>
        </p:nvSpPr>
        <p:spPr>
          <a:xfrm>
            <a:off x="2871948" y="2674646"/>
            <a:ext cx="11116272" cy="1325567"/>
          </a:xfrm>
          <a:prstGeom prst="rect">
            <a:avLst/>
          </a:prstGeom>
        </p:spPr>
        <p:txBody>
          <a:bodyPr/>
          <a:lstStyle>
            <a:lvl1pPr>
              <a:defRPr sz="5300" b="1"/>
            </a:lvl1pPr>
          </a:lstStyle>
          <a:p>
            <a:r>
              <a:t>Propose New Solutions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New Solution to Protection </a:t>
            </a:r>
            <a:r>
              <a:rPr lang="en-US"/>
              <a:t>K</a:t>
            </a:r>
            <a:r>
              <a:t>ey </a:t>
            </a:r>
            <a:r>
              <a:rPr lang="en-US"/>
              <a:t>L</a:t>
            </a:r>
            <a:r>
              <a:t>imitation</a:t>
            </a:r>
          </a:p>
        </p:txBody>
      </p:sp>
      <p:sp>
        <p:nvSpPr>
          <p:cNvPr id="231" name="内容占位符 2"/>
          <p:cNvSpPr txBox="1"/>
          <p:nvPr>
            <p:ph type="body" idx="1"/>
          </p:nvPr>
        </p:nvSpPr>
        <p:spPr>
          <a:xfrm>
            <a:off x="839470" y="1412875"/>
            <a:ext cx="10515600" cy="5255260"/>
          </a:xfrm>
          <a:prstGeom prst="rect">
            <a:avLst/>
          </a:prstGeom>
        </p:spPr>
        <p:txBody>
          <a:bodyPr>
            <a:normAutofit lnSpcReduction="10000"/>
          </a:bodyPr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latin typeface="Calibri" panose="020F0502020204030204" charset="0"/>
                <a:cs typeface="Calibri" panose="020F0502020204030204" charset="0"/>
                <a:sym typeface="+mn-ea"/>
              </a:rPr>
              <a:t>Protection key limitation</a:t>
            </a:r>
            <a:endParaRPr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latin typeface="Calibri" panose="020F0502020204030204" charset="0"/>
                <a:cs typeface="Calibri" panose="020F0502020204030204" charset="0"/>
                <a:sym typeface="+mn-ea"/>
              </a:rPr>
              <a:t>Virtual key -&gt; Hardware key -&gt; </a:t>
            </a: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P</a:t>
            </a:r>
            <a:r>
              <a:rPr>
                <a:latin typeface="Calibri" panose="020F0502020204030204" charset="0"/>
                <a:cs typeface="Calibri" panose="020F0502020204030204" charset="0"/>
                <a:sym typeface="+mn-ea"/>
              </a:rPr>
              <a:t>age group</a:t>
            </a:r>
            <a:endParaRPr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latin typeface="Calibri" panose="020F0502020204030204" charset="0"/>
                <a:cs typeface="Calibri" panose="020F0502020204030204" charset="0"/>
                <a:sym typeface="+mn-ea"/>
              </a:rPr>
              <a:t>Cache-like structure is used to map the virtual key to hardware key</a:t>
            </a:r>
            <a:endParaRPr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latin typeface="Calibri" panose="020F0502020204030204" charset="0"/>
                <a:cs typeface="Calibri" panose="020F0502020204030204" charset="0"/>
                <a:sym typeface="+mn-ea"/>
              </a:rPr>
              <a:t>The frequently updated virtual key will mapped to the hardare key, the limitation is hidden by the virtual key</a:t>
            </a:r>
            <a:endParaRPr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342900" indent="-342900">
              <a:defRPr sz="2400"/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latin typeface="Calibri" panose="020F0502020204030204" charset="0"/>
                <a:cs typeface="Calibri" panose="020F0502020204030204" charset="0"/>
                <a:sym typeface="+mn-ea"/>
              </a:rPr>
              <a:t>Inter-thread synchronization</a:t>
            </a:r>
            <a:endParaRPr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latin typeface="Calibri" panose="020F0502020204030204" charset="0"/>
                <a:cs typeface="Calibri" panose="020F0502020204030204" charset="0"/>
                <a:sym typeface="+mn-ea"/>
              </a:rPr>
              <a:t>calling thread --interrupt (callback is to change the PKRU value)</a:t>
            </a: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>
                <a:latin typeface="Calibri" panose="020F0502020204030204" charset="0"/>
                <a:cs typeface="Calibri" panose="020F0502020204030204" charset="0"/>
                <a:sym typeface="+mn-ea"/>
              </a:rPr>
              <a:t>-&gt; other threads</a:t>
            </a:r>
            <a:endParaRPr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latin typeface="Calibri" panose="020F0502020204030204" charset="0"/>
                <a:cs typeface="Calibri" panose="020F0502020204030204" charset="0"/>
                <a:sym typeface="+mn-ea"/>
              </a:rPr>
              <a:t>other threads are scheduled -&gt; respond to the interrupt </a:t>
            </a:r>
            <a:endParaRPr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457200" lvl="1" indent="0">
              <a:buNone/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latin typeface="Calibri" panose="020F0502020204030204" charset="0"/>
                <a:cs typeface="Calibri" panose="020F0502020204030204" charset="0"/>
                <a:sym typeface="+mn-ea"/>
              </a:rPr>
              <a:t>-&gt; synchronize PKRU</a:t>
            </a:r>
            <a:endParaRPr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SzTx/>
              <a:buNone/>
            </a:pPr>
            <a:endParaRPr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Outline</a:t>
            </a:r>
          </a:p>
        </p:txBody>
      </p:sp>
      <p:sp>
        <p:nvSpPr>
          <p:cNvPr id="160" name="内容占位符 2"/>
          <p:cNvSpPr txBox="1"/>
          <p:nvPr>
            <p:ph type="body" idx="1"/>
          </p:nvPr>
        </p:nvSpPr>
        <p:spPr>
          <a:xfrm>
            <a:off x="837954" y="1124927"/>
            <a:ext cx="10515601" cy="50366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511810">
              <a:spcBef>
                <a:spcPts val="500"/>
              </a:spcBef>
              <a:buSzTx/>
              <a:buNone/>
              <a:defRPr sz="1570"/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191770" indent="-191770" defTabSz="511810">
              <a:spcBef>
                <a:spcPts val="500"/>
              </a:spcBef>
              <a:defRPr sz="1345"/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Problem Statement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Related Work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Proposed New Solutions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Evaluation Plan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Future Research Plan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Current work and difficulty</a:t>
            </a:r>
            <a:endParaRPr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New Solution to Inter-thread Sync</a:t>
            </a:r>
          </a:p>
        </p:txBody>
      </p:sp>
      <p:sp>
        <p:nvSpPr>
          <p:cNvPr id="251" name="内容占位符 2"/>
          <p:cNvSpPr txBox="1"/>
          <p:nvPr>
            <p:ph type="body" sz="half" idx="1"/>
          </p:nvPr>
        </p:nvSpPr>
        <p:spPr>
          <a:xfrm>
            <a:off x="838199" y="1737348"/>
            <a:ext cx="10515601" cy="3148398"/>
          </a:xfrm>
          <a:prstGeom prst="rect">
            <a:avLst/>
          </a:prstGeom>
        </p:spPr>
        <p:txBody>
          <a:bodyPr lIns="45718" tIns="45718" rIns="45718" bIns="45718"/>
          <a:lstStyle/>
          <a:p>
            <a:pPr marL="0" indent="0">
              <a:buSzTx/>
              <a:buNone/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Current Solution: Similar to MPK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Send interrupt to other threads.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Register callback function to sync PMP entries.</a:t>
            </a:r>
            <a:endParaRPr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标题 1"/>
          <p:cNvSpPr txBox="1"/>
          <p:nvPr>
            <p:ph type="title"/>
          </p:nvPr>
        </p:nvSpPr>
        <p:spPr>
          <a:xfrm>
            <a:off x="3552189" y="2766217"/>
            <a:ext cx="11116272" cy="1325566"/>
          </a:xfrm>
          <a:prstGeom prst="rect">
            <a:avLst/>
          </a:prstGeom>
        </p:spPr>
        <p:txBody>
          <a:bodyPr/>
          <a:lstStyle>
            <a:lvl1pPr>
              <a:defRPr sz="5300" b="1"/>
            </a:lvl1pPr>
          </a:lstStyle>
          <a:p>
            <a:r>
              <a:t>Evaluation Plan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Evaluation Plan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Similar to the evaluation plan of libmpk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Several aspects: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zh-CN" altLang="en-US">
                <a:latin typeface="Calibri" panose="020F0502020204030204" charset="0"/>
                <a:cs typeface="Calibri" panose="020F0502020204030204" charset="0"/>
              </a:rPr>
              <a:t>Security Evaluation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zh-CN" altLang="en-US">
                <a:latin typeface="Calibri" panose="020F0502020204030204" charset="0"/>
                <a:cs typeface="Calibri" panose="020F0502020204030204" charset="0"/>
              </a:rPr>
              <a:t>Microbenchmark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Macrobenchmark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Security Evaluation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PMP: prevent the malicious code from executing privileged instructions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libpmp should implement the basic function of protecting the memory space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662363" y="3861435"/>
            <a:ext cx="4867275" cy="1847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Microbenchmark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Cache performance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Determined by cache hit/eviction rate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Memory overhead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Decided by memory space and internal data structure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Synchronization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Affected by context switch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Compared with original PMP implementation 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71720" y="1629410"/>
            <a:ext cx="636905" cy="619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980" y="2781300"/>
            <a:ext cx="624205" cy="6242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330" y="4149090"/>
            <a:ext cx="624205" cy="6242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Macrobenchmark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Measure performance in several applications like libmpk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libmpk application benchmarks: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OpenSSL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JavaScript JIT Compilers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In-Memory Key-Value Store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标题 1"/>
          <p:cNvSpPr txBox="1"/>
          <p:nvPr>
            <p:ph type="title"/>
          </p:nvPr>
        </p:nvSpPr>
        <p:spPr>
          <a:xfrm>
            <a:off x="2871948" y="2674646"/>
            <a:ext cx="11116272" cy="1325567"/>
          </a:xfrm>
          <a:prstGeom prst="rect">
            <a:avLst/>
          </a:prstGeom>
        </p:spPr>
        <p:txBody>
          <a:bodyPr/>
          <a:lstStyle>
            <a:lvl1pPr>
              <a:defRPr sz="5300" b="1"/>
            </a:lvl1pPr>
          </a:lstStyle>
          <a:p>
            <a:r>
              <a:t>Future Research Plan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Future Research Plan</a:t>
            </a:r>
          </a:p>
        </p:txBody>
      </p:sp>
      <p:sp>
        <p:nvSpPr>
          <p:cNvPr id="264" name="内容占位符 2"/>
          <p:cNvSpPr txBox="1"/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ea typeface="Consolas" panose="020B0609020204030204"/>
                <a:cs typeface="Calibri" panose="020F0502020204030204" charset="0"/>
                <a:sym typeface="Consolas" panose="020B0609020204030204"/>
              </a:rPr>
              <a:t>Make a survey on RISC-V TEE: Keystone/Penglai</a:t>
            </a: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ea typeface="Consolas" panose="020B0609020204030204"/>
                <a:cs typeface="Calibri" panose="020F0502020204030204" charset="0"/>
                <a:sym typeface="Consolas" panose="020B0609020204030204"/>
              </a:rPr>
              <a:t>Explore the hardware extensions to support Unlimited PMP Entries</a:t>
            </a: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ea typeface="Consolas" panose="020B0609020204030204"/>
                <a:cs typeface="Calibri" panose="020F0502020204030204" charset="0"/>
                <a:sym typeface="Consolas" panose="020B0609020204030204"/>
              </a:rPr>
              <a:t>Investigate other virtualization techniques.</a:t>
            </a: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标题 1"/>
          <p:cNvSpPr txBox="1"/>
          <p:nvPr>
            <p:ph type="title"/>
          </p:nvPr>
        </p:nvSpPr>
        <p:spPr>
          <a:xfrm>
            <a:off x="2165545" y="2648483"/>
            <a:ext cx="11116272" cy="1325567"/>
          </a:xfrm>
          <a:prstGeom prst="rect">
            <a:avLst/>
          </a:prstGeom>
        </p:spPr>
        <p:txBody>
          <a:bodyPr/>
          <a:lstStyle>
            <a:lvl1pPr>
              <a:defRPr sz="5300" b="1"/>
            </a:lvl1pPr>
          </a:lstStyle>
          <a:p>
            <a:r>
              <a:t>Current </a:t>
            </a:r>
            <a:r>
              <a:rPr lang="en-US"/>
              <a:t>W</a:t>
            </a:r>
            <a:r>
              <a:t>ork and </a:t>
            </a:r>
            <a:r>
              <a:rPr lang="en-US"/>
              <a:t>D</a:t>
            </a:r>
            <a:r>
              <a:t>ifficulty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Current Work</a:t>
            </a:r>
          </a:p>
        </p:txBody>
      </p:sp>
      <p:sp>
        <p:nvSpPr>
          <p:cNvPr id="273" name="内容占位符 2"/>
          <p:cNvSpPr txBox="1"/>
          <p:nvPr>
            <p:ph type="body" idx="1"/>
          </p:nvPr>
        </p:nvSpPr>
        <p:spPr>
          <a:xfrm>
            <a:off x="838200" y="751231"/>
            <a:ext cx="10515600" cy="4351339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ea typeface="Consolas" panose="020B0609020204030204"/>
                <a:cs typeface="Calibri" panose="020F0502020204030204" charset="0"/>
                <a:sym typeface="Consolas" panose="020B0609020204030204"/>
              </a:rPr>
              <a:t>We have prepared a docker image with RV64 architecture.</a:t>
            </a: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</p:txBody>
      </p:sp>
      <p:pic>
        <p:nvPicPr>
          <p:cNvPr id="27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3182" y="2230613"/>
            <a:ext cx="9097108" cy="402001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标题 1"/>
          <p:cNvSpPr txBox="1"/>
          <p:nvPr>
            <p:ph type="title"/>
          </p:nvPr>
        </p:nvSpPr>
        <p:spPr>
          <a:xfrm>
            <a:off x="3081253" y="2766217"/>
            <a:ext cx="11116272" cy="1325566"/>
          </a:xfrm>
          <a:prstGeom prst="rect">
            <a:avLst/>
          </a:prstGeom>
        </p:spPr>
        <p:txBody>
          <a:bodyPr/>
          <a:lstStyle>
            <a:lvl1pPr>
              <a:defRPr sz="5300" b="1"/>
            </a:lvl1pPr>
          </a:lstStyle>
          <a:p>
            <a:r>
              <a:t>Problem Statement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Current Difficulty</a:t>
            </a:r>
          </a:p>
        </p:txBody>
      </p:sp>
      <p:sp>
        <p:nvSpPr>
          <p:cNvPr id="279" name="内容占位符 2"/>
          <p:cNvSpPr txBox="1"/>
          <p:nvPr>
            <p:ph type="body" idx="1"/>
          </p:nvPr>
        </p:nvSpPr>
        <p:spPr>
          <a:xfrm>
            <a:off x="838200" y="751231"/>
            <a:ext cx="10515600" cy="4351339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ea typeface="Consolas" panose="020B0609020204030204"/>
                <a:cs typeface="Calibri" panose="020F0502020204030204" charset="0"/>
                <a:sym typeface="Consolas" panose="020B0609020204030204"/>
              </a:rPr>
              <a:t>Cannot get the value of PMP CSRs on riscv-linux-gnu gdb.</a:t>
            </a: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ea typeface="Consolas" panose="020B0609020204030204"/>
                <a:cs typeface="Calibri" panose="020F0502020204030204" charset="0"/>
                <a:sym typeface="Consolas" panose="020B0609020204030204"/>
              </a:rPr>
              <a:t>However, on the riscv-linux-gnu gdb manual:</a:t>
            </a: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</p:txBody>
      </p:sp>
      <p:pic>
        <p:nvPicPr>
          <p:cNvPr id="280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7369" y="2552250"/>
            <a:ext cx="4775201" cy="7493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81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852" y="4528569"/>
            <a:ext cx="6502401" cy="14097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Memory Protection</a:t>
            </a:r>
          </a:p>
        </p:txBody>
      </p:sp>
      <p:sp>
        <p:nvSpPr>
          <p:cNvPr id="169" name="内容占位符 2"/>
          <p:cNvSpPr txBox="1"/>
          <p:nvPr>
            <p:ph type="body" idx="1"/>
          </p:nvPr>
        </p:nvSpPr>
        <p:spPr>
          <a:xfrm>
            <a:off x="602732" y="847803"/>
            <a:ext cx="10515601" cy="435133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/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Provide a mechanism to manage the privilege of memory access.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In Linux, mprotect is used to set access privilege of different memory segments.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Usually implemented by set the bits in PTE (low efficiency). </a:t>
            </a:r>
            <a:endParaRPr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Intel MPK</a:t>
            </a:r>
          </a:p>
        </p:txBody>
      </p:sp>
      <p:sp>
        <p:nvSpPr>
          <p:cNvPr id="174" name="内容占位符 2"/>
          <p:cNvSpPr txBox="1"/>
          <p:nvPr>
            <p:ph type="body" idx="1"/>
          </p:nvPr>
        </p:nvSpPr>
        <p:spPr>
          <a:xfrm>
            <a:off x="838200" y="1253331"/>
            <a:ext cx="10515601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/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Group several pages into a page group.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Use 16 memory protection keys (stored in a thread level PKRU register) to encode the privilege of one page group</a:t>
            </a:r>
            <a:endParaRPr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Hidden issues in MPK</a:t>
            </a:r>
          </a:p>
        </p:txBody>
      </p:sp>
      <p:sp>
        <p:nvSpPr>
          <p:cNvPr id="179" name="内容占位符 2"/>
          <p:cNvSpPr txBox="1"/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>
              <a:latin typeface="Consolas" panose="020B0609020204030204" charset="0"/>
              <a:cs typeface="Consolas" panose="020B0609020204030204" charset="0"/>
            </a:endParaRPr>
          </a:p>
          <a:p>
            <a:pPr marL="342900" indent="-342900">
              <a:defRPr sz="2400"/>
            </a:pPr>
            <a:endParaRPr>
              <a:latin typeface="Consolas" panose="020B0609020204030204" charset="0"/>
              <a:cs typeface="Consolas" panose="020B0609020204030204" charset="0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 charset="0"/>
                <a:cs typeface="Consolas" panose="020B0609020204030204" charset="0"/>
              </a:rPr>
              <a:t>Protection-key-use-after-free</a:t>
            </a:r>
            <a:endParaRPr>
              <a:latin typeface="Consolas" panose="020B0609020204030204" charset="0"/>
              <a:ea typeface="Consolas" panose="020B0609020204030204"/>
              <a:cs typeface="Consolas" panose="020B0609020204030204" charset="0"/>
              <a:sym typeface="Consolas" panose="020B0609020204030204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endParaRPr>
              <a:latin typeface="Consolas" panose="020B0609020204030204" charset="0"/>
              <a:cs typeface="Consolas" panose="020B0609020204030204" charset="0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 charset="0"/>
                <a:cs typeface="Consolas" panose="020B0609020204030204" charset="0"/>
              </a:rPr>
              <a:t>Protection key limitation</a:t>
            </a:r>
            <a:endParaRPr>
              <a:latin typeface="Consolas" panose="020B0609020204030204" charset="0"/>
              <a:ea typeface="Consolas" panose="020B0609020204030204"/>
              <a:cs typeface="Consolas" panose="020B0609020204030204" charset="0"/>
              <a:sym typeface="Consolas" panose="020B0609020204030204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endParaRPr>
              <a:latin typeface="Consolas" panose="020B0609020204030204" charset="0"/>
              <a:cs typeface="Consolas" panose="020B0609020204030204" charset="0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 charset="0"/>
                <a:cs typeface="Consolas" panose="020B0609020204030204" charset="0"/>
              </a:rPr>
              <a:t>Inter-thread synchronization for multi-thread programs</a:t>
            </a:r>
            <a:endParaRPr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80" name="标题 1"/>
          <p:cNvSpPr txBox="1"/>
          <p:nvPr/>
        </p:nvSpPr>
        <p:spPr>
          <a:xfrm>
            <a:off x="982096" y="4792529"/>
            <a:ext cx="10515601" cy="1325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pPr>
              <a:lnSpc>
                <a:spcPct val="90000"/>
              </a:lnSpc>
              <a:defRPr sz="4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Those issues have been fixed by </a:t>
            </a: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libmpk</a:t>
            </a:r>
            <a:r>
              <a:t>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RISC-V Physical Memory Protection (PMP)</a:t>
            </a:r>
          </a:p>
        </p:txBody>
      </p:sp>
      <p:sp>
        <p:nvSpPr>
          <p:cNvPr id="185" name="内容占位符 2"/>
          <p:cNvSpPr txBox="1"/>
          <p:nvPr>
            <p:ph type="body" idx="1"/>
          </p:nvPr>
        </p:nvSpPr>
        <p:spPr>
          <a:xfrm>
            <a:off x="733547" y="939373"/>
            <a:ext cx="10515601" cy="4351339"/>
          </a:xfrm>
          <a:prstGeom prst="rect">
            <a:avLst/>
          </a:prstGeom>
        </p:spPr>
        <p:txBody>
          <a:bodyPr/>
          <a:lstStyle/>
          <a:p>
            <a:pPr marL="0" indent="0" defTabSz="841375">
              <a:spcBef>
                <a:spcPts val="900"/>
              </a:spcBef>
              <a:buSzTx/>
              <a:buNone/>
              <a:defRPr sz="2575"/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15595" indent="-315595" defTabSz="841375">
              <a:spcBef>
                <a:spcPts val="900"/>
              </a:spcBef>
              <a:defRPr sz="2210"/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15595" indent="-315595" defTabSz="841375">
              <a:spcBef>
                <a:spcPts val="900"/>
              </a:spcBef>
              <a:defRPr sz="221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Provide a per-hart level physical memory access privilege.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15595" indent="-315595" defTabSz="841375">
              <a:spcBef>
                <a:spcPts val="900"/>
              </a:spcBef>
              <a:defRPr sz="221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15595" indent="-315595" defTabSz="841375">
              <a:spcBef>
                <a:spcPts val="900"/>
              </a:spcBef>
              <a:defRPr sz="221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Use 16 PMP entries instead of protection key.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15595" indent="-315595" defTabSz="841375">
              <a:spcBef>
                <a:spcPts val="900"/>
              </a:spcBef>
              <a:defRPr sz="221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15595" indent="-315595" defTabSz="841375">
              <a:spcBef>
                <a:spcPts val="900"/>
              </a:spcBef>
              <a:defRPr sz="221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PMP entries consist of configuration registers and address registers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735965" lvl="1" indent="-315595" defTabSz="841375">
              <a:spcBef>
                <a:spcPts val="900"/>
              </a:spcBef>
              <a:defRPr sz="221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Configuration register: use several bits to encode privilege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735965" lvl="1" indent="-315595" defTabSz="841375">
              <a:spcBef>
                <a:spcPts val="900"/>
              </a:spcBef>
              <a:defRPr sz="221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Address register: Specify the managed memory region</a:t>
            </a:r>
            <a:endParaRPr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RISC-V Physical Memory Protection (PMP)</a:t>
            </a:r>
          </a:p>
        </p:txBody>
      </p:sp>
      <p:pic>
        <p:nvPicPr>
          <p:cNvPr id="190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976" y="2154939"/>
            <a:ext cx="5106925" cy="31257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1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942" y="2882900"/>
            <a:ext cx="5664201" cy="10922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Whether those three issues exist in PMP?</a:t>
            </a:r>
          </a:p>
        </p:txBody>
      </p:sp>
      <p:sp>
        <p:nvSpPr>
          <p:cNvPr id="196" name="内容占位符 2"/>
          <p:cNvSpPr txBox="1"/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/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Protection-key-use-after-free </a:t>
            </a:r>
            <a:r>
              <a:rPr>
                <a:solidFill>
                  <a:schemeClr val="accent1"/>
                </a:solidFill>
                <a:latin typeface="Calibri" panose="020F0502020204030204" charset="0"/>
                <a:cs typeface="Calibri" panose="020F0502020204030204" charset="0"/>
              </a:rPr>
              <a:t>TO BE CONTINUED</a:t>
            </a: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Protection key limitation </a:t>
            </a:r>
            <a:r>
              <a:rPr>
                <a:solidFill>
                  <a:srgbClr val="FF2600"/>
                </a:solidFill>
                <a:latin typeface="Calibri" panose="020F0502020204030204" charset="0"/>
                <a:cs typeface="Calibri" panose="020F0502020204030204" charset="0"/>
              </a:rPr>
              <a:t>EXISTS</a:t>
            </a:r>
            <a:endParaRPr>
              <a:latin typeface="Calibri" panose="020F0502020204030204" charset="0"/>
              <a:ea typeface="Consolas" panose="020B0609020204030204"/>
              <a:cs typeface="Calibri" panose="020F0502020204030204" charset="0"/>
              <a:sym typeface="Consolas" panose="020B0609020204030204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alibri" panose="020F0502020204030204" charset="0"/>
                <a:cs typeface="Calibri" panose="020F0502020204030204" charset="0"/>
              </a:rPr>
              <a:t>Inter-thread synchronization </a:t>
            </a:r>
            <a:r>
              <a:rPr>
                <a:solidFill>
                  <a:srgbClr val="FF2600"/>
                </a:solidFill>
                <a:latin typeface="Calibri" panose="020F0502020204030204" charset="0"/>
                <a:cs typeface="Calibri" panose="020F0502020204030204" charset="0"/>
              </a:rPr>
              <a:t>EXISTS</a:t>
            </a:r>
            <a:endParaRPr>
              <a:solidFill>
                <a:srgbClr val="FF26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PLACING_PICTURE_USER_VIEWPORT" val="{&quot;height&quot;:2532,&quot;width&quot;:2604}"/>
</p:tagLst>
</file>

<file path=ppt/tags/tag2.xml><?xml version="1.0" encoding="utf-8"?>
<p:tagLst xmlns:p="http://schemas.openxmlformats.org/presentationml/2006/main">
  <p:tag name="COMMONDATA" val="eyJoZGlkIjoiMjU5NWIwMDFkOGE1ZDUxYWJiZGY5Y2Q5YzFhZTUwYTY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4596</Words>
  <Application>WPS 演示</Application>
  <PresentationFormat/>
  <Paragraphs>221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8" baseType="lpstr">
      <vt:lpstr>Arial</vt:lpstr>
      <vt:lpstr>宋体</vt:lpstr>
      <vt:lpstr>Wingdings</vt:lpstr>
      <vt:lpstr>等线</vt:lpstr>
      <vt:lpstr>等线 Light</vt:lpstr>
      <vt:lpstr>Arial</vt:lpstr>
      <vt:lpstr>Arial Black</vt:lpstr>
      <vt:lpstr>Calibri</vt:lpstr>
      <vt:lpstr>DejaVu Sans Mono Nerd Font Complete</vt:lpstr>
      <vt:lpstr>DejaVu Sans Mono</vt:lpstr>
      <vt:lpstr>Consolas</vt:lpstr>
      <vt:lpstr>微软雅黑</vt:lpstr>
      <vt:lpstr>Arial Unicode MS</vt:lpstr>
      <vt:lpstr>Calibri</vt:lpstr>
      <vt:lpstr>Consolas</vt:lpstr>
      <vt:lpstr>Calibri Light</vt:lpstr>
      <vt:lpstr>Helvetica</vt:lpstr>
      <vt:lpstr>Office 主题​​</vt:lpstr>
      <vt:lpstr>CS315 Project Proposal: libpmp</vt:lpstr>
      <vt:lpstr>Outline</vt:lpstr>
      <vt:lpstr>Problem Statement</vt:lpstr>
      <vt:lpstr>Memory Protection</vt:lpstr>
      <vt:lpstr>Intel MPK</vt:lpstr>
      <vt:lpstr>Hidden issues in MPK</vt:lpstr>
      <vt:lpstr>RISC-V Physical Memory Protection (PMP)</vt:lpstr>
      <vt:lpstr>RISC-V Physical Memory Protection (PMP)</vt:lpstr>
      <vt:lpstr>Whether those three issues exist in PMP?</vt:lpstr>
      <vt:lpstr>Protection-key-use-after-free in PMP</vt:lpstr>
      <vt:lpstr>Protection key limitation in PMP</vt:lpstr>
      <vt:lpstr>Hidden Issues in RISC-V PMP</vt:lpstr>
      <vt:lpstr>Why it is important?</vt:lpstr>
      <vt:lpstr>Related Work</vt:lpstr>
      <vt:lpstr>Protection Key Virtualization</vt:lpstr>
      <vt:lpstr>Inter-thread Key Synchronization in MPK</vt:lpstr>
      <vt:lpstr>Source Code for Inter-thread sync</vt:lpstr>
      <vt:lpstr>Propose New Solutions</vt:lpstr>
      <vt:lpstr>New Solution to Protection key limitation</vt:lpstr>
      <vt:lpstr>New Solution to Inter-thread Sync</vt:lpstr>
      <vt:lpstr>Evaluation Plan</vt:lpstr>
      <vt:lpstr>Evaluation Plan</vt:lpstr>
      <vt:lpstr>Security Evaluation</vt:lpstr>
      <vt:lpstr>Microbenchmark</vt:lpstr>
      <vt:lpstr>Microbenchmark</vt:lpstr>
      <vt:lpstr>Future Research Plan</vt:lpstr>
      <vt:lpstr>Future Research Plan</vt:lpstr>
      <vt:lpstr>Current work and difficulty</vt:lpstr>
      <vt:lpstr>Current Work</vt:lpstr>
      <vt:lpstr>Current Difficulty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CS315 Project Proposal: libpmp</dc:title>
  <dc:creator/>
  <cp:lastModifiedBy>YeeTone</cp:lastModifiedBy>
  <cp:revision>17</cp:revision>
  <dcterms:created xsi:type="dcterms:W3CDTF">2022-10-10T04:15:00Z</dcterms:created>
  <dcterms:modified xsi:type="dcterms:W3CDTF">2022-10-10T07:43:32Z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23294EF1E9264FC3A349AF631CBBC1A8</vt:lpwstr>
  </property>
  <property fmtid="{D5CDD505-2E9C-101B-9397-08002B2CF9AE}" pid="3" name="KSOProductBuildVer">
    <vt:lpwstr>2052-11.1.0.12358</vt:lpwstr>
  </property>
</Properties>
</file>