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9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>
      <a:defRPr lang="en-US"/>
    </a:defPPr>
    <a:lvl1pPr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318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477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8636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0795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47" autoAdjust="0"/>
    <p:restoredTop sz="95934" autoAdjust="0"/>
  </p:normalViewPr>
  <p:slideViewPr>
    <p:cSldViewPr>
      <p:cViewPr>
        <p:scale>
          <a:sx n="32" d="100"/>
          <a:sy n="32" d="100"/>
        </p:scale>
        <p:origin x="1536" y="1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fld id="{E3268B52-AF21-4EF5-B9EE-AFE4E32221D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2752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1C14C3-3316-4B14-A8AF-BCC18B664656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4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Two components</a:t>
            </a:r>
            <a:r>
              <a:rPr lang="en-US" altLang="en-US" baseline="0" dirty="0" smtClean="0"/>
              <a:t> (SP and Saccade)</a:t>
            </a:r>
          </a:p>
          <a:p>
            <a:r>
              <a:rPr lang="en-US" altLang="en-US" baseline="0" dirty="0" smtClean="0"/>
              <a:t>Horizontal Moving Target</a:t>
            </a:r>
          </a:p>
          <a:p>
            <a:r>
              <a:rPr lang="en-US" altLang="en-US" baseline="0" dirty="0" smtClean="0"/>
              <a:t>Gain</a:t>
            </a:r>
          </a:p>
          <a:p>
            <a:r>
              <a:rPr lang="en-US" altLang="en-US" baseline="0" dirty="0" smtClean="0"/>
              <a:t>Offset of Position</a:t>
            </a:r>
          </a:p>
          <a:p>
            <a:r>
              <a:rPr lang="en-US" altLang="en-US" baseline="0" dirty="0" err="1" smtClean="0"/>
              <a:t>tXE</a:t>
            </a:r>
            <a:r>
              <a:rPr lang="en-US" altLang="en-US" baseline="0" dirty="0" smtClean="0"/>
              <a:t> = time between target </a:t>
            </a:r>
          </a:p>
          <a:p>
            <a:r>
              <a:rPr lang="en-US" altLang="en-US" baseline="0" dirty="0" smtClean="0"/>
              <a:t>Methods</a:t>
            </a:r>
          </a:p>
          <a:p>
            <a:r>
              <a:rPr lang="en-US" altLang="en-US" baseline="0" dirty="0" smtClean="0"/>
              <a:t>Graph method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Motivation:</a:t>
            </a:r>
          </a:p>
          <a:p>
            <a:r>
              <a:rPr lang="en-US" altLang="en-US" baseline="0" dirty="0" smtClean="0"/>
              <a:t>Sensorimotor Integration of Systemic Diseases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05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34944048" y="4756816"/>
            <a:ext cx="1631952" cy="327660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6740" y="4573178"/>
            <a:ext cx="21103088" cy="17075860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23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6740" y="22151706"/>
            <a:ext cx="21103088" cy="2825420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7200" b="0" i="1" baseline="0">
                <a:solidFill>
                  <a:schemeClr val="tx2"/>
                </a:solidFill>
              </a:defRPr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66742" y="25257766"/>
            <a:ext cx="4789868" cy="1460500"/>
          </a:xfr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01776" y="25257766"/>
            <a:ext cx="15368048" cy="1460500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44050" y="5664870"/>
            <a:ext cx="1631948" cy="1460500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2945CE1-A71C-4626-98E4-0E2CDD0443C5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321564" y="5029200"/>
            <a:ext cx="0" cy="224028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1564" y="5029200"/>
            <a:ext cx="0" cy="224028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93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2" y="2560320"/>
            <a:ext cx="18745196" cy="223365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424C-C116-4D36-B17D-E9056C72646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43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34944048" y="21522320"/>
            <a:ext cx="1631952" cy="327660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972298" y="2571724"/>
            <a:ext cx="7340012" cy="1871242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2571734"/>
            <a:ext cx="21212036" cy="187124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608560" y="23708530"/>
            <a:ext cx="11444568" cy="1460500"/>
          </a:xfrm>
        </p:spPr>
        <p:txBody>
          <a:bodyPr/>
          <a:lstStyle/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608560" y="25263802"/>
            <a:ext cx="11444568" cy="1460500"/>
          </a:xfrm>
        </p:spPr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44050" y="22430374"/>
            <a:ext cx="1631948" cy="1460500"/>
          </a:xfrm>
        </p:spPr>
        <p:txBody>
          <a:bodyPr/>
          <a:lstStyle/>
          <a:p>
            <a:fld id="{95091D9F-4458-4A34-AB39-1FABA9CD67B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" y="24798920"/>
            <a:ext cx="30780032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" y="24798920"/>
            <a:ext cx="30780032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990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2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1A9E-D609-4509-9775-3CA9D2E6BA8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79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34944048" y="5574992"/>
            <a:ext cx="1631952" cy="327660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022" y="10286894"/>
            <a:ext cx="24889964" cy="13144612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232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3020" y="5574992"/>
            <a:ext cx="25204288" cy="32766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72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28866" y="25257762"/>
            <a:ext cx="4789868" cy="14605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3020" y="25257766"/>
            <a:ext cx="19440680" cy="1460500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44050" y="6483046"/>
            <a:ext cx="1631948" cy="1460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0BB2D2D-E932-42F4-8C29-3CBDFC48F3F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" y="24712668"/>
            <a:ext cx="3073298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" y="24712668"/>
            <a:ext cx="3073298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23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2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0" y="2162512"/>
            <a:ext cx="18745200" cy="9955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0" y="14849868"/>
            <a:ext cx="18745200" cy="9928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E82E-CC4F-45AA-9D4B-A98E0192532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652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31136"/>
            <a:ext cx="11494008" cy="19824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0" y="2232260"/>
            <a:ext cx="18763488" cy="3652848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96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0" y="6104490"/>
            <a:ext cx="18763488" cy="70061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44800" y="14803314"/>
            <a:ext cx="18763488" cy="3655036"/>
          </a:xfrm>
        </p:spPr>
        <p:txBody>
          <a:bodyPr anchor="b">
            <a:normAutofit/>
          </a:bodyPr>
          <a:lstStyle>
            <a:lvl1pPr marL="0" indent="0">
              <a:buNone/>
              <a:defRPr sz="96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544800" y="18677728"/>
            <a:ext cx="18763488" cy="700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C4B9-1976-4435-8D87-045B559478C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544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6CF2-CAD0-47FC-9485-61494D2419E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049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4F29-736C-4335-95F8-DB5171BF9A7C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59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21916"/>
            <a:ext cx="11516328" cy="7684088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00" y="2256588"/>
            <a:ext cx="18745200" cy="22490576"/>
          </a:xfrm>
        </p:spPr>
        <p:txBody>
          <a:bodyPr/>
          <a:lstStyle>
            <a:lvl1pPr>
              <a:lnSpc>
                <a:spcPct val="112000"/>
              </a:lnSpc>
              <a:defRPr sz="8000"/>
            </a:lvl1pPr>
            <a:lvl2pPr>
              <a:lnSpc>
                <a:spcPct val="112000"/>
              </a:lnSpc>
              <a:defRPr sz="7200"/>
            </a:lvl2pPr>
            <a:lvl3pPr>
              <a:lnSpc>
                <a:spcPct val="112000"/>
              </a:lnSpc>
              <a:defRPr sz="6400"/>
            </a:lvl3pPr>
            <a:lvl4pPr>
              <a:lnSpc>
                <a:spcPct val="112000"/>
              </a:lnSpc>
              <a:defRPr sz="5600"/>
            </a:lvl4pPr>
            <a:lvl5pPr>
              <a:lnSpc>
                <a:spcPct val="112000"/>
              </a:lnSpc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10486054"/>
            <a:ext cx="11516328" cy="12958148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4800"/>
              </a:spcBef>
              <a:buNone/>
              <a:defRPr sz="56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7746-9351-40DC-A484-9FE96D20D822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726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4" y="2229050"/>
            <a:ext cx="11530112" cy="7676956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12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773400" y="6"/>
            <a:ext cx="18516600" cy="27431996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4" y="10486048"/>
            <a:ext cx="11530112" cy="12947904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4800"/>
              </a:spcBef>
              <a:buNone/>
              <a:defRPr sz="56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62D2-A98D-4DC4-B17E-7F24471A9322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383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34944048" y="21522320"/>
            <a:ext cx="1631952" cy="327660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238712"/>
            <a:ext cx="11501720" cy="19809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2" y="2276264"/>
            <a:ext cx="18745196" cy="226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4" y="23720246"/>
            <a:ext cx="11444568" cy="14605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4" y="25257766"/>
            <a:ext cx="11444568" cy="14605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4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44050" y="22430374"/>
            <a:ext cx="1631948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F6EAEF9-46FD-431F-BBC1-2283DEC006EB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4798920"/>
            <a:ext cx="134874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24798920"/>
            <a:ext cx="134874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0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r" defTabSz="2743200" rtl="0" eaLnBrk="1" latinLnBrk="0" hangingPunct="1">
        <a:lnSpc>
          <a:spcPct val="90000"/>
        </a:lnSpc>
        <a:spcBef>
          <a:spcPct val="0"/>
        </a:spcBef>
        <a:buNone/>
        <a:defRPr sz="152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133856" indent="-1133856" algn="l" defTabSz="2743200" rtl="0" eaLnBrk="1" latinLnBrk="0" hangingPunct="1">
        <a:lnSpc>
          <a:spcPct val="112000"/>
        </a:lnSpc>
        <a:spcBef>
          <a:spcPts val="3600"/>
        </a:spcBef>
        <a:buFont typeface="Arial" panose="020B0604020202020204" pitchFamily="34" charset="0"/>
        <a:buChar char="•"/>
        <a:defRPr sz="8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0" indent="-1133856" algn="l" defTabSz="2743200" rtl="0" eaLnBrk="1" latinLnBrk="0" hangingPunct="1">
        <a:lnSpc>
          <a:spcPct val="112000"/>
        </a:lnSpc>
        <a:spcBef>
          <a:spcPts val="3600"/>
        </a:spcBef>
        <a:buFont typeface="Corbel" panose="020B0503020204020204" pitchFamily="34" charset="0"/>
        <a:buChar char="–"/>
        <a:defRPr sz="72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572000" indent="-1133856" algn="l" defTabSz="2743200" rtl="0" eaLnBrk="1" latinLnBrk="0" hangingPunct="1">
        <a:lnSpc>
          <a:spcPct val="112000"/>
        </a:lnSpc>
        <a:spcBef>
          <a:spcPts val="3600"/>
        </a:spcBef>
        <a:buFont typeface="Arial" panose="020B0604020202020204" pitchFamily="34" charset="0"/>
        <a:buChar char="•"/>
        <a:defRPr sz="6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400800" indent="-1133856" algn="l" defTabSz="2743200" rtl="0" eaLnBrk="1" latinLnBrk="0" hangingPunct="1">
        <a:lnSpc>
          <a:spcPct val="112000"/>
        </a:lnSpc>
        <a:spcBef>
          <a:spcPts val="3600"/>
        </a:spcBef>
        <a:buFont typeface="Corbel" panose="020B0503020204020204" pitchFamily="34" charset="0"/>
        <a:buChar char="–"/>
        <a:defRPr sz="5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0" indent="-1133856" algn="l" defTabSz="2743200" rtl="0" eaLnBrk="1" latinLnBrk="0" hangingPunct="1">
        <a:lnSpc>
          <a:spcPct val="112000"/>
        </a:lnSpc>
        <a:spcBef>
          <a:spcPts val="3600"/>
        </a:spcBef>
        <a:buFont typeface="Arial" panose="020B0604020202020204" pitchFamily="34" charset="0"/>
        <a:buChar char="•"/>
        <a:defRPr sz="56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0058400" indent="-1133856" algn="l" defTabSz="2743200" rtl="0" eaLnBrk="1" latinLnBrk="0" hangingPunct="1">
        <a:lnSpc>
          <a:spcPct val="112000"/>
        </a:lnSpc>
        <a:spcBef>
          <a:spcPts val="3900"/>
        </a:spcBef>
        <a:buFont typeface="Corbel" panose="020B0503020204020204" pitchFamily="34" charset="0"/>
        <a:buChar char="–"/>
        <a:defRPr sz="5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1887200" indent="-1133856" algn="l" defTabSz="2743200" rtl="0" eaLnBrk="1" latinLnBrk="0" hangingPunct="1">
        <a:lnSpc>
          <a:spcPct val="112000"/>
        </a:lnSpc>
        <a:spcBef>
          <a:spcPts val="3900"/>
        </a:spcBef>
        <a:buFont typeface="Arial" panose="020B0604020202020204" pitchFamily="34" charset="0"/>
        <a:buChar char="•"/>
        <a:defRPr sz="56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3716000" indent="-1133856" algn="l" defTabSz="2743200" rtl="0" eaLnBrk="1" latinLnBrk="0" hangingPunct="1">
        <a:lnSpc>
          <a:spcPct val="112000"/>
        </a:lnSpc>
        <a:spcBef>
          <a:spcPts val="3900"/>
        </a:spcBef>
        <a:buFont typeface="Corbel" panose="020B0503020204020204" pitchFamily="34" charset="0"/>
        <a:buChar char="–"/>
        <a:defRPr sz="5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5544800" indent="-850392" algn="l" defTabSz="2743200" rtl="0" eaLnBrk="1" latinLnBrk="0" hangingPunct="1">
        <a:lnSpc>
          <a:spcPct val="112000"/>
        </a:lnSpc>
        <a:spcBef>
          <a:spcPts val="3900"/>
        </a:spcBef>
        <a:buFont typeface="Arial" panose="020B0604020202020204" pitchFamily="34" charset="0"/>
        <a:buChar char="•"/>
        <a:defRPr sz="42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5" pos="2124">
          <p15:clr>
            <a:srgbClr val="F26B43"/>
          </p15:clr>
        </p15:guide>
        <p15:guide id="6" pos="360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pos="5400">
          <p15:clr>
            <a:srgbClr val="F26B43"/>
          </p15:clr>
        </p15:guide>
        <p15:guide id="9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 Same Side Corner Rectangle 42"/>
          <p:cNvSpPr/>
          <p:nvPr/>
        </p:nvSpPr>
        <p:spPr>
          <a:xfrm>
            <a:off x="23727138" y="19077983"/>
            <a:ext cx="11142795" cy="1259342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>
            <a:off x="23787636" y="2573831"/>
            <a:ext cx="11142795" cy="1779122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Same Side Corner Rectangle 39"/>
          <p:cNvSpPr/>
          <p:nvPr/>
        </p:nvSpPr>
        <p:spPr>
          <a:xfrm>
            <a:off x="12353361" y="3914928"/>
            <a:ext cx="10862654" cy="1901281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Same Side Corner Rectangle 38"/>
          <p:cNvSpPr/>
          <p:nvPr/>
        </p:nvSpPr>
        <p:spPr>
          <a:xfrm>
            <a:off x="130557" y="18437033"/>
            <a:ext cx="11101940" cy="168419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/>
        </p:nvSpPr>
        <p:spPr>
          <a:xfrm>
            <a:off x="369915" y="2857520"/>
            <a:ext cx="10923786" cy="1575012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/>
        </p:nvSpPr>
        <p:spPr>
          <a:xfrm>
            <a:off x="191760" y="8016976"/>
            <a:ext cx="11028343" cy="168419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01" y="6415001"/>
            <a:ext cx="9852799" cy="61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32772" y="372126"/>
            <a:ext cx="22280519" cy="142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A Computational Model of </a:t>
            </a:r>
            <a:r>
              <a:rPr lang="en-US" sz="7000" dirty="0" smtClean="0"/>
              <a:t>Smooth </a:t>
            </a:r>
            <a:r>
              <a:rPr lang="en-US" sz="7000" dirty="0"/>
              <a:t>Pursuit </a:t>
            </a:r>
            <a:r>
              <a:rPr lang="en-US" sz="7000" dirty="0" smtClean="0"/>
              <a:t>and Saccade</a:t>
            </a:r>
            <a:endParaRPr lang="en-US" sz="7000" dirty="0"/>
          </a:p>
        </p:txBody>
      </p:sp>
      <p:sp>
        <p:nvSpPr>
          <p:cNvPr id="7" name="TextBox 6"/>
          <p:cNvSpPr txBox="1"/>
          <p:nvPr/>
        </p:nvSpPr>
        <p:spPr>
          <a:xfrm>
            <a:off x="2552700" y="8203558"/>
            <a:ext cx="7048500" cy="112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INTRODUCTION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914" y="9980781"/>
            <a:ext cx="10530285" cy="680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u="sng" dirty="0" smtClean="0"/>
              <a:t>Smooth Pursuit</a:t>
            </a:r>
            <a:r>
              <a:rPr lang="en-US" sz="3200" dirty="0" smtClean="0"/>
              <a:t> – How the eye follows a moving target by centering the image on the fovea.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u="sng" dirty="0" smtClean="0"/>
              <a:t>Saccades</a:t>
            </a:r>
            <a:r>
              <a:rPr lang="en-US" sz="3200" dirty="0" smtClean="0"/>
              <a:t> – A quick shift in gaze when the eye falls too far behind while following a target.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When working dynamically, if the eye falls too far behind the moving target, the saccadic system initiates a </a:t>
            </a:r>
            <a:r>
              <a:rPr lang="en-US" sz="3200" u="sng" dirty="0" smtClean="0"/>
              <a:t>catch-up saccade</a:t>
            </a:r>
            <a:r>
              <a:rPr lang="en-US" sz="3200" dirty="0" smtClean="0"/>
              <a:t>. The saccadic latency is 100 </a:t>
            </a:r>
            <a:r>
              <a:rPr lang="en-US" sz="3200" dirty="0" err="1" smtClean="0"/>
              <a:t>ms.</a:t>
            </a:r>
            <a:r>
              <a:rPr lang="en-US" sz="3200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u="sng" dirty="0" smtClean="0"/>
              <a:t>Retinal Slip</a:t>
            </a:r>
            <a:r>
              <a:rPr lang="en-US" sz="3200" dirty="0" smtClean="0"/>
              <a:t> – The error of the eye and target velocity.</a:t>
            </a:r>
            <a:endParaRPr lang="en-US" sz="3200" u="sng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u="sng" dirty="0" smtClean="0"/>
              <a:t>Eye Crossing Time</a:t>
            </a:r>
            <a:r>
              <a:rPr lang="en-US" sz="3200" dirty="0" smtClean="0"/>
              <a:t> – A value determined by the positional error and retinal slip that determine whether a catch-up saccade occurs.</a:t>
            </a:r>
            <a:r>
              <a:rPr lang="en-US" sz="3200" b="1" u="sng" dirty="0" smtClean="0"/>
              <a:t>                                  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340453" y="3115691"/>
            <a:ext cx="4589206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7654" y="4753481"/>
            <a:ext cx="10744200" cy="192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create a computational model of the smooth pursuit system and analyze it’s dynamic relationship with the saccadic system.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5460588" y="4100522"/>
            <a:ext cx="4648200" cy="112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THE MODEL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63600" y="1828800"/>
            <a:ext cx="8839200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Ibrahim Y. Taher, </a:t>
            </a:r>
            <a:r>
              <a:rPr lang="en-US" sz="4000" dirty="0" err="1" smtClean="0"/>
              <a:t>Arash</a:t>
            </a:r>
            <a:r>
              <a:rPr lang="en-US" sz="4000" dirty="0" smtClean="0"/>
              <a:t> </a:t>
            </a:r>
            <a:r>
              <a:rPr lang="en-US" sz="4000" dirty="0" err="1" smtClean="0"/>
              <a:t>Yazdanbakhsh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3106400" y="16243848"/>
            <a:ext cx="8979606" cy="532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Model simulates an eye fixating its on a horizontally moving target  (Smooth Pursuit)</a:t>
            </a:r>
          </a:p>
          <a:p>
            <a:pPr algn="just"/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During this process if the eye falls too far behind or if there is a large difference in velocity, a catch up saccade occurs, in which the eye gaze position equals the target’s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6380358" y="2986688"/>
            <a:ext cx="6268383" cy="112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MODEL OUTPUT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7576" y="18624125"/>
            <a:ext cx="5726824" cy="112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APPLICATIONS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648" y="20631019"/>
            <a:ext cx="11019352" cy="192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Manipulation of parameters in the model can simulate sensorimotor integration in systemic diseases with visual impairments (i.e. Parkinson’s Disease).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7884476" y="24755347"/>
            <a:ext cx="3738524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Acknowledgements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3736170" y="25585035"/>
            <a:ext cx="11133763" cy="131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Thanks to members of the Visual Psychophysics Lab for supporting this project.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2780" y="24917400"/>
            <a:ext cx="2440092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Bibliography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4935200" y="6078684"/>
            <a:ext cx="5647700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Smooth Pursuit Box Model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903629" y="11869884"/>
            <a:ext cx="5365571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Catch-up Saccade Model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16716" y="4798082"/>
            <a:ext cx="7486345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Model with Constant Target Velocity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26010781" y="10640182"/>
            <a:ext cx="7298216" cy="779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Model with </a:t>
            </a:r>
            <a:r>
              <a:rPr lang="en-US" sz="3600" dirty="0" smtClean="0"/>
              <a:t>Variable Target </a:t>
            </a:r>
            <a:r>
              <a:rPr lang="en-US" sz="3600" dirty="0"/>
              <a:t>Velocity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11544300"/>
            <a:ext cx="10668000" cy="66675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170" y="5507944"/>
            <a:ext cx="10917035" cy="52644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033" y="11282943"/>
            <a:ext cx="10917035" cy="52644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99710" y="314837"/>
            <a:ext cx="4762036" cy="2132255"/>
          </a:xfrm>
          <a:prstGeom prst="rect">
            <a:avLst/>
          </a:prstGeom>
        </p:spPr>
      </p:pic>
      <p:pic>
        <p:nvPicPr>
          <p:cNvPr id="26" name="Picture 25" descr="photo.JP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" t="65703" r="27926" b="8845"/>
          <a:stretch/>
        </p:blipFill>
        <p:spPr>
          <a:xfrm>
            <a:off x="369914" y="314837"/>
            <a:ext cx="7114892" cy="2092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7262" y="2743200"/>
            <a:ext cx="10014857" cy="1122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ea typeface="Arial Unicode MS" panose="020B0604020202020204" pitchFamily="34" charset="-122"/>
                <a:cs typeface="Arial" panose="020B0604020202020204" pitchFamily="34" charset="0"/>
              </a:rPr>
              <a:t>Center </a:t>
            </a:r>
            <a:r>
              <a:rPr lang="en-US" altLang="zh-CN" b="1" dirty="0">
                <a:ea typeface="Arial Unicode MS" panose="020B0604020202020204" pitchFamily="34" charset="-122"/>
                <a:cs typeface="Arial" panose="020B0604020202020204" pitchFamily="34" charset="0"/>
              </a:rPr>
              <a:t>for Research in Sensory Communication and Emerging Neural Technology </a:t>
            </a:r>
          </a:p>
          <a:p>
            <a:pPr algn="ctr"/>
            <a:r>
              <a:rPr lang="en-US" altLang="zh-CN" b="1" dirty="0" smtClean="0">
                <a:ea typeface="Arial Unicode MS" panose="020B0604020202020204" pitchFamily="34" charset="-122"/>
                <a:cs typeface="Arial" panose="020B0604020202020204" pitchFamily="34" charset="0"/>
              </a:rPr>
              <a:t>Vision </a:t>
            </a:r>
            <a:r>
              <a:rPr lang="en-US" altLang="zh-CN" b="1" dirty="0">
                <a:ea typeface="Arial Unicode MS" panose="020B0604020202020204" pitchFamily="34" charset="-122"/>
                <a:cs typeface="Arial" panose="020B0604020202020204" pitchFamily="34" charset="0"/>
              </a:rPr>
              <a:t>Laboratory, Psychological and Brain Sciences Department, Boston University</a:t>
            </a:r>
            <a:endParaRPr lang="en-US" altLang="zh-CN" b="1" baseline="30000" dirty="0"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69914" y="3304454"/>
            <a:ext cx="10923786" cy="36933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92564" y="8085887"/>
            <a:ext cx="11027539" cy="96202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353362" y="4073937"/>
            <a:ext cx="10862653" cy="17719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163" y="18864682"/>
            <a:ext cx="11101940" cy="45959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6974800" y="19124508"/>
            <a:ext cx="5315879" cy="112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CONCLUSION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467317" y="20337325"/>
            <a:ext cx="10129946" cy="31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smooth pursuit aspect of vision is velocity based.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saccadic aspect is primarily position based.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Processes are parallel: saccadic shifts do not affect eye velocity.</a:t>
            </a:r>
            <a:endParaRPr lang="en-US" sz="3200" dirty="0"/>
          </a:p>
        </p:txBody>
      </p:sp>
      <p:sp>
        <p:nvSpPr>
          <p:cNvPr id="34" name="Rounded Rectangle 33"/>
          <p:cNvSpPr/>
          <p:nvPr/>
        </p:nvSpPr>
        <p:spPr>
          <a:xfrm>
            <a:off x="23736170" y="19077983"/>
            <a:ext cx="11124732" cy="4382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4627655" y="16193430"/>
            <a:ext cx="10345413" cy="2534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Catch up saccades occur as expected: when eye gaze position falls too far behind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Even with variable target velocity the error </a:t>
            </a:r>
          </a:p>
          <a:p>
            <a:r>
              <a:rPr lang="en-US" sz="3200" dirty="0" smtClean="0"/>
              <a:t>   approaches 0 and the gain approaches 1.</a:t>
            </a:r>
            <a:endParaRPr lang="en-US" sz="3200" dirty="0"/>
          </a:p>
        </p:txBody>
      </p:sp>
      <p:sp>
        <p:nvSpPr>
          <p:cNvPr id="41" name="Rounded Rectangle 40"/>
          <p:cNvSpPr/>
          <p:nvPr/>
        </p:nvSpPr>
        <p:spPr>
          <a:xfrm>
            <a:off x="23787637" y="2617235"/>
            <a:ext cx="11142794" cy="161207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56083" y="25525750"/>
            <a:ext cx="2204671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White, Owen B., Jean A. Saint-Cyr, R. David Tomlinson, and James A. Sharpe. "Ocular Motor Deficits In Parkinson's Disease." </a:t>
            </a:r>
            <a:r>
              <a:rPr lang="en-US" sz="2000" i="1" dirty="0"/>
              <a:t>Brain</a:t>
            </a:r>
            <a:r>
              <a:rPr lang="en-US" sz="2000" dirty="0"/>
              <a:t> 106.3 (1983): 571-87. Web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De </a:t>
            </a:r>
            <a:r>
              <a:rPr lang="en-US" sz="2000" dirty="0" err="1"/>
              <a:t>Brouwer</a:t>
            </a:r>
            <a:r>
              <a:rPr lang="en-US" sz="2000" dirty="0"/>
              <a:t>, Sophie, </a:t>
            </a:r>
            <a:r>
              <a:rPr lang="en-US" sz="2000" dirty="0" err="1"/>
              <a:t>Demet</a:t>
            </a:r>
            <a:r>
              <a:rPr lang="en-US" sz="2000" dirty="0"/>
              <a:t> </a:t>
            </a:r>
            <a:r>
              <a:rPr lang="en-US" sz="2000" dirty="0" err="1"/>
              <a:t>Yuskel</a:t>
            </a:r>
            <a:r>
              <a:rPr lang="en-US" sz="2000" dirty="0"/>
              <a:t>, Gunnar </a:t>
            </a:r>
            <a:r>
              <a:rPr lang="en-US" sz="2000" dirty="0" err="1"/>
              <a:t>Blohm</a:t>
            </a:r>
            <a:r>
              <a:rPr lang="en-US" sz="2000" dirty="0"/>
              <a:t>, Marcus Missal, and Phillipe </a:t>
            </a:r>
            <a:r>
              <a:rPr lang="en-US" sz="2000" dirty="0" err="1"/>
              <a:t>Lefevere</a:t>
            </a:r>
            <a:r>
              <a:rPr lang="en-US" sz="2000" dirty="0"/>
              <a:t>. "What Triggers Catch-Up Saccades During Visual Tracking?" </a:t>
            </a:r>
            <a:r>
              <a:rPr lang="en-US" sz="2000" i="1" dirty="0"/>
              <a:t>Journal of Neurophysiology</a:t>
            </a:r>
            <a:r>
              <a:rPr lang="en-US" sz="2000" dirty="0"/>
              <a:t> (2001): n. </a:t>
            </a:r>
            <a:r>
              <a:rPr lang="en-US" sz="2000" dirty="0" err="1"/>
              <a:t>pag</a:t>
            </a:r>
            <a:r>
              <a:rPr lang="en-US" sz="2000" dirty="0"/>
              <a:t>. Web. Dec. 2016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Thier</a:t>
            </a:r>
            <a:r>
              <a:rPr lang="en-US" sz="2000" dirty="0"/>
              <a:t>, Peter, and Uwe J. </a:t>
            </a:r>
            <a:r>
              <a:rPr lang="en-US" sz="2000" dirty="0" err="1"/>
              <a:t>Ilg</a:t>
            </a:r>
            <a:r>
              <a:rPr lang="en-US" sz="2000" dirty="0"/>
              <a:t>. "The Neural Basis of Smooth-pursuit Eye Movements." </a:t>
            </a:r>
            <a:r>
              <a:rPr lang="en-US" sz="2000" i="1" dirty="0"/>
              <a:t>The Neural Basis of Smooth-pursuit Eye Movements</a:t>
            </a:r>
            <a:r>
              <a:rPr lang="en-US" sz="2000" dirty="0"/>
              <a:t> (2005): n. </a:t>
            </a:r>
            <a:r>
              <a:rPr lang="en-US" sz="2000" dirty="0" err="1"/>
              <a:t>pag</a:t>
            </a:r>
            <a:r>
              <a:rPr lang="en-US" sz="2000" dirty="0"/>
              <a:t>. Science Direct. Web. Dec. 2016.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4930431" y="21183600"/>
            <a:ext cx="1797969" cy="3886200"/>
          </a:xfrm>
          <a:prstGeom prst="rect">
            <a:avLst/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4723</TotalTime>
  <Words>391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 Unicode MS</vt:lpstr>
      <vt:lpstr>Century Schoolbook</vt:lpstr>
      <vt:lpstr>Corbel</vt:lpstr>
      <vt:lpstr>DejaVu Sans</vt:lpstr>
      <vt:lpstr>Nimbus Roman No9 L</vt:lpstr>
      <vt:lpstr>Times New Roman</vt:lpstr>
      <vt:lpstr>Wingdings</vt:lpstr>
      <vt:lpstr>Arial</vt:lpstr>
      <vt:lpstr>Headlines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Taher</dc:creator>
  <cp:lastModifiedBy>Microsoft Office User</cp:lastModifiedBy>
  <cp:revision>58</cp:revision>
  <dcterms:created xsi:type="dcterms:W3CDTF">2017-01-26T17:38:04Z</dcterms:created>
  <dcterms:modified xsi:type="dcterms:W3CDTF">2017-02-24T14:38:05Z</dcterms:modified>
</cp:coreProperties>
</file>