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60" r:id="rId4"/>
    <p:sldId id="267" r:id="rId5"/>
    <p:sldId id="269" r:id="rId6"/>
    <p:sldId id="262" r:id="rId7"/>
    <p:sldId id="261" r:id="rId8"/>
    <p:sldId id="274" r:id="rId9"/>
    <p:sldId id="273" r:id="rId10"/>
    <p:sldId id="275" r:id="rId11"/>
    <p:sldId id="263" r:id="rId12"/>
    <p:sldId id="264" r:id="rId13"/>
    <p:sldId id="265"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6742"/>
    <a:srgbClr val="4A5B6F"/>
    <a:srgbClr val="D9D9D9"/>
    <a:srgbClr val="F8C655"/>
    <a:srgbClr val="F5AF13"/>
    <a:srgbClr val="DBDBDB"/>
    <a:srgbClr val="548235"/>
    <a:srgbClr val="59D9DC"/>
    <a:srgbClr val="58D7D8"/>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3" autoAdjust="0"/>
    <p:restoredTop sz="94660"/>
  </p:normalViewPr>
  <p:slideViewPr>
    <p:cSldViewPr snapToGrid="0">
      <p:cViewPr varScale="1">
        <p:scale>
          <a:sx n="82" d="100"/>
          <a:sy n="82" d="100"/>
        </p:scale>
        <p:origin x="96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42E6A-CF73-4E5A-ACBB-2760D57BA5EB}" type="datetimeFigureOut">
              <a:rPr lang="zh-CN" altLang="en-US" smtClean="0"/>
              <a:t>2018/10/24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500FE-4A46-4DA5-8C9E-361E32E50C46}" type="slidenum">
              <a:rPr lang="zh-CN" altLang="en-US" smtClean="0"/>
              <a:t>‹#›</a:t>
            </a:fld>
            <a:endParaRPr lang="zh-CN" altLang="en-US"/>
          </a:p>
        </p:txBody>
      </p:sp>
    </p:spTree>
    <p:extLst>
      <p:ext uri="{BB962C8B-B14F-4D97-AF65-F5344CB8AC3E}">
        <p14:creationId xmlns:p14="http://schemas.microsoft.com/office/powerpoint/2010/main" val="3954300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pPr/>
              <a:t>1</a:t>
            </a:fld>
            <a:endParaRPr lang="zh-CN" altLang="en-US"/>
          </a:p>
        </p:txBody>
      </p:sp>
    </p:spTree>
    <p:extLst>
      <p:ext uri="{BB962C8B-B14F-4D97-AF65-F5344CB8AC3E}">
        <p14:creationId xmlns:p14="http://schemas.microsoft.com/office/powerpoint/2010/main" val="2665196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B6264-EFBD-460C-8A6C-D3AD8B5EAA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90BD910-FC60-485E-B2CA-BF2DE276E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32705B3-9894-4404-8E31-39E4AA4F2A0F}"/>
              </a:ext>
            </a:extLst>
          </p:cNvPr>
          <p:cNvSpPr>
            <a:spLocks noGrp="1"/>
          </p:cNvSpPr>
          <p:nvPr>
            <p:ph type="dt" sz="half" idx="10"/>
          </p:nvPr>
        </p:nvSpPr>
        <p:spPr/>
        <p:txBody>
          <a:bodyPr/>
          <a:lstStyle/>
          <a:p>
            <a:fld id="{F69A40EE-1993-4578-B604-335EBC29FD82}"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4043FB58-3E5D-42E7-AB00-435AC11DC4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C1401D-8965-4DF5-AA57-50EED55E5F83}"/>
              </a:ext>
            </a:extLst>
          </p:cNvPr>
          <p:cNvSpPr>
            <a:spLocks noGrp="1"/>
          </p:cNvSpPr>
          <p:nvPr>
            <p:ph type="sldNum" sz="quarter" idx="12"/>
          </p:nvPr>
        </p:nvSpPr>
        <p:spPr/>
        <p:txBody>
          <a:bodyPr/>
          <a:lstStyle/>
          <a:p>
            <a:fld id="{074659E8-7130-4384-AA32-473405130D93}" type="slidenum">
              <a:rPr lang="zh-CN" altLang="en-US" smtClean="0"/>
              <a:t>‹#›</a:t>
            </a:fld>
            <a:endParaRPr lang="zh-CN" altLang="en-US"/>
          </a:p>
        </p:txBody>
      </p:sp>
    </p:spTree>
    <p:extLst>
      <p:ext uri="{BB962C8B-B14F-4D97-AF65-F5344CB8AC3E}">
        <p14:creationId xmlns:p14="http://schemas.microsoft.com/office/powerpoint/2010/main" val="302844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AA13A-6728-4943-8009-679792D2E4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5050AAD-B4A4-4863-B109-057CFA83AB9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BF1D5A-71D4-47FB-928B-050CF2B53ED9}"/>
              </a:ext>
            </a:extLst>
          </p:cNvPr>
          <p:cNvSpPr>
            <a:spLocks noGrp="1"/>
          </p:cNvSpPr>
          <p:nvPr>
            <p:ph type="dt" sz="half" idx="10"/>
          </p:nvPr>
        </p:nvSpPr>
        <p:spPr/>
        <p:txBody>
          <a:bodyPr/>
          <a:lstStyle/>
          <a:p>
            <a:fld id="{F69A40EE-1993-4578-B604-335EBC29FD82}"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29BD6D2A-9F4A-4F2B-9DED-96BE0EA455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EEE75F-4FBB-4F9C-9FED-BC357BEA8519}"/>
              </a:ext>
            </a:extLst>
          </p:cNvPr>
          <p:cNvSpPr>
            <a:spLocks noGrp="1"/>
          </p:cNvSpPr>
          <p:nvPr>
            <p:ph type="sldNum" sz="quarter" idx="12"/>
          </p:nvPr>
        </p:nvSpPr>
        <p:spPr/>
        <p:txBody>
          <a:bodyPr/>
          <a:lstStyle/>
          <a:p>
            <a:fld id="{074659E8-7130-4384-AA32-473405130D93}" type="slidenum">
              <a:rPr lang="zh-CN" altLang="en-US" smtClean="0"/>
              <a:t>‹#›</a:t>
            </a:fld>
            <a:endParaRPr lang="zh-CN" altLang="en-US"/>
          </a:p>
        </p:txBody>
      </p:sp>
    </p:spTree>
    <p:extLst>
      <p:ext uri="{BB962C8B-B14F-4D97-AF65-F5344CB8AC3E}">
        <p14:creationId xmlns:p14="http://schemas.microsoft.com/office/powerpoint/2010/main" val="19222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E869F91-A5A0-41A2-9D17-50474AFD20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83930B-94EB-404B-97D3-4E75F1BA9BC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2BB0A56-66D9-4174-8472-0366825BA9F5}"/>
              </a:ext>
            </a:extLst>
          </p:cNvPr>
          <p:cNvSpPr>
            <a:spLocks noGrp="1"/>
          </p:cNvSpPr>
          <p:nvPr>
            <p:ph type="dt" sz="half" idx="10"/>
          </p:nvPr>
        </p:nvSpPr>
        <p:spPr/>
        <p:txBody>
          <a:bodyPr/>
          <a:lstStyle/>
          <a:p>
            <a:fld id="{F69A40EE-1993-4578-B604-335EBC29FD82}"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0D24708C-394E-427E-A470-DA061E2847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292FDE-3282-48FE-A379-64D0547F8141}"/>
              </a:ext>
            </a:extLst>
          </p:cNvPr>
          <p:cNvSpPr>
            <a:spLocks noGrp="1"/>
          </p:cNvSpPr>
          <p:nvPr>
            <p:ph type="sldNum" sz="quarter" idx="12"/>
          </p:nvPr>
        </p:nvSpPr>
        <p:spPr/>
        <p:txBody>
          <a:bodyPr/>
          <a:lstStyle/>
          <a:p>
            <a:fld id="{074659E8-7130-4384-AA32-473405130D93}" type="slidenum">
              <a:rPr lang="zh-CN" altLang="en-US" smtClean="0"/>
              <a:t>‹#›</a:t>
            </a:fld>
            <a:endParaRPr lang="zh-CN" altLang="en-US"/>
          </a:p>
        </p:txBody>
      </p:sp>
    </p:spTree>
    <p:extLst>
      <p:ext uri="{BB962C8B-B14F-4D97-AF65-F5344CB8AC3E}">
        <p14:creationId xmlns:p14="http://schemas.microsoft.com/office/powerpoint/2010/main" val="379776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1695088"/>
      </p:ext>
    </p:extLst>
  </p:cSld>
  <p:clrMapOvr>
    <a:masterClrMapping/>
  </p:clrMapOvr>
  <p:transition spd="slow" advClick="0" advTm="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02C76-6A69-4572-B712-48C11721AE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0BDBE4-3D37-4EAE-861A-1BA5B016A47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640A787-811A-420F-B8A7-2C36D3476EA6}"/>
              </a:ext>
            </a:extLst>
          </p:cNvPr>
          <p:cNvSpPr>
            <a:spLocks noGrp="1"/>
          </p:cNvSpPr>
          <p:nvPr>
            <p:ph type="dt" sz="half" idx="10"/>
          </p:nvPr>
        </p:nvSpPr>
        <p:spPr/>
        <p:txBody>
          <a:bodyPr/>
          <a:lstStyle/>
          <a:p>
            <a:fld id="{F69A40EE-1993-4578-B604-335EBC29FD82}"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BB8314CD-8524-4926-84B4-7DCF283DB3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D0138F-8874-4FE0-A93E-CB248AFFC8F4}"/>
              </a:ext>
            </a:extLst>
          </p:cNvPr>
          <p:cNvSpPr>
            <a:spLocks noGrp="1"/>
          </p:cNvSpPr>
          <p:nvPr>
            <p:ph type="sldNum" sz="quarter" idx="12"/>
          </p:nvPr>
        </p:nvSpPr>
        <p:spPr/>
        <p:txBody>
          <a:bodyPr/>
          <a:lstStyle/>
          <a:p>
            <a:fld id="{074659E8-7130-4384-AA32-473405130D93}" type="slidenum">
              <a:rPr lang="zh-CN" altLang="en-US" smtClean="0"/>
              <a:t>‹#›</a:t>
            </a:fld>
            <a:endParaRPr lang="zh-CN" altLang="en-US"/>
          </a:p>
        </p:txBody>
      </p:sp>
    </p:spTree>
    <p:extLst>
      <p:ext uri="{BB962C8B-B14F-4D97-AF65-F5344CB8AC3E}">
        <p14:creationId xmlns:p14="http://schemas.microsoft.com/office/powerpoint/2010/main" val="400511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FC38F-29B9-4F8C-9BE6-1965E33BE38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AAB07E6-2E0F-4F48-91B4-ED338830C2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4392AB1-3429-46C6-B303-F3A8E10B8A36}"/>
              </a:ext>
            </a:extLst>
          </p:cNvPr>
          <p:cNvSpPr>
            <a:spLocks noGrp="1"/>
          </p:cNvSpPr>
          <p:nvPr>
            <p:ph type="dt" sz="half" idx="10"/>
          </p:nvPr>
        </p:nvSpPr>
        <p:spPr/>
        <p:txBody>
          <a:bodyPr/>
          <a:lstStyle/>
          <a:p>
            <a:fld id="{F69A40EE-1993-4578-B604-335EBC29FD82}"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27D9DED2-A3F1-46A4-A6A2-0DF1B2DFF8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636CD3-7081-48DA-8789-05AB368D636D}"/>
              </a:ext>
            </a:extLst>
          </p:cNvPr>
          <p:cNvSpPr>
            <a:spLocks noGrp="1"/>
          </p:cNvSpPr>
          <p:nvPr>
            <p:ph type="sldNum" sz="quarter" idx="12"/>
          </p:nvPr>
        </p:nvSpPr>
        <p:spPr/>
        <p:txBody>
          <a:bodyPr/>
          <a:lstStyle/>
          <a:p>
            <a:fld id="{074659E8-7130-4384-AA32-473405130D93}" type="slidenum">
              <a:rPr lang="zh-CN" altLang="en-US" smtClean="0"/>
              <a:t>‹#›</a:t>
            </a:fld>
            <a:endParaRPr lang="zh-CN" altLang="en-US"/>
          </a:p>
        </p:txBody>
      </p:sp>
    </p:spTree>
    <p:extLst>
      <p:ext uri="{BB962C8B-B14F-4D97-AF65-F5344CB8AC3E}">
        <p14:creationId xmlns:p14="http://schemas.microsoft.com/office/powerpoint/2010/main" val="207685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74D6F-01A5-4DF1-990E-5A2186BF2E8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D6E139-DE64-4FFE-A61D-62CE9399CE9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459BCAD-2B6D-4F06-9035-01CD37E17E0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5CC1633-64B4-47A5-B391-5C7784155661}"/>
              </a:ext>
            </a:extLst>
          </p:cNvPr>
          <p:cNvSpPr>
            <a:spLocks noGrp="1"/>
          </p:cNvSpPr>
          <p:nvPr>
            <p:ph type="dt" sz="half" idx="10"/>
          </p:nvPr>
        </p:nvSpPr>
        <p:spPr/>
        <p:txBody>
          <a:bodyPr/>
          <a:lstStyle/>
          <a:p>
            <a:fld id="{F69A40EE-1993-4578-B604-335EBC29FD82}" type="datetimeFigureOut">
              <a:rPr lang="zh-CN" altLang="en-US" smtClean="0"/>
              <a:t>2018/10/24</a:t>
            </a:fld>
            <a:endParaRPr lang="zh-CN" altLang="en-US"/>
          </a:p>
        </p:txBody>
      </p:sp>
      <p:sp>
        <p:nvSpPr>
          <p:cNvPr id="6" name="页脚占位符 5">
            <a:extLst>
              <a:ext uri="{FF2B5EF4-FFF2-40B4-BE49-F238E27FC236}">
                <a16:creationId xmlns:a16="http://schemas.microsoft.com/office/drawing/2014/main" id="{3F2891E1-2799-4DAE-8A95-D903DDCE68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6EEF78-A79D-42CE-8A95-EFD7087EB3F8}"/>
              </a:ext>
            </a:extLst>
          </p:cNvPr>
          <p:cNvSpPr>
            <a:spLocks noGrp="1"/>
          </p:cNvSpPr>
          <p:nvPr>
            <p:ph type="sldNum" sz="quarter" idx="12"/>
          </p:nvPr>
        </p:nvSpPr>
        <p:spPr/>
        <p:txBody>
          <a:bodyPr/>
          <a:lstStyle/>
          <a:p>
            <a:fld id="{074659E8-7130-4384-AA32-473405130D93}" type="slidenum">
              <a:rPr lang="zh-CN" altLang="en-US" smtClean="0"/>
              <a:t>‹#›</a:t>
            </a:fld>
            <a:endParaRPr lang="zh-CN" altLang="en-US"/>
          </a:p>
        </p:txBody>
      </p:sp>
    </p:spTree>
    <p:extLst>
      <p:ext uri="{BB962C8B-B14F-4D97-AF65-F5344CB8AC3E}">
        <p14:creationId xmlns:p14="http://schemas.microsoft.com/office/powerpoint/2010/main" val="353549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0C451-73A4-4038-946C-4B36A7A20FF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270DBD-B736-4250-B259-819318402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EDE728A-5D11-48CD-A41B-AAE61FB3059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33BB1F9-6ED1-4380-9419-85CB5B54A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E0B7C2E-5BC6-4F24-8BED-7E66D37DBAA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92C1967-E642-47B7-AF36-CF492C94FDB5}"/>
              </a:ext>
            </a:extLst>
          </p:cNvPr>
          <p:cNvSpPr>
            <a:spLocks noGrp="1"/>
          </p:cNvSpPr>
          <p:nvPr>
            <p:ph type="dt" sz="half" idx="10"/>
          </p:nvPr>
        </p:nvSpPr>
        <p:spPr/>
        <p:txBody>
          <a:bodyPr/>
          <a:lstStyle/>
          <a:p>
            <a:fld id="{F69A40EE-1993-4578-B604-335EBC29FD82}" type="datetimeFigureOut">
              <a:rPr lang="zh-CN" altLang="en-US" smtClean="0"/>
              <a:t>2018/10/24</a:t>
            </a:fld>
            <a:endParaRPr lang="zh-CN" altLang="en-US"/>
          </a:p>
        </p:txBody>
      </p:sp>
      <p:sp>
        <p:nvSpPr>
          <p:cNvPr id="8" name="页脚占位符 7">
            <a:extLst>
              <a:ext uri="{FF2B5EF4-FFF2-40B4-BE49-F238E27FC236}">
                <a16:creationId xmlns:a16="http://schemas.microsoft.com/office/drawing/2014/main" id="{79BAE4B0-539F-411F-893D-D671CAD3C95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F10CDB-93B5-4D8B-A5B5-588E8C205AF0}"/>
              </a:ext>
            </a:extLst>
          </p:cNvPr>
          <p:cNvSpPr>
            <a:spLocks noGrp="1"/>
          </p:cNvSpPr>
          <p:nvPr>
            <p:ph type="sldNum" sz="quarter" idx="12"/>
          </p:nvPr>
        </p:nvSpPr>
        <p:spPr/>
        <p:txBody>
          <a:bodyPr/>
          <a:lstStyle/>
          <a:p>
            <a:fld id="{074659E8-7130-4384-AA32-473405130D93}" type="slidenum">
              <a:rPr lang="zh-CN" altLang="en-US" smtClean="0"/>
              <a:t>‹#›</a:t>
            </a:fld>
            <a:endParaRPr lang="zh-CN" altLang="en-US"/>
          </a:p>
        </p:txBody>
      </p:sp>
    </p:spTree>
    <p:extLst>
      <p:ext uri="{BB962C8B-B14F-4D97-AF65-F5344CB8AC3E}">
        <p14:creationId xmlns:p14="http://schemas.microsoft.com/office/powerpoint/2010/main" val="275696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6DBD8-7593-446F-9770-F1CC5041EA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3D6851-3872-4F98-BD05-B768CCECA223}"/>
              </a:ext>
            </a:extLst>
          </p:cNvPr>
          <p:cNvSpPr>
            <a:spLocks noGrp="1"/>
          </p:cNvSpPr>
          <p:nvPr>
            <p:ph type="dt" sz="half" idx="10"/>
          </p:nvPr>
        </p:nvSpPr>
        <p:spPr/>
        <p:txBody>
          <a:bodyPr/>
          <a:lstStyle/>
          <a:p>
            <a:fld id="{F69A40EE-1993-4578-B604-335EBC29FD82}" type="datetimeFigureOut">
              <a:rPr lang="zh-CN" altLang="en-US" smtClean="0"/>
              <a:t>2018/10/24</a:t>
            </a:fld>
            <a:endParaRPr lang="zh-CN" altLang="en-US"/>
          </a:p>
        </p:txBody>
      </p:sp>
      <p:sp>
        <p:nvSpPr>
          <p:cNvPr id="4" name="页脚占位符 3">
            <a:extLst>
              <a:ext uri="{FF2B5EF4-FFF2-40B4-BE49-F238E27FC236}">
                <a16:creationId xmlns:a16="http://schemas.microsoft.com/office/drawing/2014/main" id="{E62FB9C2-B3A4-4CFD-A579-7CA66E1D86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22A8B48-E724-4F4D-B72C-2CC5CBE42DC1}"/>
              </a:ext>
            </a:extLst>
          </p:cNvPr>
          <p:cNvSpPr>
            <a:spLocks noGrp="1"/>
          </p:cNvSpPr>
          <p:nvPr>
            <p:ph type="sldNum" sz="quarter" idx="12"/>
          </p:nvPr>
        </p:nvSpPr>
        <p:spPr/>
        <p:txBody>
          <a:bodyPr/>
          <a:lstStyle/>
          <a:p>
            <a:fld id="{074659E8-7130-4384-AA32-473405130D93}" type="slidenum">
              <a:rPr lang="zh-CN" altLang="en-US" smtClean="0"/>
              <a:t>‹#›</a:t>
            </a:fld>
            <a:endParaRPr lang="zh-CN" altLang="en-US"/>
          </a:p>
        </p:txBody>
      </p:sp>
    </p:spTree>
    <p:extLst>
      <p:ext uri="{BB962C8B-B14F-4D97-AF65-F5344CB8AC3E}">
        <p14:creationId xmlns:p14="http://schemas.microsoft.com/office/powerpoint/2010/main" val="197488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3C89872-C9B1-41FF-9CFE-B0ADAB608C07}"/>
              </a:ext>
            </a:extLst>
          </p:cNvPr>
          <p:cNvSpPr>
            <a:spLocks noGrp="1"/>
          </p:cNvSpPr>
          <p:nvPr>
            <p:ph type="dt" sz="half" idx="10"/>
          </p:nvPr>
        </p:nvSpPr>
        <p:spPr/>
        <p:txBody>
          <a:bodyPr/>
          <a:lstStyle/>
          <a:p>
            <a:fld id="{F69A40EE-1993-4578-B604-335EBC29FD82}" type="datetimeFigureOut">
              <a:rPr lang="zh-CN" altLang="en-US" smtClean="0"/>
              <a:t>2018/10/24</a:t>
            </a:fld>
            <a:endParaRPr lang="zh-CN" altLang="en-US"/>
          </a:p>
        </p:txBody>
      </p:sp>
      <p:sp>
        <p:nvSpPr>
          <p:cNvPr id="3" name="页脚占位符 2">
            <a:extLst>
              <a:ext uri="{FF2B5EF4-FFF2-40B4-BE49-F238E27FC236}">
                <a16:creationId xmlns:a16="http://schemas.microsoft.com/office/drawing/2014/main" id="{360C617C-9B9C-46D7-9158-750A29FFC09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AA090F2-FD45-4AB9-985B-DA502E995A73}"/>
              </a:ext>
            </a:extLst>
          </p:cNvPr>
          <p:cNvSpPr>
            <a:spLocks noGrp="1"/>
          </p:cNvSpPr>
          <p:nvPr>
            <p:ph type="sldNum" sz="quarter" idx="12"/>
          </p:nvPr>
        </p:nvSpPr>
        <p:spPr/>
        <p:txBody>
          <a:bodyPr/>
          <a:lstStyle/>
          <a:p>
            <a:fld id="{074659E8-7130-4384-AA32-473405130D93}" type="slidenum">
              <a:rPr lang="zh-CN" altLang="en-US" smtClean="0"/>
              <a:t>‹#›</a:t>
            </a:fld>
            <a:endParaRPr lang="zh-CN" altLang="en-US"/>
          </a:p>
        </p:txBody>
      </p:sp>
    </p:spTree>
    <p:extLst>
      <p:ext uri="{BB962C8B-B14F-4D97-AF65-F5344CB8AC3E}">
        <p14:creationId xmlns:p14="http://schemas.microsoft.com/office/powerpoint/2010/main" val="211176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D9896-2E1C-4768-ACA3-03CD176A942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B3B848-54CB-45C7-A9A2-56DD6B6137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6E17D49-6B86-4442-B233-50D709EEE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F25FA25-9E7C-44C1-8B72-6F71ADFB7BC5}"/>
              </a:ext>
            </a:extLst>
          </p:cNvPr>
          <p:cNvSpPr>
            <a:spLocks noGrp="1"/>
          </p:cNvSpPr>
          <p:nvPr>
            <p:ph type="dt" sz="half" idx="10"/>
          </p:nvPr>
        </p:nvSpPr>
        <p:spPr/>
        <p:txBody>
          <a:bodyPr/>
          <a:lstStyle/>
          <a:p>
            <a:fld id="{F69A40EE-1993-4578-B604-335EBC29FD82}" type="datetimeFigureOut">
              <a:rPr lang="zh-CN" altLang="en-US" smtClean="0"/>
              <a:t>2018/10/24</a:t>
            </a:fld>
            <a:endParaRPr lang="zh-CN" altLang="en-US"/>
          </a:p>
        </p:txBody>
      </p:sp>
      <p:sp>
        <p:nvSpPr>
          <p:cNvPr id="6" name="页脚占位符 5">
            <a:extLst>
              <a:ext uri="{FF2B5EF4-FFF2-40B4-BE49-F238E27FC236}">
                <a16:creationId xmlns:a16="http://schemas.microsoft.com/office/drawing/2014/main" id="{1AE5697F-5118-496A-BD3F-31D5946C17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842C25-01DD-4478-B727-50B5F33E2270}"/>
              </a:ext>
            </a:extLst>
          </p:cNvPr>
          <p:cNvSpPr>
            <a:spLocks noGrp="1"/>
          </p:cNvSpPr>
          <p:nvPr>
            <p:ph type="sldNum" sz="quarter" idx="12"/>
          </p:nvPr>
        </p:nvSpPr>
        <p:spPr/>
        <p:txBody>
          <a:bodyPr/>
          <a:lstStyle/>
          <a:p>
            <a:fld id="{074659E8-7130-4384-AA32-473405130D93}" type="slidenum">
              <a:rPr lang="zh-CN" altLang="en-US" smtClean="0"/>
              <a:t>‹#›</a:t>
            </a:fld>
            <a:endParaRPr lang="zh-CN" altLang="en-US"/>
          </a:p>
        </p:txBody>
      </p:sp>
    </p:spTree>
    <p:extLst>
      <p:ext uri="{BB962C8B-B14F-4D97-AF65-F5344CB8AC3E}">
        <p14:creationId xmlns:p14="http://schemas.microsoft.com/office/powerpoint/2010/main" val="3303495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F393C-7404-4986-8EEE-FAEB180A74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B80C0B-B83B-4E4E-9342-48CAB1610C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309D978-BE2A-438A-BA92-B13BF5456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1099A0F-5D94-42E2-89EE-7162CE0A5FA3}"/>
              </a:ext>
            </a:extLst>
          </p:cNvPr>
          <p:cNvSpPr>
            <a:spLocks noGrp="1"/>
          </p:cNvSpPr>
          <p:nvPr>
            <p:ph type="dt" sz="half" idx="10"/>
          </p:nvPr>
        </p:nvSpPr>
        <p:spPr/>
        <p:txBody>
          <a:bodyPr/>
          <a:lstStyle/>
          <a:p>
            <a:fld id="{F69A40EE-1993-4578-B604-335EBC29FD82}" type="datetimeFigureOut">
              <a:rPr lang="zh-CN" altLang="en-US" smtClean="0"/>
              <a:t>2018/10/24</a:t>
            </a:fld>
            <a:endParaRPr lang="zh-CN" altLang="en-US"/>
          </a:p>
        </p:txBody>
      </p:sp>
      <p:sp>
        <p:nvSpPr>
          <p:cNvPr id="6" name="页脚占位符 5">
            <a:extLst>
              <a:ext uri="{FF2B5EF4-FFF2-40B4-BE49-F238E27FC236}">
                <a16:creationId xmlns:a16="http://schemas.microsoft.com/office/drawing/2014/main" id="{55A1FCDD-178A-46F6-ACE6-6D5F410605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ADDD97-B166-4C28-9D81-6E70FC420BBB}"/>
              </a:ext>
            </a:extLst>
          </p:cNvPr>
          <p:cNvSpPr>
            <a:spLocks noGrp="1"/>
          </p:cNvSpPr>
          <p:nvPr>
            <p:ph type="sldNum" sz="quarter" idx="12"/>
          </p:nvPr>
        </p:nvSpPr>
        <p:spPr/>
        <p:txBody>
          <a:bodyPr/>
          <a:lstStyle/>
          <a:p>
            <a:fld id="{074659E8-7130-4384-AA32-473405130D93}" type="slidenum">
              <a:rPr lang="zh-CN" altLang="en-US" smtClean="0"/>
              <a:t>‹#›</a:t>
            </a:fld>
            <a:endParaRPr lang="zh-CN" altLang="en-US"/>
          </a:p>
        </p:txBody>
      </p:sp>
    </p:spTree>
    <p:extLst>
      <p:ext uri="{BB962C8B-B14F-4D97-AF65-F5344CB8AC3E}">
        <p14:creationId xmlns:p14="http://schemas.microsoft.com/office/powerpoint/2010/main" val="42822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4624D3-608D-4283-B234-704663638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CE784AB-D649-4BF4-8DAB-AF15CB5C4F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E87596B-3F68-400C-81D1-AB0A74A523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A40EE-1993-4578-B604-335EBC29FD82}" type="datetimeFigureOut">
              <a:rPr lang="zh-CN" altLang="en-US" smtClean="0"/>
              <a:t>2018/10/24</a:t>
            </a:fld>
            <a:endParaRPr lang="zh-CN" altLang="en-US"/>
          </a:p>
        </p:txBody>
      </p:sp>
      <p:sp>
        <p:nvSpPr>
          <p:cNvPr id="5" name="页脚占位符 4">
            <a:extLst>
              <a:ext uri="{FF2B5EF4-FFF2-40B4-BE49-F238E27FC236}">
                <a16:creationId xmlns:a16="http://schemas.microsoft.com/office/drawing/2014/main" id="{CAA34D9B-AFDF-46B0-BA71-80AD52DE2A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5369DE-D384-41F4-90EB-72AB8E359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659E8-7130-4384-AA32-473405130D93}" type="slidenum">
              <a:rPr lang="zh-CN" altLang="en-US" smtClean="0"/>
              <a:t>‹#›</a:t>
            </a:fld>
            <a:endParaRPr lang="zh-CN" altLang="en-US"/>
          </a:p>
        </p:txBody>
      </p:sp>
    </p:spTree>
    <p:extLst>
      <p:ext uri="{BB962C8B-B14F-4D97-AF65-F5344CB8AC3E}">
        <p14:creationId xmlns:p14="http://schemas.microsoft.com/office/powerpoint/2010/main" val="178628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212469" y="1381809"/>
            <a:ext cx="12083143" cy="1785104"/>
          </a:xfrm>
          <a:prstGeom prst="rect">
            <a:avLst/>
          </a:prstGeom>
          <a:noFill/>
          <a:effectLst>
            <a:outerShdw blurRad="76200" dist="12700" dir="2700000" sy="-23000" kx="-800400" algn="bl" rotWithShape="0">
              <a:prstClr val="black">
                <a:alpha val="20000"/>
              </a:prstClr>
            </a:outerShdw>
            <a:reflection blurRad="6350" stA="50000" endA="300" endPos="38500" dist="50800" dir="5400000" sy="-100000" algn="bl" rotWithShape="0"/>
          </a:effectLst>
        </p:spPr>
        <p:txBody>
          <a:bodyPr wrap="square" lIns="121920" tIns="60960" rIns="121920" bIns="60960">
            <a:spAutoFit/>
          </a:bodyPr>
          <a:lstStyle/>
          <a:p>
            <a:pPr algn="ctr"/>
            <a:r>
              <a:rPr lang="zh-CN" altLang="zh-CN" sz="5400" b="1" dirty="0"/>
              <a:t> </a:t>
            </a:r>
            <a:r>
              <a:rPr kumimoji="1" lang="zh-CN" altLang="zh-CN" sz="5400" b="1" dirty="0">
                <a:effectLst>
                  <a:outerShdw blurRad="88900" sx="102000" sy="102000" algn="ctr" rotWithShape="0">
                    <a:prstClr val="black">
                      <a:alpha val="25000"/>
                    </a:prstClr>
                  </a:outerShdw>
                </a:effectLst>
                <a:latin typeface="Century Gothic"/>
                <a:ea typeface="微软雅黑"/>
              </a:rPr>
              <a:t>基于细粒度分类的人脸表情识别方法</a:t>
            </a:r>
            <a:endParaRPr kumimoji="1" lang="en-US" altLang="zh-CN" sz="5400" b="1" dirty="0">
              <a:effectLst>
                <a:outerShdw blurRad="88900" sx="102000" sy="102000" algn="ctr" rotWithShape="0">
                  <a:prstClr val="black">
                    <a:alpha val="25000"/>
                  </a:prstClr>
                </a:outerShdw>
              </a:effectLst>
              <a:latin typeface="Century Gothic"/>
              <a:ea typeface="微软雅黑"/>
            </a:endParaRPr>
          </a:p>
          <a:p>
            <a:pPr algn="ctr"/>
            <a:endParaRPr lang="zh-CN" altLang="en-US" sz="5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Lst>
          </a:blip>
          <a:srcRect/>
          <a:stretch>
            <a:fillRect/>
          </a:stretch>
        </p:blipFill>
        <p:spPr bwMode="auto">
          <a:xfrm>
            <a:off x="9359681" y="36661"/>
            <a:ext cx="2831637" cy="919831"/>
          </a:xfrm>
          <a:prstGeom prst="rect">
            <a:avLst/>
          </a:prstGeom>
          <a:noFill/>
          <a:ln w="9525">
            <a:noFill/>
            <a:miter lim="800000"/>
            <a:headEnd/>
            <a:tailEnd/>
          </a:ln>
        </p:spPr>
      </p:pic>
      <p:sp>
        <p:nvSpPr>
          <p:cNvPr id="2" name="文本框 1">
            <a:extLst>
              <a:ext uri="{FF2B5EF4-FFF2-40B4-BE49-F238E27FC236}">
                <a16:creationId xmlns:a16="http://schemas.microsoft.com/office/drawing/2014/main" id="{DCCCECE5-1D3C-4E53-A29F-8DDCE63CBCC1}"/>
              </a:ext>
            </a:extLst>
          </p:cNvPr>
          <p:cNvSpPr txBox="1"/>
          <p:nvPr/>
        </p:nvSpPr>
        <p:spPr>
          <a:xfrm>
            <a:off x="321326" y="4491306"/>
            <a:ext cx="4017409" cy="984885"/>
          </a:xfrm>
          <a:prstGeom prst="rect">
            <a:avLst/>
          </a:prstGeom>
          <a:noFill/>
        </p:spPr>
        <p:txBody>
          <a:bodyPr wrap="square" rtlCol="0">
            <a:spAutoFit/>
          </a:bodyPr>
          <a:lstStyle/>
          <a:p>
            <a:r>
              <a:rPr lang="zh-CN" altLang="en-US" sz="2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小组成员：熊梓豪 叶国荣 李玉洁</a:t>
            </a:r>
            <a:endParaRPr lang="en-US" altLang="zh-CN" sz="2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r>
              <a:rPr lang="zh-CN" altLang="en-US" sz="20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指导老师：张珂</a:t>
            </a:r>
          </a:p>
          <a:p>
            <a:endParaRPr lang="zh-CN" altLang="en-US" dirty="0">
              <a:ln w="0"/>
              <a:effectLst>
                <a:outerShdw blurRad="38100" dist="19050" dir="2700000" algn="tl" rotWithShape="0">
                  <a:schemeClr val="dk1">
                    <a:alpha val="40000"/>
                  </a:schemeClr>
                </a:outerShdw>
              </a:effectLst>
            </a:endParaRPr>
          </a:p>
        </p:txBody>
      </p:sp>
      <p:sp>
        <p:nvSpPr>
          <p:cNvPr id="3" name="矩形 2">
            <a:extLst>
              <a:ext uri="{FF2B5EF4-FFF2-40B4-BE49-F238E27FC236}">
                <a16:creationId xmlns:a16="http://schemas.microsoft.com/office/drawing/2014/main" id="{B0579E88-777B-49F0-85FC-F19A76C48BCD}"/>
              </a:ext>
            </a:extLst>
          </p:cNvPr>
          <p:cNvSpPr/>
          <p:nvPr/>
        </p:nvSpPr>
        <p:spPr>
          <a:xfrm>
            <a:off x="7948961" y="2651948"/>
            <a:ext cx="2646878" cy="584775"/>
          </a:xfrm>
          <a:prstGeom prst="rect">
            <a:avLst/>
          </a:prstGeom>
        </p:spPr>
        <p:txBody>
          <a:bodyPr wrap="none">
            <a:spAutoFit/>
          </a:bodyPr>
          <a:lstStyle/>
          <a:p>
            <a:r>
              <a:rPr kumimoji="1" lang="zh-CN" altLang="zh-CN" sz="3200" dirty="0">
                <a:effectLst>
                  <a:outerShdw blurRad="88900" sx="102000" sy="102000" algn="ctr" rotWithShape="0">
                    <a:prstClr val="black">
                      <a:alpha val="25000"/>
                    </a:prstClr>
                  </a:outerShdw>
                </a:effectLst>
                <a:latin typeface="Century Gothic"/>
                <a:ea typeface="微软雅黑"/>
              </a:rPr>
              <a:t>创新训练项目</a:t>
            </a:r>
            <a:endParaRPr kumimoji="1" lang="zh-CN" altLang="en-US" sz="3200" dirty="0">
              <a:effectLst>
                <a:outerShdw blurRad="88900" sx="102000" sy="102000" algn="ctr" rotWithShape="0">
                  <a:prstClr val="black">
                    <a:alpha val="25000"/>
                  </a:prstClr>
                </a:outerShdw>
              </a:effectLst>
              <a:latin typeface="Century Gothic"/>
              <a:ea typeface="微软雅黑"/>
            </a:endParaRPr>
          </a:p>
        </p:txBody>
      </p:sp>
      <p:grpSp>
        <p:nvGrpSpPr>
          <p:cNvPr id="6" name="组合 5">
            <a:extLst>
              <a:ext uri="{FF2B5EF4-FFF2-40B4-BE49-F238E27FC236}">
                <a16:creationId xmlns:a16="http://schemas.microsoft.com/office/drawing/2014/main" id="{42A4F1F9-2F0F-4A09-B907-49CE5422A3DE}"/>
              </a:ext>
            </a:extLst>
          </p:cNvPr>
          <p:cNvGrpSpPr/>
          <p:nvPr/>
        </p:nvGrpSpPr>
        <p:grpSpPr>
          <a:xfrm rot="10800000">
            <a:off x="6867330" y="3278580"/>
            <a:ext cx="5324670" cy="3579420"/>
            <a:chOff x="3958789" y="2873829"/>
            <a:chExt cx="6817656" cy="4583055"/>
          </a:xfrm>
        </p:grpSpPr>
        <p:sp>
          <p:nvSpPr>
            <p:cNvPr id="7" name="流程图: 合并 6">
              <a:extLst>
                <a:ext uri="{FF2B5EF4-FFF2-40B4-BE49-F238E27FC236}">
                  <a16:creationId xmlns:a16="http://schemas.microsoft.com/office/drawing/2014/main" id="{675F0E5F-18C5-4183-A7F6-2DD20345AC44}"/>
                </a:ext>
              </a:extLst>
            </p:cNvPr>
            <p:cNvSpPr/>
            <p:nvPr/>
          </p:nvSpPr>
          <p:spPr>
            <a:xfrm>
              <a:off x="6474322" y="2873829"/>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合并 7">
              <a:extLst>
                <a:ext uri="{FF2B5EF4-FFF2-40B4-BE49-F238E27FC236}">
                  <a16:creationId xmlns:a16="http://schemas.microsoft.com/office/drawing/2014/main" id="{05C20441-428D-4665-82A3-7708AC04853F}"/>
                </a:ext>
              </a:extLst>
            </p:cNvPr>
            <p:cNvSpPr/>
            <p:nvPr/>
          </p:nvSpPr>
          <p:spPr>
            <a:xfrm rot="10800000">
              <a:off x="5220456" y="2881368"/>
              <a:ext cx="2515533" cy="2168686"/>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流程图: 合并 8">
              <a:extLst>
                <a:ext uri="{FF2B5EF4-FFF2-40B4-BE49-F238E27FC236}">
                  <a16:creationId xmlns:a16="http://schemas.microsoft.com/office/drawing/2014/main" id="{80AAB3F9-C14E-49F3-80DD-18F78C4F7375}"/>
                </a:ext>
              </a:extLst>
            </p:cNvPr>
            <p:cNvSpPr/>
            <p:nvPr/>
          </p:nvSpPr>
          <p:spPr>
            <a:xfrm>
              <a:off x="5972381" y="5039669"/>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合并 9">
              <a:extLst>
                <a:ext uri="{FF2B5EF4-FFF2-40B4-BE49-F238E27FC236}">
                  <a16:creationId xmlns:a16="http://schemas.microsoft.com/office/drawing/2014/main" id="{5CAC1237-A15F-4222-AB3B-3BC72534973E}"/>
                </a:ext>
              </a:extLst>
            </p:cNvPr>
            <p:cNvSpPr/>
            <p:nvPr/>
          </p:nvSpPr>
          <p:spPr>
            <a:xfrm rot="10800000">
              <a:off x="8459479" y="5779382"/>
              <a:ext cx="799498" cy="689261"/>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流程图: 合并 10">
              <a:extLst>
                <a:ext uri="{FF2B5EF4-FFF2-40B4-BE49-F238E27FC236}">
                  <a16:creationId xmlns:a16="http://schemas.microsoft.com/office/drawing/2014/main" id="{E20A2118-0050-4A8B-89B2-25192A28C58A}"/>
                </a:ext>
              </a:extLst>
            </p:cNvPr>
            <p:cNvSpPr/>
            <p:nvPr/>
          </p:nvSpPr>
          <p:spPr>
            <a:xfrm>
              <a:off x="10385622" y="4794210"/>
              <a:ext cx="390823" cy="336936"/>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流程图: 合并 11">
              <a:extLst>
                <a:ext uri="{FF2B5EF4-FFF2-40B4-BE49-F238E27FC236}">
                  <a16:creationId xmlns:a16="http://schemas.microsoft.com/office/drawing/2014/main" id="{D37A146A-E09F-4B82-A426-F82185CE8084}"/>
                </a:ext>
              </a:extLst>
            </p:cNvPr>
            <p:cNvSpPr/>
            <p:nvPr/>
          </p:nvSpPr>
          <p:spPr>
            <a:xfrm>
              <a:off x="7409845" y="6207344"/>
              <a:ext cx="1449383" cy="1249540"/>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流程图: 合并 12">
              <a:extLst>
                <a:ext uri="{FF2B5EF4-FFF2-40B4-BE49-F238E27FC236}">
                  <a16:creationId xmlns:a16="http://schemas.microsoft.com/office/drawing/2014/main" id="{A9EA6836-7CB8-421F-8EE1-9CBB7FF26BE9}"/>
                </a:ext>
              </a:extLst>
            </p:cNvPr>
            <p:cNvSpPr/>
            <p:nvPr/>
          </p:nvSpPr>
          <p:spPr>
            <a:xfrm>
              <a:off x="3958789" y="2881366"/>
              <a:ext cx="2515534" cy="2168688"/>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 name="组合 13">
            <a:extLst>
              <a:ext uri="{FF2B5EF4-FFF2-40B4-BE49-F238E27FC236}">
                <a16:creationId xmlns:a16="http://schemas.microsoft.com/office/drawing/2014/main" id="{E9706F52-DBF9-41A2-B017-18F9DACB0C20}"/>
              </a:ext>
            </a:extLst>
          </p:cNvPr>
          <p:cNvGrpSpPr/>
          <p:nvPr/>
        </p:nvGrpSpPr>
        <p:grpSpPr>
          <a:xfrm rot="5400000" flipV="1">
            <a:off x="121679" y="-135235"/>
            <a:ext cx="1442370" cy="1685731"/>
            <a:chOff x="7954549" y="0"/>
            <a:chExt cx="4237451" cy="5018024"/>
          </a:xfrm>
        </p:grpSpPr>
        <p:sp>
          <p:nvSpPr>
            <p:cNvPr id="15" name="流程图: 合并 14">
              <a:extLst>
                <a:ext uri="{FF2B5EF4-FFF2-40B4-BE49-F238E27FC236}">
                  <a16:creationId xmlns:a16="http://schemas.microsoft.com/office/drawing/2014/main" id="{2421B319-421B-4C1F-9AF5-97B95C532CCD}"/>
                </a:ext>
              </a:extLst>
            </p:cNvPr>
            <p:cNvSpPr/>
            <p:nvPr/>
          </p:nvSpPr>
          <p:spPr>
            <a:xfrm>
              <a:off x="7954550" y="2035"/>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合并 15">
              <a:extLst>
                <a:ext uri="{FF2B5EF4-FFF2-40B4-BE49-F238E27FC236}">
                  <a16:creationId xmlns:a16="http://schemas.microsoft.com/office/drawing/2014/main" id="{0821C198-B725-481C-B2AC-B9EAFD49836E}"/>
                </a:ext>
              </a:extLst>
            </p:cNvPr>
            <p:cNvSpPr/>
            <p:nvPr/>
          </p:nvSpPr>
          <p:spPr>
            <a:xfrm rot="10800000">
              <a:off x="9212317" y="0"/>
              <a:ext cx="2515535"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合并 16">
              <a:extLst>
                <a:ext uri="{FF2B5EF4-FFF2-40B4-BE49-F238E27FC236}">
                  <a16:creationId xmlns:a16="http://schemas.microsoft.com/office/drawing/2014/main" id="{BDE80CBD-46F9-4909-A5BF-A710091F1162}"/>
                </a:ext>
              </a:extLst>
            </p:cNvPr>
            <p:cNvSpPr/>
            <p:nvPr/>
          </p:nvSpPr>
          <p:spPr>
            <a:xfrm>
              <a:off x="11395444" y="1481963"/>
              <a:ext cx="796556" cy="686725"/>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流程图: 合并 17">
              <a:extLst>
                <a:ext uri="{FF2B5EF4-FFF2-40B4-BE49-F238E27FC236}">
                  <a16:creationId xmlns:a16="http://schemas.microsoft.com/office/drawing/2014/main" id="{DD3A3C1B-417D-4757-9070-C93E23F48FA8}"/>
                </a:ext>
              </a:extLst>
            </p:cNvPr>
            <p:cNvSpPr/>
            <p:nvPr/>
          </p:nvSpPr>
          <p:spPr>
            <a:xfrm rot="10800000">
              <a:off x="7954549" y="2168688"/>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合并 18">
              <a:extLst>
                <a:ext uri="{FF2B5EF4-FFF2-40B4-BE49-F238E27FC236}">
                  <a16:creationId xmlns:a16="http://schemas.microsoft.com/office/drawing/2014/main" id="{70475205-9AAA-4F5E-882D-90E4D7F333C7}"/>
                </a:ext>
              </a:extLst>
            </p:cNvPr>
            <p:cNvSpPr/>
            <p:nvPr/>
          </p:nvSpPr>
          <p:spPr>
            <a:xfrm>
              <a:off x="9845040" y="4479163"/>
              <a:ext cx="625044" cy="538861"/>
            </a:xfrm>
            <a:prstGeom prst="flowChartMerge">
              <a:avLst/>
            </a:prstGeom>
            <a:solidFill>
              <a:srgbClr val="DA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流程图: 合并 19">
              <a:extLst>
                <a:ext uri="{FF2B5EF4-FFF2-40B4-BE49-F238E27FC236}">
                  <a16:creationId xmlns:a16="http://schemas.microsoft.com/office/drawing/2014/main" id="{B5CF4036-1E16-4EF8-8541-8844A195AD43}"/>
                </a:ext>
              </a:extLst>
            </p:cNvPr>
            <p:cNvSpPr/>
            <p:nvPr/>
          </p:nvSpPr>
          <p:spPr>
            <a:xfrm>
              <a:off x="10705998" y="4124356"/>
              <a:ext cx="494178" cy="426040"/>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513227827"/>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9E571722-1DD4-4BA8-8EF4-9EC42960AF14}"/>
              </a:ext>
            </a:extLst>
          </p:cNvPr>
          <p:cNvGrpSpPr/>
          <p:nvPr/>
        </p:nvGrpSpPr>
        <p:grpSpPr>
          <a:xfrm rot="5400000" flipV="1">
            <a:off x="121679" y="-121679"/>
            <a:ext cx="1442370" cy="1685731"/>
            <a:chOff x="7954549" y="0"/>
            <a:chExt cx="4237451" cy="5018024"/>
          </a:xfrm>
        </p:grpSpPr>
        <p:sp>
          <p:nvSpPr>
            <p:cNvPr id="16" name="流程图: 合并 15">
              <a:extLst>
                <a:ext uri="{FF2B5EF4-FFF2-40B4-BE49-F238E27FC236}">
                  <a16:creationId xmlns:a16="http://schemas.microsoft.com/office/drawing/2014/main" id="{6BD5B480-3A12-47C3-8490-7ECDFC60C5FA}"/>
                </a:ext>
              </a:extLst>
            </p:cNvPr>
            <p:cNvSpPr/>
            <p:nvPr/>
          </p:nvSpPr>
          <p:spPr>
            <a:xfrm>
              <a:off x="7954550" y="2035"/>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合并 16">
              <a:extLst>
                <a:ext uri="{FF2B5EF4-FFF2-40B4-BE49-F238E27FC236}">
                  <a16:creationId xmlns:a16="http://schemas.microsoft.com/office/drawing/2014/main" id="{EFBA8D31-E5DD-470F-B67E-22F9D2BC5738}"/>
                </a:ext>
              </a:extLst>
            </p:cNvPr>
            <p:cNvSpPr/>
            <p:nvPr/>
          </p:nvSpPr>
          <p:spPr>
            <a:xfrm rot="10800000">
              <a:off x="9212317" y="0"/>
              <a:ext cx="2515535"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合并 17">
              <a:extLst>
                <a:ext uri="{FF2B5EF4-FFF2-40B4-BE49-F238E27FC236}">
                  <a16:creationId xmlns:a16="http://schemas.microsoft.com/office/drawing/2014/main" id="{58A45E93-76AB-4902-9D1F-C034B0536281}"/>
                </a:ext>
              </a:extLst>
            </p:cNvPr>
            <p:cNvSpPr/>
            <p:nvPr/>
          </p:nvSpPr>
          <p:spPr>
            <a:xfrm>
              <a:off x="11395444" y="1481963"/>
              <a:ext cx="796556" cy="686725"/>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流程图: 合并 18">
              <a:extLst>
                <a:ext uri="{FF2B5EF4-FFF2-40B4-BE49-F238E27FC236}">
                  <a16:creationId xmlns:a16="http://schemas.microsoft.com/office/drawing/2014/main" id="{2E869EFE-867D-4490-A80D-CB854279F914}"/>
                </a:ext>
              </a:extLst>
            </p:cNvPr>
            <p:cNvSpPr/>
            <p:nvPr/>
          </p:nvSpPr>
          <p:spPr>
            <a:xfrm rot="10800000">
              <a:off x="7954549" y="2168688"/>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合并 20">
              <a:extLst>
                <a:ext uri="{FF2B5EF4-FFF2-40B4-BE49-F238E27FC236}">
                  <a16:creationId xmlns:a16="http://schemas.microsoft.com/office/drawing/2014/main" id="{79D8A586-4C4A-482F-B1D9-E1441AC5FBEC}"/>
                </a:ext>
              </a:extLst>
            </p:cNvPr>
            <p:cNvSpPr/>
            <p:nvPr/>
          </p:nvSpPr>
          <p:spPr>
            <a:xfrm>
              <a:off x="9845040" y="4479163"/>
              <a:ext cx="625044" cy="538861"/>
            </a:xfrm>
            <a:prstGeom prst="flowChartMerge">
              <a:avLst/>
            </a:prstGeom>
            <a:solidFill>
              <a:srgbClr val="DA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流程图: 合并 22">
              <a:extLst>
                <a:ext uri="{FF2B5EF4-FFF2-40B4-BE49-F238E27FC236}">
                  <a16:creationId xmlns:a16="http://schemas.microsoft.com/office/drawing/2014/main" id="{966C33C4-7564-46B2-8BEA-916FD2F0FABF}"/>
                </a:ext>
              </a:extLst>
            </p:cNvPr>
            <p:cNvSpPr/>
            <p:nvPr/>
          </p:nvSpPr>
          <p:spPr>
            <a:xfrm>
              <a:off x="10705998" y="4124356"/>
              <a:ext cx="494178" cy="426040"/>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3" name="矩形 72">
            <a:extLst>
              <a:ext uri="{FF2B5EF4-FFF2-40B4-BE49-F238E27FC236}">
                <a16:creationId xmlns:a16="http://schemas.microsoft.com/office/drawing/2014/main" id="{C8E0490B-191F-44F0-BBEC-86CBA70806F4}"/>
              </a:ext>
            </a:extLst>
          </p:cNvPr>
          <p:cNvSpPr/>
          <p:nvPr/>
        </p:nvSpPr>
        <p:spPr>
          <a:xfrm>
            <a:off x="1696089" y="2147897"/>
            <a:ext cx="741778" cy="416461"/>
          </a:xfrm>
          <a:prstGeom prst="rect">
            <a:avLst/>
          </a:prstGeom>
          <a:noFill/>
        </p:spPr>
        <p:txBody>
          <a:bodyPr wrap="square">
            <a:spAutoFit/>
          </a:bodyPr>
          <a:lstStyle/>
          <a:p>
            <a:pPr defTabSz="1219170">
              <a:lnSpc>
                <a:spcPct val="130000"/>
              </a:lnSpc>
              <a:defRPr/>
            </a:pPr>
            <a:endParaRPr lang="en-US" altLang="zh-CN" b="1" kern="0" dirty="0">
              <a:solidFill>
                <a:schemeClr val="tx1">
                  <a:lumMod val="85000"/>
                  <a:lumOff val="15000"/>
                </a:schemeClr>
              </a:solidFill>
              <a:ea typeface="微软雅黑" charset="0"/>
            </a:endParaRPr>
          </a:p>
        </p:txBody>
      </p:sp>
      <p:sp>
        <p:nvSpPr>
          <p:cNvPr id="75" name="箭头: 右 74">
            <a:extLst>
              <a:ext uri="{FF2B5EF4-FFF2-40B4-BE49-F238E27FC236}">
                <a16:creationId xmlns:a16="http://schemas.microsoft.com/office/drawing/2014/main" id="{81FE3713-4F20-40C2-9891-EF2D4EAA6242}"/>
              </a:ext>
            </a:extLst>
          </p:cNvPr>
          <p:cNvSpPr/>
          <p:nvPr/>
        </p:nvSpPr>
        <p:spPr>
          <a:xfrm>
            <a:off x="3362548" y="2116429"/>
            <a:ext cx="1043790" cy="479394"/>
          </a:xfrm>
          <a:prstGeom prst="rightArrow">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7" name="矩形 76">
            <a:extLst>
              <a:ext uri="{FF2B5EF4-FFF2-40B4-BE49-F238E27FC236}">
                <a16:creationId xmlns:a16="http://schemas.microsoft.com/office/drawing/2014/main" id="{522B7AD4-646F-409C-A9DF-3B3522BD5455}"/>
              </a:ext>
            </a:extLst>
          </p:cNvPr>
          <p:cNvSpPr/>
          <p:nvPr/>
        </p:nvSpPr>
        <p:spPr>
          <a:xfrm>
            <a:off x="833193" y="1985076"/>
            <a:ext cx="2345487" cy="853567"/>
          </a:xfrm>
          <a:prstGeom prst="rect">
            <a:avLst/>
          </a:prstGeom>
          <a:noFill/>
        </p:spPr>
        <p:txBody>
          <a:bodyPr wrap="square" numCol="1" spcCol="360000">
            <a:spAutoFit/>
          </a:bodyPr>
          <a:lstStyle/>
          <a:p>
            <a:pPr defTabSz="609585">
              <a:lnSpc>
                <a:spcPct val="130000"/>
              </a:lnSpc>
            </a:pPr>
            <a:r>
              <a:rPr lang="en-US" altLang="zh-CN" sz="2000" b="1" dirty="0">
                <a:solidFill>
                  <a:schemeClr val="tx1">
                    <a:lumMod val="85000"/>
                    <a:lumOff val="15000"/>
                  </a:schemeClr>
                </a:solidFill>
                <a:latin typeface="微软雅黑" charset="0"/>
                <a:ea typeface="微软雅黑" charset="0"/>
              </a:rPr>
              <a:t>1.</a:t>
            </a:r>
            <a:r>
              <a:rPr lang="zh-CN" altLang="en-US" sz="2000" b="1" dirty="0">
                <a:solidFill>
                  <a:schemeClr val="tx1">
                    <a:lumMod val="85000"/>
                    <a:lumOff val="15000"/>
                  </a:schemeClr>
                </a:solidFill>
                <a:latin typeface="微软雅黑" charset="0"/>
                <a:ea typeface="微软雅黑" charset="0"/>
              </a:rPr>
              <a:t>构建多级残差神经网络模型</a:t>
            </a:r>
          </a:p>
        </p:txBody>
      </p:sp>
      <p:sp>
        <p:nvSpPr>
          <p:cNvPr id="78" name="矩形 77">
            <a:extLst>
              <a:ext uri="{FF2B5EF4-FFF2-40B4-BE49-F238E27FC236}">
                <a16:creationId xmlns:a16="http://schemas.microsoft.com/office/drawing/2014/main" id="{F3D90C42-01CC-4FCE-944C-E5F9ABDA9E95}"/>
              </a:ext>
            </a:extLst>
          </p:cNvPr>
          <p:cNvSpPr/>
          <p:nvPr/>
        </p:nvSpPr>
        <p:spPr>
          <a:xfrm>
            <a:off x="4655656" y="1841764"/>
            <a:ext cx="2583904" cy="1253677"/>
          </a:xfrm>
          <a:prstGeom prst="rect">
            <a:avLst/>
          </a:prstGeom>
          <a:noFill/>
        </p:spPr>
        <p:txBody>
          <a:bodyPr wrap="square" numCol="1" spcCol="360000">
            <a:spAutoFit/>
          </a:bodyPr>
          <a:lstStyle/>
          <a:p>
            <a:pPr defTabSz="609585">
              <a:lnSpc>
                <a:spcPct val="130000"/>
              </a:lnSpc>
            </a:pPr>
            <a:r>
              <a:rPr lang="en-US" altLang="zh-CN" sz="2000" b="1" dirty="0">
                <a:solidFill>
                  <a:schemeClr val="tx1">
                    <a:lumMod val="85000"/>
                    <a:lumOff val="15000"/>
                  </a:schemeClr>
                </a:solidFill>
                <a:latin typeface="微软雅黑" charset="0"/>
                <a:ea typeface="微软雅黑" charset="0"/>
              </a:rPr>
              <a:t>2.</a:t>
            </a:r>
            <a:r>
              <a:rPr lang="zh-CN" altLang="en-US" sz="2000" b="1" dirty="0">
                <a:solidFill>
                  <a:schemeClr val="tx1">
                    <a:lumMod val="85000"/>
                    <a:lumOff val="15000"/>
                  </a:schemeClr>
                </a:solidFill>
                <a:latin typeface="微软雅黑" charset="0"/>
                <a:ea typeface="微软雅黑" charset="0"/>
              </a:rPr>
              <a:t>对多级残差神经网络进行预分析，</a:t>
            </a:r>
            <a:r>
              <a:rPr lang="zh-CN" altLang="zh-CN" sz="2000" b="1" dirty="0">
                <a:solidFill>
                  <a:schemeClr val="tx1">
                    <a:lumMod val="85000"/>
                    <a:lumOff val="15000"/>
                  </a:schemeClr>
                </a:solidFill>
                <a:latin typeface="微软雅黑" charset="0"/>
                <a:ea typeface="微软雅黑" charset="0"/>
              </a:rPr>
              <a:t>提取细粒度人脸表情特征</a:t>
            </a:r>
            <a:endParaRPr lang="zh-CN" altLang="en-US" sz="2000" b="1" dirty="0">
              <a:solidFill>
                <a:schemeClr val="tx1">
                  <a:lumMod val="85000"/>
                  <a:lumOff val="15000"/>
                </a:schemeClr>
              </a:solidFill>
              <a:latin typeface="微软雅黑" charset="0"/>
              <a:ea typeface="微软雅黑" charset="0"/>
            </a:endParaRPr>
          </a:p>
        </p:txBody>
      </p:sp>
      <p:sp>
        <p:nvSpPr>
          <p:cNvPr id="79" name="矩形 78">
            <a:extLst>
              <a:ext uri="{FF2B5EF4-FFF2-40B4-BE49-F238E27FC236}">
                <a16:creationId xmlns:a16="http://schemas.microsoft.com/office/drawing/2014/main" id="{BFBDFCCD-9420-4AD3-8A56-4637613D8003}"/>
              </a:ext>
            </a:extLst>
          </p:cNvPr>
          <p:cNvSpPr/>
          <p:nvPr/>
        </p:nvSpPr>
        <p:spPr>
          <a:xfrm>
            <a:off x="8783835" y="1910483"/>
            <a:ext cx="2314774" cy="853567"/>
          </a:xfrm>
          <a:prstGeom prst="rect">
            <a:avLst/>
          </a:prstGeom>
          <a:noFill/>
        </p:spPr>
        <p:txBody>
          <a:bodyPr wrap="square" numCol="1" spcCol="360000">
            <a:spAutoFit/>
          </a:bodyPr>
          <a:lstStyle/>
          <a:p>
            <a:pPr defTabSz="609585">
              <a:lnSpc>
                <a:spcPct val="130000"/>
              </a:lnSpc>
            </a:pPr>
            <a:r>
              <a:rPr lang="en-US" altLang="zh-CN" sz="2000" b="1" dirty="0">
                <a:solidFill>
                  <a:schemeClr val="tx1">
                    <a:lumMod val="85000"/>
                    <a:lumOff val="15000"/>
                  </a:schemeClr>
                </a:solidFill>
                <a:latin typeface="微软雅黑" charset="0"/>
                <a:ea typeface="微软雅黑" charset="0"/>
              </a:rPr>
              <a:t>3.</a:t>
            </a:r>
            <a:r>
              <a:rPr lang="zh-CN" altLang="en-US" sz="2000" b="1" dirty="0">
                <a:solidFill>
                  <a:schemeClr val="tx1">
                    <a:lumMod val="85000"/>
                    <a:lumOff val="15000"/>
                  </a:schemeClr>
                </a:solidFill>
                <a:latin typeface="微软雅黑" charset="0"/>
                <a:ea typeface="微软雅黑" charset="0"/>
              </a:rPr>
              <a:t>运用随机深度算法进行微调</a:t>
            </a:r>
          </a:p>
        </p:txBody>
      </p:sp>
      <p:sp>
        <p:nvSpPr>
          <p:cNvPr id="80" name="矩形 79">
            <a:extLst>
              <a:ext uri="{FF2B5EF4-FFF2-40B4-BE49-F238E27FC236}">
                <a16:creationId xmlns:a16="http://schemas.microsoft.com/office/drawing/2014/main" id="{2B07C76B-AC61-4A75-A84F-AAC5B8F283D6}"/>
              </a:ext>
            </a:extLst>
          </p:cNvPr>
          <p:cNvSpPr/>
          <p:nvPr/>
        </p:nvSpPr>
        <p:spPr>
          <a:xfrm>
            <a:off x="8878273" y="3857365"/>
            <a:ext cx="2480534" cy="1253677"/>
          </a:xfrm>
          <a:prstGeom prst="rect">
            <a:avLst/>
          </a:prstGeom>
          <a:noFill/>
        </p:spPr>
        <p:txBody>
          <a:bodyPr wrap="square" numCol="1" spcCol="360000">
            <a:spAutoFit/>
          </a:bodyPr>
          <a:lstStyle/>
          <a:p>
            <a:pPr defTabSz="609585">
              <a:lnSpc>
                <a:spcPct val="130000"/>
              </a:lnSpc>
            </a:pPr>
            <a:r>
              <a:rPr lang="en-US" altLang="zh-CN" sz="2000" b="1" dirty="0">
                <a:solidFill>
                  <a:schemeClr val="tx1">
                    <a:lumMod val="85000"/>
                    <a:lumOff val="15000"/>
                  </a:schemeClr>
                </a:solidFill>
                <a:latin typeface="微软雅黑" charset="0"/>
                <a:ea typeface="微软雅黑" charset="0"/>
              </a:rPr>
              <a:t>4.</a:t>
            </a:r>
            <a:r>
              <a:rPr lang="zh-CN" altLang="en-US" sz="2000" b="1" dirty="0">
                <a:solidFill>
                  <a:schemeClr val="tx1">
                    <a:lumMod val="85000"/>
                    <a:lumOff val="15000"/>
                  </a:schemeClr>
                </a:solidFill>
                <a:latin typeface="微软雅黑" charset="0"/>
                <a:ea typeface="微软雅黑" charset="0"/>
              </a:rPr>
              <a:t>选用适合的卷积神经网络参数实现</a:t>
            </a:r>
            <a:r>
              <a:rPr lang="zh-CN" altLang="zh-CN" sz="2000" b="1" dirty="0">
                <a:solidFill>
                  <a:schemeClr val="tx1">
                    <a:lumMod val="85000"/>
                    <a:lumOff val="15000"/>
                  </a:schemeClr>
                </a:solidFill>
                <a:latin typeface="微软雅黑" charset="0"/>
                <a:ea typeface="微软雅黑" charset="0"/>
              </a:rPr>
              <a:t>细粒度分类表情识别</a:t>
            </a:r>
            <a:endParaRPr lang="zh-CN" altLang="en-US" sz="2000" b="1" dirty="0">
              <a:solidFill>
                <a:schemeClr val="tx1">
                  <a:lumMod val="85000"/>
                  <a:lumOff val="15000"/>
                </a:schemeClr>
              </a:solidFill>
              <a:latin typeface="微软雅黑" charset="0"/>
              <a:ea typeface="微软雅黑" charset="0"/>
            </a:endParaRPr>
          </a:p>
        </p:txBody>
      </p:sp>
      <p:sp>
        <p:nvSpPr>
          <p:cNvPr id="81" name="箭头: 右 80">
            <a:extLst>
              <a:ext uri="{FF2B5EF4-FFF2-40B4-BE49-F238E27FC236}">
                <a16:creationId xmlns:a16="http://schemas.microsoft.com/office/drawing/2014/main" id="{A908C21C-7861-4EA1-999D-0C9E08290F94}"/>
              </a:ext>
            </a:extLst>
          </p:cNvPr>
          <p:cNvSpPr/>
          <p:nvPr/>
        </p:nvSpPr>
        <p:spPr>
          <a:xfrm rot="5400000">
            <a:off x="9442602" y="3264450"/>
            <a:ext cx="611532" cy="479394"/>
          </a:xfrm>
          <a:prstGeom prst="rightArrow">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2" name="箭头: 右 81">
            <a:extLst>
              <a:ext uri="{FF2B5EF4-FFF2-40B4-BE49-F238E27FC236}">
                <a16:creationId xmlns:a16="http://schemas.microsoft.com/office/drawing/2014/main" id="{1741A62B-145E-4766-8F7A-47AF1032C736}"/>
              </a:ext>
            </a:extLst>
          </p:cNvPr>
          <p:cNvSpPr/>
          <p:nvPr/>
        </p:nvSpPr>
        <p:spPr>
          <a:xfrm flipH="1">
            <a:off x="7559621" y="4119371"/>
            <a:ext cx="1043790" cy="479394"/>
          </a:xfrm>
          <a:prstGeom prst="rightArrow">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3" name="箭头: 右 82">
            <a:extLst>
              <a:ext uri="{FF2B5EF4-FFF2-40B4-BE49-F238E27FC236}">
                <a16:creationId xmlns:a16="http://schemas.microsoft.com/office/drawing/2014/main" id="{1EF08643-31C4-4751-B6D2-13CFB729D828}"/>
              </a:ext>
            </a:extLst>
          </p:cNvPr>
          <p:cNvSpPr/>
          <p:nvPr/>
        </p:nvSpPr>
        <p:spPr>
          <a:xfrm flipH="1">
            <a:off x="3362548" y="4119371"/>
            <a:ext cx="1043790" cy="479394"/>
          </a:xfrm>
          <a:prstGeom prst="rightArrow">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4" name="矩形 83">
            <a:extLst>
              <a:ext uri="{FF2B5EF4-FFF2-40B4-BE49-F238E27FC236}">
                <a16:creationId xmlns:a16="http://schemas.microsoft.com/office/drawing/2014/main" id="{9D1F0F5F-B7F5-4D1A-A699-479AABC61C52}"/>
              </a:ext>
            </a:extLst>
          </p:cNvPr>
          <p:cNvSpPr/>
          <p:nvPr/>
        </p:nvSpPr>
        <p:spPr>
          <a:xfrm>
            <a:off x="833193" y="3935827"/>
            <a:ext cx="2652379" cy="1325876"/>
          </a:xfrm>
          <a:prstGeom prst="rect">
            <a:avLst/>
          </a:prstGeom>
          <a:noFill/>
        </p:spPr>
        <p:txBody>
          <a:bodyPr wrap="square" numCol="1" spcCol="360000">
            <a:spAutoFit/>
          </a:bodyPr>
          <a:lstStyle/>
          <a:p>
            <a:pPr defTabSz="609585">
              <a:lnSpc>
                <a:spcPct val="130000"/>
              </a:lnSpc>
            </a:pPr>
            <a:r>
              <a:rPr lang="en-US" altLang="zh-CN" sz="2000" b="1" dirty="0">
                <a:solidFill>
                  <a:schemeClr val="tx1">
                    <a:lumMod val="85000"/>
                    <a:lumOff val="15000"/>
                  </a:schemeClr>
                </a:solidFill>
                <a:latin typeface="微软雅黑" charset="0"/>
                <a:ea typeface="微软雅黑" charset="0"/>
              </a:rPr>
              <a:t>6.</a:t>
            </a:r>
            <a:r>
              <a:rPr lang="zh-CN" altLang="en-US" sz="2000" b="1" dirty="0">
                <a:solidFill>
                  <a:schemeClr val="tx1">
                    <a:lumMod val="85000"/>
                    <a:lumOff val="15000"/>
                  </a:schemeClr>
                </a:solidFill>
                <a:latin typeface="微软雅黑" charset="0"/>
                <a:ea typeface="微软雅黑" charset="0"/>
              </a:rPr>
              <a:t>设计基于</a:t>
            </a:r>
            <a:r>
              <a:rPr lang="en-US" altLang="zh-CN" sz="2000" b="1" dirty="0">
                <a:solidFill>
                  <a:schemeClr val="tx1">
                    <a:lumMod val="85000"/>
                    <a:lumOff val="15000"/>
                  </a:schemeClr>
                </a:solidFill>
                <a:latin typeface="微软雅黑" charset="0"/>
                <a:ea typeface="微软雅黑" charset="0"/>
              </a:rPr>
              <a:t>windows</a:t>
            </a:r>
            <a:r>
              <a:rPr lang="zh-CN" altLang="en-US" sz="2000" b="1" dirty="0">
                <a:solidFill>
                  <a:schemeClr val="tx1">
                    <a:lumMod val="85000"/>
                    <a:lumOff val="15000"/>
                  </a:schemeClr>
                </a:solidFill>
                <a:latin typeface="微软雅黑" charset="0"/>
                <a:ea typeface="微软雅黑" charset="0"/>
              </a:rPr>
              <a:t>系统的识别软件</a:t>
            </a:r>
          </a:p>
          <a:p>
            <a:pPr defTabSz="609585">
              <a:lnSpc>
                <a:spcPct val="130000"/>
              </a:lnSpc>
            </a:pPr>
            <a:endParaRPr lang="zh-CN" altLang="en-US" sz="2400" b="1" dirty="0">
              <a:solidFill>
                <a:schemeClr val="tx1">
                  <a:lumMod val="85000"/>
                  <a:lumOff val="15000"/>
                </a:schemeClr>
              </a:solidFill>
              <a:latin typeface="微软雅黑" charset="0"/>
              <a:ea typeface="微软雅黑" charset="0"/>
            </a:endParaRPr>
          </a:p>
        </p:txBody>
      </p:sp>
      <p:sp>
        <p:nvSpPr>
          <p:cNvPr id="85" name="矩形 84">
            <a:extLst>
              <a:ext uri="{FF2B5EF4-FFF2-40B4-BE49-F238E27FC236}">
                <a16:creationId xmlns:a16="http://schemas.microsoft.com/office/drawing/2014/main" id="{2890A24F-0BEB-424D-8E34-8F080CDC7973}"/>
              </a:ext>
            </a:extLst>
          </p:cNvPr>
          <p:cNvSpPr/>
          <p:nvPr/>
        </p:nvSpPr>
        <p:spPr>
          <a:xfrm>
            <a:off x="4734471" y="3932284"/>
            <a:ext cx="2652379" cy="853567"/>
          </a:xfrm>
          <a:prstGeom prst="rect">
            <a:avLst/>
          </a:prstGeom>
          <a:noFill/>
        </p:spPr>
        <p:txBody>
          <a:bodyPr wrap="square" numCol="1" spcCol="360000">
            <a:spAutoFit/>
          </a:bodyPr>
          <a:lstStyle/>
          <a:p>
            <a:pPr defTabSz="609585">
              <a:lnSpc>
                <a:spcPct val="130000"/>
              </a:lnSpc>
            </a:pPr>
            <a:r>
              <a:rPr lang="en-US" altLang="zh-CN" sz="2000" b="1" dirty="0">
                <a:solidFill>
                  <a:schemeClr val="tx1">
                    <a:lumMod val="85000"/>
                    <a:lumOff val="15000"/>
                  </a:schemeClr>
                </a:solidFill>
                <a:latin typeface="微软雅黑" charset="0"/>
                <a:ea typeface="微软雅黑" charset="0"/>
              </a:rPr>
              <a:t>5.</a:t>
            </a:r>
            <a:r>
              <a:rPr lang="zh-CN" altLang="en-US" sz="2000" b="1" dirty="0">
                <a:solidFill>
                  <a:schemeClr val="tx1">
                    <a:lumMod val="85000"/>
                    <a:lumOff val="15000"/>
                  </a:schemeClr>
                </a:solidFill>
                <a:latin typeface="微软雅黑" charset="0"/>
                <a:ea typeface="微软雅黑" charset="0"/>
              </a:rPr>
              <a:t>利用</a:t>
            </a:r>
            <a:r>
              <a:rPr lang="en-US" altLang="zh-CN" sz="2000" b="1" dirty="0">
                <a:solidFill>
                  <a:schemeClr val="tx1">
                    <a:lumMod val="85000"/>
                    <a:lumOff val="15000"/>
                  </a:schemeClr>
                </a:solidFill>
                <a:latin typeface="微软雅黑" charset="0"/>
                <a:ea typeface="微软雅黑" charset="0"/>
              </a:rPr>
              <a:t>Python</a:t>
            </a:r>
            <a:r>
              <a:rPr lang="zh-CN" altLang="en-US" sz="2000" b="1" dirty="0">
                <a:solidFill>
                  <a:schemeClr val="tx1">
                    <a:lumMod val="85000"/>
                    <a:lumOff val="15000"/>
                  </a:schemeClr>
                </a:solidFill>
                <a:latin typeface="微软雅黑" charset="0"/>
                <a:ea typeface="微软雅黑" charset="0"/>
              </a:rPr>
              <a:t>设计一个人脸表情识别系统</a:t>
            </a:r>
          </a:p>
        </p:txBody>
      </p:sp>
      <p:sp>
        <p:nvSpPr>
          <p:cNvPr id="87" name="文本占位符 2">
            <a:extLst>
              <a:ext uri="{FF2B5EF4-FFF2-40B4-BE49-F238E27FC236}">
                <a16:creationId xmlns:a16="http://schemas.microsoft.com/office/drawing/2014/main" id="{AF22B266-4BF9-410F-82E0-7881DD1ECD5B}"/>
              </a:ext>
            </a:extLst>
          </p:cNvPr>
          <p:cNvSpPr txBox="1">
            <a:spLocks/>
          </p:cNvSpPr>
          <p:nvPr/>
        </p:nvSpPr>
        <p:spPr>
          <a:xfrm>
            <a:off x="1836653" y="317958"/>
            <a:ext cx="2569685" cy="966425"/>
          </a:xfrm>
          <a:prstGeom prst="rect">
            <a:avLst/>
          </a:prstGeom>
          <a:noFill/>
        </p:spPr>
        <p:txBody>
          <a:bodyPr anchor="t"/>
          <a:lstStyle>
            <a:lvl1pPr marL="0" indent="0" algn="l" defTabSz="914400" rtl="0" eaLnBrk="1" latinLnBrk="0" hangingPunct="1">
              <a:lnSpc>
                <a:spcPct val="100000"/>
              </a:lnSpc>
              <a:spcBef>
                <a:spcPts val="1000"/>
              </a:spcBef>
              <a:buFont typeface="Arial" panose="020B0604020202020204" pitchFamily="34" charset="0"/>
              <a:buNone/>
              <a:defRPr sz="10000" b="1" kern="1200">
                <a:solidFill>
                  <a:schemeClr val="accent1">
                    <a:lumMod val="75000"/>
                  </a:schemeClr>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4000" dirty="0">
                <a:solidFill>
                  <a:srgbClr val="548235"/>
                </a:solidFill>
                <a:latin typeface="Century Gothic"/>
                <a:ea typeface="微软雅黑"/>
              </a:rPr>
              <a:t>实验方案</a:t>
            </a:r>
            <a:endParaRPr kumimoji="1" lang="zh-CN" altLang="en-US" dirty="0">
              <a:solidFill>
                <a:srgbClr val="548235"/>
              </a:solidFill>
              <a:latin typeface="Century Gothic"/>
              <a:ea typeface="微软雅黑"/>
            </a:endParaRPr>
          </a:p>
        </p:txBody>
      </p:sp>
      <p:sp>
        <p:nvSpPr>
          <p:cNvPr id="36" name="箭头: 右 35">
            <a:extLst>
              <a:ext uri="{FF2B5EF4-FFF2-40B4-BE49-F238E27FC236}">
                <a16:creationId xmlns:a16="http://schemas.microsoft.com/office/drawing/2014/main" id="{C5A0B3B2-791D-41C3-A183-E12715D18631}"/>
              </a:ext>
            </a:extLst>
          </p:cNvPr>
          <p:cNvSpPr/>
          <p:nvPr/>
        </p:nvSpPr>
        <p:spPr>
          <a:xfrm>
            <a:off x="7488878" y="2147897"/>
            <a:ext cx="1043790" cy="479394"/>
          </a:xfrm>
          <a:prstGeom prst="rightArrow">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48845569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a:extLst>
              <a:ext uri="{FF2B5EF4-FFF2-40B4-BE49-F238E27FC236}">
                <a16:creationId xmlns:a16="http://schemas.microsoft.com/office/drawing/2014/main" id="{881377F8-F8DB-4CB5-923F-28D61E2317E7}"/>
              </a:ext>
            </a:extLst>
          </p:cNvPr>
          <p:cNvSpPr txBox="1">
            <a:spLocks/>
          </p:cNvSpPr>
          <p:nvPr/>
        </p:nvSpPr>
        <p:spPr>
          <a:xfrm>
            <a:off x="5669280" y="347509"/>
            <a:ext cx="6522720" cy="207160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00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9600" spc="50" dirty="0">
                <a:ln w="0"/>
                <a:effectLst>
                  <a:innerShdw blurRad="63500" dist="50800" dir="13500000">
                    <a:srgbClr val="000000">
                      <a:alpha val="50000"/>
                    </a:srgbClr>
                  </a:innerShdw>
                </a:effectLst>
                <a:latin typeface="Century Gothic"/>
                <a:ea typeface="微软雅黑"/>
              </a:rPr>
              <a:t>PART  </a:t>
            </a:r>
            <a:r>
              <a:rPr kumimoji="1" lang="en-US" altLang="zh-CN" sz="9600" i="0" u="none" strike="noStrike" kern="1200" spc="50" normalizeH="0" baseline="0" noProof="0" dirty="0">
                <a:ln w="0"/>
                <a:effectLst>
                  <a:innerShdw blurRad="63500" dist="50800" dir="13500000">
                    <a:srgbClr val="000000">
                      <a:alpha val="50000"/>
                    </a:srgbClr>
                  </a:innerShdw>
                </a:effectLst>
                <a:uLnTx/>
                <a:uFillTx/>
                <a:latin typeface="Century Gothic"/>
                <a:ea typeface="微软雅黑"/>
                <a:cs typeface="+mn-cs"/>
              </a:rPr>
              <a:t>04</a:t>
            </a:r>
            <a:endParaRPr kumimoji="1" lang="zh-CN" altLang="en-US" sz="9600" i="0" u="none" strike="noStrike" kern="1200" spc="50" normalizeH="0" baseline="0" noProof="0" dirty="0">
              <a:ln w="0"/>
              <a:effectLst>
                <a:innerShdw blurRad="63500" dist="50800" dir="13500000">
                  <a:srgbClr val="000000">
                    <a:alpha val="50000"/>
                  </a:srgbClr>
                </a:innerShdw>
              </a:effectLst>
              <a:uLnTx/>
              <a:uFillTx/>
              <a:latin typeface="Century Gothic"/>
              <a:ea typeface="微软雅黑"/>
              <a:cs typeface="+mn-cs"/>
            </a:endParaRPr>
          </a:p>
        </p:txBody>
      </p:sp>
      <p:sp>
        <p:nvSpPr>
          <p:cNvPr id="5" name="文本占位符 2">
            <a:extLst>
              <a:ext uri="{FF2B5EF4-FFF2-40B4-BE49-F238E27FC236}">
                <a16:creationId xmlns:a16="http://schemas.microsoft.com/office/drawing/2014/main" id="{2F5468A0-C3A2-4ECF-A3C1-174E899BBA8F}"/>
              </a:ext>
            </a:extLst>
          </p:cNvPr>
          <p:cNvSpPr txBox="1">
            <a:spLocks/>
          </p:cNvSpPr>
          <p:nvPr/>
        </p:nvSpPr>
        <p:spPr>
          <a:xfrm>
            <a:off x="5669280" y="3249573"/>
            <a:ext cx="6696270" cy="3844213"/>
          </a:xfrm>
          <a:prstGeom prst="rect">
            <a:avLst/>
          </a:prstGeom>
          <a:noFill/>
        </p:spPr>
        <p:txBody>
          <a:bodyPr anchor="t"/>
          <a:lstStyle>
            <a:lvl1pPr marL="0" indent="0" algn="l" defTabSz="914400" rtl="0" eaLnBrk="1" latinLnBrk="0" hangingPunct="1">
              <a:lnSpc>
                <a:spcPct val="100000"/>
              </a:lnSpc>
              <a:spcBef>
                <a:spcPts val="1000"/>
              </a:spcBef>
              <a:buFont typeface="Arial" panose="020B0604020202020204" pitchFamily="34" charset="0"/>
              <a:buNone/>
              <a:defRPr sz="10000" b="1" kern="1200">
                <a:solidFill>
                  <a:schemeClr val="accent1">
                    <a:lumMod val="75000"/>
                  </a:schemeClr>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zh-CN" dirty="0">
                <a:solidFill>
                  <a:srgbClr val="2F5597"/>
                </a:solidFill>
                <a:latin typeface="Century Gothic"/>
                <a:ea typeface="微软雅黑"/>
              </a:rPr>
              <a:t>预期成果</a:t>
            </a:r>
            <a:endParaRPr kumimoji="1" lang="zh-CN" altLang="en-US" dirty="0">
              <a:solidFill>
                <a:srgbClr val="2F5597"/>
              </a:solidFill>
              <a:latin typeface="Century Gothic"/>
              <a:ea typeface="微软雅黑"/>
            </a:endParaRPr>
          </a:p>
        </p:txBody>
      </p:sp>
      <p:sp>
        <p:nvSpPr>
          <p:cNvPr id="6" name="流程图: 合并 5">
            <a:extLst>
              <a:ext uri="{FF2B5EF4-FFF2-40B4-BE49-F238E27FC236}">
                <a16:creationId xmlns:a16="http://schemas.microsoft.com/office/drawing/2014/main" id="{A8D3C3E3-A95D-4FF8-9E13-D9387D959750}"/>
              </a:ext>
            </a:extLst>
          </p:cNvPr>
          <p:cNvSpPr/>
          <p:nvPr/>
        </p:nvSpPr>
        <p:spPr>
          <a:xfrm>
            <a:off x="810641" y="0"/>
            <a:ext cx="2515535" cy="2168688"/>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合并 6">
            <a:extLst>
              <a:ext uri="{FF2B5EF4-FFF2-40B4-BE49-F238E27FC236}">
                <a16:creationId xmlns:a16="http://schemas.microsoft.com/office/drawing/2014/main" id="{763C90EB-5294-4E69-AF2F-CEFA2C2D0C9A}"/>
              </a:ext>
            </a:extLst>
          </p:cNvPr>
          <p:cNvSpPr/>
          <p:nvPr/>
        </p:nvSpPr>
        <p:spPr>
          <a:xfrm rot="10800000">
            <a:off x="2068408" y="-2035"/>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合并 7">
            <a:extLst>
              <a:ext uri="{FF2B5EF4-FFF2-40B4-BE49-F238E27FC236}">
                <a16:creationId xmlns:a16="http://schemas.microsoft.com/office/drawing/2014/main" id="{57DF79B7-4558-4F04-BF69-17C065C0B514}"/>
              </a:ext>
            </a:extLst>
          </p:cNvPr>
          <p:cNvSpPr/>
          <p:nvPr/>
        </p:nvSpPr>
        <p:spPr>
          <a:xfrm rot="10800000">
            <a:off x="-443225" y="7539"/>
            <a:ext cx="2515533" cy="2168686"/>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流程图: 合并 8">
            <a:extLst>
              <a:ext uri="{FF2B5EF4-FFF2-40B4-BE49-F238E27FC236}">
                <a16:creationId xmlns:a16="http://schemas.microsoft.com/office/drawing/2014/main" id="{B6AF0222-7863-42AD-AE78-43ECD0DE9515}"/>
              </a:ext>
            </a:extLst>
          </p:cNvPr>
          <p:cNvSpPr/>
          <p:nvPr/>
        </p:nvSpPr>
        <p:spPr>
          <a:xfrm>
            <a:off x="2064004" y="2165840"/>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合并 9">
            <a:extLst>
              <a:ext uri="{FF2B5EF4-FFF2-40B4-BE49-F238E27FC236}">
                <a16:creationId xmlns:a16="http://schemas.microsoft.com/office/drawing/2014/main" id="{385DB8C4-F61D-4174-95AB-15A549714F00}"/>
              </a:ext>
            </a:extLst>
          </p:cNvPr>
          <p:cNvSpPr/>
          <p:nvPr/>
        </p:nvSpPr>
        <p:spPr>
          <a:xfrm>
            <a:off x="1277214" y="2165839"/>
            <a:ext cx="799498" cy="689261"/>
          </a:xfrm>
          <a:prstGeom prst="flowChartMerg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流程图: 合并 10">
            <a:extLst>
              <a:ext uri="{FF2B5EF4-FFF2-40B4-BE49-F238E27FC236}">
                <a16:creationId xmlns:a16="http://schemas.microsoft.com/office/drawing/2014/main" id="{2FE640B4-F286-4819-80ED-AC198278772E}"/>
              </a:ext>
            </a:extLst>
          </p:cNvPr>
          <p:cNvSpPr/>
          <p:nvPr/>
        </p:nvSpPr>
        <p:spPr>
          <a:xfrm>
            <a:off x="4721941" y="1920381"/>
            <a:ext cx="390823" cy="336936"/>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流程图: 合并 11">
            <a:extLst>
              <a:ext uri="{FF2B5EF4-FFF2-40B4-BE49-F238E27FC236}">
                <a16:creationId xmlns:a16="http://schemas.microsoft.com/office/drawing/2014/main" id="{957CADF7-6793-4A94-B6D0-6DBEE387C92A}"/>
              </a:ext>
            </a:extLst>
          </p:cNvPr>
          <p:cNvSpPr/>
          <p:nvPr/>
        </p:nvSpPr>
        <p:spPr>
          <a:xfrm>
            <a:off x="2373723" y="3429000"/>
            <a:ext cx="724692" cy="624770"/>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流程图: 合并 12">
            <a:extLst>
              <a:ext uri="{FF2B5EF4-FFF2-40B4-BE49-F238E27FC236}">
                <a16:creationId xmlns:a16="http://schemas.microsoft.com/office/drawing/2014/main" id="{C54A4F13-CCFD-4018-995E-9F9CE9FA9238}"/>
              </a:ext>
            </a:extLst>
          </p:cNvPr>
          <p:cNvSpPr/>
          <p:nvPr/>
        </p:nvSpPr>
        <p:spPr>
          <a:xfrm>
            <a:off x="-1704892" y="7537"/>
            <a:ext cx="2515534"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流程图: 合并 13">
            <a:extLst>
              <a:ext uri="{FF2B5EF4-FFF2-40B4-BE49-F238E27FC236}">
                <a16:creationId xmlns:a16="http://schemas.microsoft.com/office/drawing/2014/main" id="{32CA7C77-3A89-44F2-9F33-3EAF90E991F4}"/>
              </a:ext>
            </a:extLst>
          </p:cNvPr>
          <p:cNvSpPr/>
          <p:nvPr/>
        </p:nvSpPr>
        <p:spPr>
          <a:xfrm rot="10800000">
            <a:off x="2068408" y="3588578"/>
            <a:ext cx="539592" cy="465192"/>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74224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接连接符 36">
            <a:extLst>
              <a:ext uri="{FF2B5EF4-FFF2-40B4-BE49-F238E27FC236}">
                <a16:creationId xmlns:a16="http://schemas.microsoft.com/office/drawing/2014/main" id="{7B131A81-FA67-46DF-AC25-4A919E196332}"/>
              </a:ext>
            </a:extLst>
          </p:cNvPr>
          <p:cNvCxnSpPr/>
          <p:nvPr/>
        </p:nvCxnSpPr>
        <p:spPr>
          <a:xfrm>
            <a:off x="1528637" y="2939143"/>
            <a:ext cx="10955722" cy="0"/>
          </a:xfrm>
          <a:prstGeom prst="line">
            <a:avLst/>
          </a:prstGeom>
          <a:ln>
            <a:solidFill>
              <a:srgbClr val="4A5B6F"/>
            </a:solidFill>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1F5F5C87-352E-4DCE-AD6F-6A2AC491D08F}"/>
              </a:ext>
            </a:extLst>
          </p:cNvPr>
          <p:cNvSpPr/>
          <p:nvPr/>
        </p:nvSpPr>
        <p:spPr>
          <a:xfrm>
            <a:off x="4341308" y="2421294"/>
            <a:ext cx="1007706" cy="1007706"/>
          </a:xfrm>
          <a:prstGeom prst="ellips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34DC3C0A-0387-473E-8FE3-B0B2C8825029}"/>
              </a:ext>
            </a:extLst>
          </p:cNvPr>
          <p:cNvSpPr/>
          <p:nvPr/>
        </p:nvSpPr>
        <p:spPr>
          <a:xfrm>
            <a:off x="7276054" y="2421294"/>
            <a:ext cx="1007706" cy="1007706"/>
          </a:xfrm>
          <a:prstGeom prst="ellips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94FDBB36-ED22-41C5-B7B6-F72166E7AFFC}"/>
              </a:ext>
            </a:extLst>
          </p:cNvPr>
          <p:cNvSpPr/>
          <p:nvPr/>
        </p:nvSpPr>
        <p:spPr>
          <a:xfrm>
            <a:off x="10210800" y="2421294"/>
            <a:ext cx="1007706" cy="1007706"/>
          </a:xfrm>
          <a:prstGeom prst="ellips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16099AC2-1AAF-4111-ADD2-FA65CE425E26}"/>
              </a:ext>
            </a:extLst>
          </p:cNvPr>
          <p:cNvSpPr/>
          <p:nvPr/>
        </p:nvSpPr>
        <p:spPr>
          <a:xfrm>
            <a:off x="728537" y="2082282"/>
            <a:ext cx="1685731" cy="1685731"/>
          </a:xfrm>
          <a:prstGeom prst="ellips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C1EFD5A-C040-4FD3-ADC0-0085EC1D8999}"/>
              </a:ext>
            </a:extLst>
          </p:cNvPr>
          <p:cNvGrpSpPr/>
          <p:nvPr/>
        </p:nvGrpSpPr>
        <p:grpSpPr>
          <a:xfrm rot="5400000" flipV="1">
            <a:off x="121679" y="-121679"/>
            <a:ext cx="1442370" cy="1685731"/>
            <a:chOff x="7954549" y="0"/>
            <a:chExt cx="4237451" cy="5018024"/>
          </a:xfrm>
        </p:grpSpPr>
        <p:sp>
          <p:nvSpPr>
            <p:cNvPr id="30" name="流程图: 合并 29">
              <a:extLst>
                <a:ext uri="{FF2B5EF4-FFF2-40B4-BE49-F238E27FC236}">
                  <a16:creationId xmlns:a16="http://schemas.microsoft.com/office/drawing/2014/main" id="{F24E237E-4CC2-4D75-96CC-21CFAC7C50E1}"/>
                </a:ext>
              </a:extLst>
            </p:cNvPr>
            <p:cNvSpPr/>
            <p:nvPr/>
          </p:nvSpPr>
          <p:spPr>
            <a:xfrm>
              <a:off x="7954550" y="2035"/>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合并 30">
              <a:extLst>
                <a:ext uri="{FF2B5EF4-FFF2-40B4-BE49-F238E27FC236}">
                  <a16:creationId xmlns:a16="http://schemas.microsoft.com/office/drawing/2014/main" id="{6198B6F1-8FDF-40E2-97FD-0C7AD04BD3E8}"/>
                </a:ext>
              </a:extLst>
            </p:cNvPr>
            <p:cNvSpPr/>
            <p:nvPr/>
          </p:nvSpPr>
          <p:spPr>
            <a:xfrm rot="10800000">
              <a:off x="9212317" y="0"/>
              <a:ext cx="2515535"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合并 31">
              <a:extLst>
                <a:ext uri="{FF2B5EF4-FFF2-40B4-BE49-F238E27FC236}">
                  <a16:creationId xmlns:a16="http://schemas.microsoft.com/office/drawing/2014/main" id="{9183A207-3994-4FC2-A40B-6530100FFF29}"/>
                </a:ext>
              </a:extLst>
            </p:cNvPr>
            <p:cNvSpPr/>
            <p:nvPr/>
          </p:nvSpPr>
          <p:spPr>
            <a:xfrm>
              <a:off x="11395444" y="1481963"/>
              <a:ext cx="796556" cy="686725"/>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流程图: 合并 32">
              <a:extLst>
                <a:ext uri="{FF2B5EF4-FFF2-40B4-BE49-F238E27FC236}">
                  <a16:creationId xmlns:a16="http://schemas.microsoft.com/office/drawing/2014/main" id="{D5C93BE0-2F19-4B87-B2FB-FE644E8C13D4}"/>
                </a:ext>
              </a:extLst>
            </p:cNvPr>
            <p:cNvSpPr/>
            <p:nvPr/>
          </p:nvSpPr>
          <p:spPr>
            <a:xfrm rot="10800000">
              <a:off x="7954549" y="2168688"/>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合并 33">
              <a:extLst>
                <a:ext uri="{FF2B5EF4-FFF2-40B4-BE49-F238E27FC236}">
                  <a16:creationId xmlns:a16="http://schemas.microsoft.com/office/drawing/2014/main" id="{D2F17D65-84C8-4CA9-88F9-3D392037B829}"/>
                </a:ext>
              </a:extLst>
            </p:cNvPr>
            <p:cNvSpPr/>
            <p:nvPr/>
          </p:nvSpPr>
          <p:spPr>
            <a:xfrm>
              <a:off x="9845040" y="4479163"/>
              <a:ext cx="625044" cy="538861"/>
            </a:xfrm>
            <a:prstGeom prst="flowChartMerge">
              <a:avLst/>
            </a:prstGeom>
            <a:solidFill>
              <a:srgbClr val="DA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流程图: 合并 34">
              <a:extLst>
                <a:ext uri="{FF2B5EF4-FFF2-40B4-BE49-F238E27FC236}">
                  <a16:creationId xmlns:a16="http://schemas.microsoft.com/office/drawing/2014/main" id="{C9542689-C753-430D-8BCC-7EE0AFAA53AD}"/>
                </a:ext>
              </a:extLst>
            </p:cNvPr>
            <p:cNvSpPr/>
            <p:nvPr/>
          </p:nvSpPr>
          <p:spPr>
            <a:xfrm>
              <a:off x="10705998" y="4124356"/>
              <a:ext cx="494178" cy="426040"/>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文本框 37">
            <a:extLst>
              <a:ext uri="{FF2B5EF4-FFF2-40B4-BE49-F238E27FC236}">
                <a16:creationId xmlns:a16="http://schemas.microsoft.com/office/drawing/2014/main" id="{C2DFEBF3-9E4B-445D-9B89-85609209AD71}"/>
              </a:ext>
            </a:extLst>
          </p:cNvPr>
          <p:cNvSpPr txBox="1"/>
          <p:nvPr/>
        </p:nvSpPr>
        <p:spPr>
          <a:xfrm>
            <a:off x="4002295" y="3768013"/>
            <a:ext cx="1685731" cy="1384995"/>
          </a:xfrm>
          <a:prstGeom prst="rect">
            <a:avLst/>
          </a:prstGeom>
          <a:noFill/>
        </p:spPr>
        <p:txBody>
          <a:bodyPr wrap="square" rtlCol="0">
            <a:spAutoFit/>
          </a:bodyPr>
          <a:lstStyle/>
          <a:p>
            <a:r>
              <a:rPr lang="zh-CN" altLang="zh-CN" sz="2800" b="1" dirty="0">
                <a:ln w="0"/>
                <a:effectLst>
                  <a:outerShdw blurRad="38100" dist="19050" dir="2700000" algn="tl" rotWithShape="0">
                    <a:schemeClr val="dk1">
                      <a:alpha val="40000"/>
                    </a:schemeClr>
                  </a:outerShdw>
                </a:effectLst>
              </a:rPr>
              <a:t>发表学术论文</a:t>
            </a:r>
            <a:r>
              <a:rPr lang="zh-CN" altLang="en-US" sz="2800" b="1" dirty="0">
                <a:ln w="0"/>
                <a:effectLst>
                  <a:outerShdw blurRad="38100" dist="19050" dir="2700000" algn="tl" rotWithShape="0">
                    <a:schemeClr val="dk1">
                      <a:alpha val="40000"/>
                    </a:schemeClr>
                  </a:outerShdw>
                </a:effectLst>
              </a:rPr>
              <a:t>一</a:t>
            </a:r>
            <a:r>
              <a:rPr lang="zh-CN" altLang="zh-CN" sz="2800" b="1" dirty="0">
                <a:ln w="0"/>
                <a:effectLst>
                  <a:outerShdw blurRad="38100" dist="19050" dir="2700000" algn="tl" rotWithShape="0">
                    <a:schemeClr val="dk1">
                      <a:alpha val="40000"/>
                    </a:schemeClr>
                  </a:outerShdw>
                </a:effectLst>
              </a:rPr>
              <a:t>篇</a:t>
            </a:r>
          </a:p>
          <a:p>
            <a:endParaRPr lang="zh-CN" altLang="en-US" sz="2800" b="1" dirty="0">
              <a:ln w="0"/>
              <a:effectLst>
                <a:outerShdw blurRad="38100" dist="19050" dir="2700000" algn="tl" rotWithShape="0">
                  <a:schemeClr val="dk1">
                    <a:alpha val="40000"/>
                  </a:schemeClr>
                </a:outerShdw>
              </a:effectLst>
            </a:endParaRPr>
          </a:p>
        </p:txBody>
      </p:sp>
      <p:sp>
        <p:nvSpPr>
          <p:cNvPr id="39" name="文本框 38">
            <a:extLst>
              <a:ext uri="{FF2B5EF4-FFF2-40B4-BE49-F238E27FC236}">
                <a16:creationId xmlns:a16="http://schemas.microsoft.com/office/drawing/2014/main" id="{7A3EF9F6-DCC1-4F6B-8D6A-325812A06B43}"/>
              </a:ext>
            </a:extLst>
          </p:cNvPr>
          <p:cNvSpPr txBox="1"/>
          <p:nvPr/>
        </p:nvSpPr>
        <p:spPr>
          <a:xfrm>
            <a:off x="6768822" y="3808807"/>
            <a:ext cx="2022170" cy="954107"/>
          </a:xfrm>
          <a:prstGeom prst="rect">
            <a:avLst/>
          </a:prstGeom>
          <a:noFill/>
        </p:spPr>
        <p:txBody>
          <a:bodyPr wrap="square" rtlCol="0">
            <a:spAutoFit/>
          </a:bodyPr>
          <a:lstStyle/>
          <a:p>
            <a:r>
              <a:rPr lang="zh-CN" altLang="zh-CN" sz="2800" b="1" dirty="0">
                <a:ln w="0"/>
                <a:effectLst>
                  <a:outerShdw blurRad="38100" dist="19050" dir="2700000" algn="tl" rotWithShape="0">
                    <a:schemeClr val="dk1">
                      <a:alpha val="40000"/>
                    </a:schemeClr>
                  </a:outerShdw>
                </a:effectLst>
              </a:rPr>
              <a:t>申请软件著作权</a:t>
            </a:r>
            <a:r>
              <a:rPr lang="zh-CN" altLang="en-US" sz="2800" b="1" dirty="0">
                <a:ln w="0"/>
                <a:effectLst>
                  <a:outerShdw blurRad="38100" dist="19050" dir="2700000" algn="tl" rotWithShape="0">
                    <a:schemeClr val="dk1">
                      <a:alpha val="40000"/>
                    </a:schemeClr>
                  </a:outerShdw>
                </a:effectLst>
              </a:rPr>
              <a:t>一</a:t>
            </a:r>
            <a:r>
              <a:rPr lang="zh-CN" altLang="zh-CN" sz="2800" b="1" dirty="0">
                <a:ln w="0"/>
                <a:effectLst>
                  <a:outerShdw blurRad="38100" dist="19050" dir="2700000" algn="tl" rotWithShape="0">
                    <a:schemeClr val="dk1">
                      <a:alpha val="40000"/>
                    </a:schemeClr>
                  </a:outerShdw>
                </a:effectLst>
              </a:rPr>
              <a:t>项</a:t>
            </a:r>
            <a:endParaRPr lang="zh-CN" altLang="en-US" sz="2800" b="1" dirty="0">
              <a:ln w="0"/>
              <a:effectLst>
                <a:outerShdw blurRad="38100" dist="19050" dir="2700000" algn="tl" rotWithShape="0">
                  <a:schemeClr val="dk1">
                    <a:alpha val="40000"/>
                  </a:schemeClr>
                </a:outerShdw>
              </a:effectLst>
            </a:endParaRPr>
          </a:p>
        </p:txBody>
      </p:sp>
      <p:sp>
        <p:nvSpPr>
          <p:cNvPr id="40" name="文本框 39">
            <a:extLst>
              <a:ext uri="{FF2B5EF4-FFF2-40B4-BE49-F238E27FC236}">
                <a16:creationId xmlns:a16="http://schemas.microsoft.com/office/drawing/2014/main" id="{7F64F045-ADBF-42B8-B3CE-35956384A772}"/>
              </a:ext>
            </a:extLst>
          </p:cNvPr>
          <p:cNvSpPr txBox="1"/>
          <p:nvPr/>
        </p:nvSpPr>
        <p:spPr>
          <a:xfrm>
            <a:off x="9829531" y="3808807"/>
            <a:ext cx="1770243" cy="1938992"/>
          </a:xfrm>
          <a:prstGeom prst="rect">
            <a:avLst/>
          </a:prstGeom>
          <a:noFill/>
        </p:spPr>
        <p:txBody>
          <a:bodyPr wrap="square" rtlCol="0">
            <a:spAutoFit/>
          </a:bodyPr>
          <a:lstStyle/>
          <a:p>
            <a:r>
              <a:rPr lang="zh-CN" altLang="zh-CN" sz="2400" b="1" dirty="0">
                <a:ln w="0"/>
                <a:effectLst>
                  <a:outerShdw blurRad="38100" dist="19050" dir="2700000" algn="tl" rotWithShape="0">
                    <a:schemeClr val="dk1">
                      <a:alpha val="40000"/>
                    </a:schemeClr>
                  </a:outerShdw>
                </a:effectLst>
              </a:rPr>
              <a:t>实现基于细粒度分类深度卷积网络的人脸表情识别</a:t>
            </a:r>
            <a:endParaRPr lang="zh-CN" altLang="en-US" sz="2400" b="1" dirty="0">
              <a:ln w="0"/>
              <a:effectLst>
                <a:outerShdw blurRad="38100" dist="19050" dir="2700000" algn="tl" rotWithShape="0">
                  <a:schemeClr val="dk1">
                    <a:alpha val="40000"/>
                  </a:schemeClr>
                </a:outerShdw>
              </a:effectLst>
            </a:endParaRPr>
          </a:p>
        </p:txBody>
      </p:sp>
      <p:sp>
        <p:nvSpPr>
          <p:cNvPr id="41" name="文本占位符 2">
            <a:extLst>
              <a:ext uri="{FF2B5EF4-FFF2-40B4-BE49-F238E27FC236}">
                <a16:creationId xmlns:a16="http://schemas.microsoft.com/office/drawing/2014/main" id="{4B94F4F1-B46C-4D70-B7F7-695FF1ECE973}"/>
              </a:ext>
            </a:extLst>
          </p:cNvPr>
          <p:cNvSpPr txBox="1">
            <a:spLocks/>
          </p:cNvSpPr>
          <p:nvPr/>
        </p:nvSpPr>
        <p:spPr>
          <a:xfrm>
            <a:off x="1886352" y="321751"/>
            <a:ext cx="2268935" cy="856252"/>
          </a:xfrm>
          <a:prstGeom prst="rect">
            <a:avLst/>
          </a:prstGeom>
          <a:noFill/>
        </p:spPr>
        <p:txBody>
          <a:bodyPr anchor="t"/>
          <a:lstStyle>
            <a:lvl1pPr marL="0" indent="0" algn="l" defTabSz="914400" rtl="0" eaLnBrk="1" latinLnBrk="0" hangingPunct="1">
              <a:lnSpc>
                <a:spcPct val="100000"/>
              </a:lnSpc>
              <a:spcBef>
                <a:spcPts val="1000"/>
              </a:spcBef>
              <a:buFont typeface="Arial" panose="020B0604020202020204" pitchFamily="34" charset="0"/>
              <a:buNone/>
              <a:defRPr sz="10000" b="1" kern="1200">
                <a:solidFill>
                  <a:schemeClr val="accent1">
                    <a:lumMod val="75000"/>
                  </a:schemeClr>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zh-CN" sz="3600" dirty="0">
                <a:solidFill>
                  <a:srgbClr val="4A5B6F"/>
                </a:solidFill>
                <a:latin typeface="Century Gothic"/>
                <a:ea typeface="微软雅黑"/>
              </a:rPr>
              <a:t>预期成果</a:t>
            </a:r>
            <a:endParaRPr kumimoji="1" lang="zh-CN" altLang="en-US" sz="3600" dirty="0">
              <a:solidFill>
                <a:srgbClr val="4A5B6F"/>
              </a:solidFill>
              <a:latin typeface="Century Gothic"/>
              <a:ea typeface="微软雅黑"/>
            </a:endParaRPr>
          </a:p>
        </p:txBody>
      </p:sp>
      <p:sp>
        <p:nvSpPr>
          <p:cNvPr id="2" name="带形: 前凸弯 1">
            <a:extLst>
              <a:ext uri="{FF2B5EF4-FFF2-40B4-BE49-F238E27FC236}">
                <a16:creationId xmlns:a16="http://schemas.microsoft.com/office/drawing/2014/main" id="{4414DA7A-2070-4303-962E-FC2EB7BF57CB}"/>
              </a:ext>
            </a:extLst>
          </p:cNvPr>
          <p:cNvSpPr/>
          <p:nvPr/>
        </p:nvSpPr>
        <p:spPr>
          <a:xfrm>
            <a:off x="992904" y="2659225"/>
            <a:ext cx="1156996" cy="559836"/>
          </a:xfrm>
          <a:prstGeom prst="ellipseRibb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E24A27F7-04BB-4953-9CD1-771542B00587}"/>
              </a:ext>
            </a:extLst>
          </p:cNvPr>
          <p:cNvSpPr/>
          <p:nvPr/>
        </p:nvSpPr>
        <p:spPr>
          <a:xfrm>
            <a:off x="7599537" y="2866292"/>
            <a:ext cx="122063" cy="122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F3390B47-D633-483E-86E8-6A8D2116B310}"/>
              </a:ext>
            </a:extLst>
          </p:cNvPr>
          <p:cNvSpPr/>
          <p:nvPr/>
        </p:nvSpPr>
        <p:spPr>
          <a:xfrm>
            <a:off x="7828628" y="2864114"/>
            <a:ext cx="122063" cy="122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A05F8AF6-DF41-4529-82B3-C8563275E463}"/>
              </a:ext>
            </a:extLst>
          </p:cNvPr>
          <p:cNvSpPr/>
          <p:nvPr/>
        </p:nvSpPr>
        <p:spPr>
          <a:xfrm>
            <a:off x="10535777" y="2941321"/>
            <a:ext cx="122063" cy="122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F9D093AE-D530-4797-AF32-F3C044A0E5B6}"/>
              </a:ext>
            </a:extLst>
          </p:cNvPr>
          <p:cNvSpPr/>
          <p:nvPr/>
        </p:nvSpPr>
        <p:spPr>
          <a:xfrm>
            <a:off x="10764868" y="2939143"/>
            <a:ext cx="122063" cy="122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B2B02155-0822-49C8-AC60-F15A7D07FBA8}"/>
              </a:ext>
            </a:extLst>
          </p:cNvPr>
          <p:cNvSpPr/>
          <p:nvPr/>
        </p:nvSpPr>
        <p:spPr>
          <a:xfrm>
            <a:off x="10653108" y="2754960"/>
            <a:ext cx="122063" cy="122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74CF255F-7759-4610-ADC4-0DD690270FA9}"/>
              </a:ext>
            </a:extLst>
          </p:cNvPr>
          <p:cNvSpPr/>
          <p:nvPr/>
        </p:nvSpPr>
        <p:spPr>
          <a:xfrm>
            <a:off x="4784128" y="2878111"/>
            <a:ext cx="122063" cy="122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547963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C1EFD5A-C040-4FD3-ADC0-0085EC1D8999}"/>
              </a:ext>
            </a:extLst>
          </p:cNvPr>
          <p:cNvGrpSpPr/>
          <p:nvPr/>
        </p:nvGrpSpPr>
        <p:grpSpPr>
          <a:xfrm rot="5400000" flipV="1">
            <a:off x="121679" y="-121679"/>
            <a:ext cx="1442370" cy="1685731"/>
            <a:chOff x="7954549" y="0"/>
            <a:chExt cx="4237451" cy="5018024"/>
          </a:xfrm>
        </p:grpSpPr>
        <p:sp>
          <p:nvSpPr>
            <p:cNvPr id="30" name="流程图: 合并 29">
              <a:extLst>
                <a:ext uri="{FF2B5EF4-FFF2-40B4-BE49-F238E27FC236}">
                  <a16:creationId xmlns:a16="http://schemas.microsoft.com/office/drawing/2014/main" id="{F24E237E-4CC2-4D75-96CC-21CFAC7C50E1}"/>
                </a:ext>
              </a:extLst>
            </p:cNvPr>
            <p:cNvSpPr/>
            <p:nvPr/>
          </p:nvSpPr>
          <p:spPr>
            <a:xfrm>
              <a:off x="7954550" y="2035"/>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合并 30">
              <a:extLst>
                <a:ext uri="{FF2B5EF4-FFF2-40B4-BE49-F238E27FC236}">
                  <a16:creationId xmlns:a16="http://schemas.microsoft.com/office/drawing/2014/main" id="{6198B6F1-8FDF-40E2-97FD-0C7AD04BD3E8}"/>
                </a:ext>
              </a:extLst>
            </p:cNvPr>
            <p:cNvSpPr/>
            <p:nvPr/>
          </p:nvSpPr>
          <p:spPr>
            <a:xfrm rot="10800000">
              <a:off x="9212317" y="0"/>
              <a:ext cx="2515535"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合并 31">
              <a:extLst>
                <a:ext uri="{FF2B5EF4-FFF2-40B4-BE49-F238E27FC236}">
                  <a16:creationId xmlns:a16="http://schemas.microsoft.com/office/drawing/2014/main" id="{9183A207-3994-4FC2-A40B-6530100FFF29}"/>
                </a:ext>
              </a:extLst>
            </p:cNvPr>
            <p:cNvSpPr/>
            <p:nvPr/>
          </p:nvSpPr>
          <p:spPr>
            <a:xfrm>
              <a:off x="11395444" y="1481963"/>
              <a:ext cx="796556" cy="686725"/>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流程图: 合并 32">
              <a:extLst>
                <a:ext uri="{FF2B5EF4-FFF2-40B4-BE49-F238E27FC236}">
                  <a16:creationId xmlns:a16="http://schemas.microsoft.com/office/drawing/2014/main" id="{D5C93BE0-2F19-4B87-B2FB-FE644E8C13D4}"/>
                </a:ext>
              </a:extLst>
            </p:cNvPr>
            <p:cNvSpPr/>
            <p:nvPr/>
          </p:nvSpPr>
          <p:spPr>
            <a:xfrm rot="10800000">
              <a:off x="7954549" y="2168688"/>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合并 33">
              <a:extLst>
                <a:ext uri="{FF2B5EF4-FFF2-40B4-BE49-F238E27FC236}">
                  <a16:creationId xmlns:a16="http://schemas.microsoft.com/office/drawing/2014/main" id="{D2F17D65-84C8-4CA9-88F9-3D392037B829}"/>
                </a:ext>
              </a:extLst>
            </p:cNvPr>
            <p:cNvSpPr/>
            <p:nvPr/>
          </p:nvSpPr>
          <p:spPr>
            <a:xfrm>
              <a:off x="9845040" y="4479163"/>
              <a:ext cx="625044" cy="538861"/>
            </a:xfrm>
            <a:prstGeom prst="flowChartMerge">
              <a:avLst/>
            </a:prstGeom>
            <a:solidFill>
              <a:srgbClr val="DA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流程图: 合并 34">
              <a:extLst>
                <a:ext uri="{FF2B5EF4-FFF2-40B4-BE49-F238E27FC236}">
                  <a16:creationId xmlns:a16="http://schemas.microsoft.com/office/drawing/2014/main" id="{C9542689-C753-430D-8BCC-7EE0AFAA53AD}"/>
                </a:ext>
              </a:extLst>
            </p:cNvPr>
            <p:cNvSpPr/>
            <p:nvPr/>
          </p:nvSpPr>
          <p:spPr>
            <a:xfrm>
              <a:off x="10705998" y="4124356"/>
              <a:ext cx="494178" cy="426040"/>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1" name="文本占位符 2">
            <a:extLst>
              <a:ext uri="{FF2B5EF4-FFF2-40B4-BE49-F238E27FC236}">
                <a16:creationId xmlns:a16="http://schemas.microsoft.com/office/drawing/2014/main" id="{4B94F4F1-B46C-4D70-B7F7-695FF1ECE973}"/>
              </a:ext>
            </a:extLst>
          </p:cNvPr>
          <p:cNvSpPr txBox="1">
            <a:spLocks/>
          </p:cNvSpPr>
          <p:nvPr/>
        </p:nvSpPr>
        <p:spPr>
          <a:xfrm>
            <a:off x="1886352" y="321751"/>
            <a:ext cx="2268935" cy="856252"/>
          </a:xfrm>
          <a:prstGeom prst="rect">
            <a:avLst/>
          </a:prstGeom>
          <a:noFill/>
        </p:spPr>
        <p:txBody>
          <a:bodyPr anchor="t"/>
          <a:lstStyle>
            <a:lvl1pPr marL="0" indent="0" algn="l" defTabSz="914400" rtl="0" eaLnBrk="1" latinLnBrk="0" hangingPunct="1">
              <a:lnSpc>
                <a:spcPct val="100000"/>
              </a:lnSpc>
              <a:spcBef>
                <a:spcPts val="1000"/>
              </a:spcBef>
              <a:buFont typeface="Arial" panose="020B0604020202020204" pitchFamily="34" charset="0"/>
              <a:buNone/>
              <a:defRPr sz="10000" b="1" kern="1200">
                <a:solidFill>
                  <a:schemeClr val="accent1">
                    <a:lumMod val="75000"/>
                  </a:schemeClr>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zh-CN" sz="3600" dirty="0">
                <a:solidFill>
                  <a:srgbClr val="4A5B6F"/>
                </a:solidFill>
                <a:latin typeface="Century Gothic"/>
                <a:ea typeface="微软雅黑"/>
              </a:rPr>
              <a:t>预期成果</a:t>
            </a:r>
            <a:endParaRPr kumimoji="1" lang="zh-CN" altLang="en-US" sz="3600" dirty="0">
              <a:solidFill>
                <a:srgbClr val="4A5B6F"/>
              </a:solidFill>
              <a:latin typeface="Century Gothic"/>
              <a:ea typeface="微软雅黑"/>
            </a:endParaRPr>
          </a:p>
        </p:txBody>
      </p:sp>
      <p:sp>
        <p:nvSpPr>
          <p:cNvPr id="24" name="TextBox 8">
            <a:extLst>
              <a:ext uri="{FF2B5EF4-FFF2-40B4-BE49-F238E27FC236}">
                <a16:creationId xmlns:a16="http://schemas.microsoft.com/office/drawing/2014/main" id="{B59E6CDD-3079-4927-BA05-F2CB3F669479}"/>
              </a:ext>
            </a:extLst>
          </p:cNvPr>
          <p:cNvSpPr txBox="1"/>
          <p:nvPr/>
        </p:nvSpPr>
        <p:spPr>
          <a:xfrm>
            <a:off x="414151" y="2065918"/>
            <a:ext cx="549549" cy="3416320"/>
          </a:xfrm>
          <a:prstGeom prst="rect">
            <a:avLst/>
          </a:prstGeom>
          <a:noFill/>
        </p:spPr>
        <p:txBody>
          <a:bodyPr wrap="square" rtlCol="0">
            <a:spAutoFit/>
          </a:bodyPr>
          <a:lstStyle/>
          <a:p>
            <a:r>
              <a:rPr lang="zh-CN" altLang="en-US" sz="5400" b="1" dirty="0">
                <a:solidFill>
                  <a:srgbClr val="58D7D8"/>
                </a:solidFill>
              </a:rPr>
              <a:t>经</a:t>
            </a:r>
            <a:endParaRPr lang="en-US" altLang="zh-CN" sz="5400" b="1" dirty="0">
              <a:solidFill>
                <a:srgbClr val="58D7D8"/>
              </a:solidFill>
            </a:endParaRPr>
          </a:p>
          <a:p>
            <a:r>
              <a:rPr lang="zh-CN" altLang="en-US" sz="5400" b="1" dirty="0">
                <a:solidFill>
                  <a:srgbClr val="58D7D8"/>
                </a:solidFill>
              </a:rPr>
              <a:t>费</a:t>
            </a:r>
            <a:endParaRPr lang="en-US" altLang="zh-CN" sz="5400" b="1" dirty="0">
              <a:solidFill>
                <a:srgbClr val="58D7D8"/>
              </a:solidFill>
            </a:endParaRPr>
          </a:p>
          <a:p>
            <a:r>
              <a:rPr lang="zh-CN" altLang="en-US" sz="5400" b="1" dirty="0">
                <a:solidFill>
                  <a:srgbClr val="58D7D8"/>
                </a:solidFill>
              </a:rPr>
              <a:t>预</a:t>
            </a:r>
            <a:endParaRPr lang="en-US" altLang="zh-CN" sz="5400" b="1" dirty="0">
              <a:solidFill>
                <a:srgbClr val="58D7D8"/>
              </a:solidFill>
            </a:endParaRPr>
          </a:p>
          <a:p>
            <a:r>
              <a:rPr lang="zh-CN" altLang="en-US" sz="5400" b="1" dirty="0">
                <a:solidFill>
                  <a:srgbClr val="58D7D8"/>
                </a:solidFill>
              </a:rPr>
              <a:t>算</a:t>
            </a:r>
          </a:p>
        </p:txBody>
      </p:sp>
      <p:sp>
        <p:nvSpPr>
          <p:cNvPr id="5" name="箭头: 五边形 4">
            <a:extLst>
              <a:ext uri="{FF2B5EF4-FFF2-40B4-BE49-F238E27FC236}">
                <a16:creationId xmlns:a16="http://schemas.microsoft.com/office/drawing/2014/main" id="{5F1D407C-B123-46EC-9D1B-65DB2B981F54}"/>
              </a:ext>
            </a:extLst>
          </p:cNvPr>
          <p:cNvSpPr/>
          <p:nvPr/>
        </p:nvSpPr>
        <p:spPr>
          <a:xfrm>
            <a:off x="1821038" y="3410185"/>
            <a:ext cx="6361909" cy="727788"/>
          </a:xfrm>
          <a:prstGeom prst="homePlat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65D5A80F-966C-4456-9E30-E03E589F9B35}"/>
              </a:ext>
            </a:extLst>
          </p:cNvPr>
          <p:cNvSpPr/>
          <p:nvPr/>
        </p:nvSpPr>
        <p:spPr>
          <a:xfrm>
            <a:off x="9134669" y="2799030"/>
            <a:ext cx="1950097" cy="1950097"/>
          </a:xfrm>
          <a:prstGeom prst="flowChartConnector">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64A3AB94-D776-49BA-A84F-413396A91A6E}"/>
              </a:ext>
            </a:extLst>
          </p:cNvPr>
          <p:cNvGrpSpPr/>
          <p:nvPr/>
        </p:nvGrpSpPr>
        <p:grpSpPr>
          <a:xfrm flipV="1">
            <a:off x="1821038" y="4360963"/>
            <a:ext cx="5858056" cy="727787"/>
            <a:chOff x="1821038" y="2435136"/>
            <a:chExt cx="5858056" cy="727788"/>
          </a:xfrm>
        </p:grpSpPr>
        <p:sp>
          <p:nvSpPr>
            <p:cNvPr id="7" name="矩形 6">
              <a:extLst>
                <a:ext uri="{FF2B5EF4-FFF2-40B4-BE49-F238E27FC236}">
                  <a16:creationId xmlns:a16="http://schemas.microsoft.com/office/drawing/2014/main" id="{3FA80057-569F-47B9-ACF1-0145A5573D10}"/>
                </a:ext>
              </a:extLst>
            </p:cNvPr>
            <p:cNvSpPr/>
            <p:nvPr/>
          </p:nvSpPr>
          <p:spPr>
            <a:xfrm>
              <a:off x="1821038" y="2435136"/>
              <a:ext cx="5130268" cy="727788"/>
            </a:xfrm>
            <a:prstGeom prst="rect">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a:extLst>
                <a:ext uri="{FF2B5EF4-FFF2-40B4-BE49-F238E27FC236}">
                  <a16:creationId xmlns:a16="http://schemas.microsoft.com/office/drawing/2014/main" id="{72D1F8DE-37C6-4325-A3EE-C703B04644FA}"/>
                </a:ext>
              </a:extLst>
            </p:cNvPr>
            <p:cNvSpPr/>
            <p:nvPr/>
          </p:nvSpPr>
          <p:spPr>
            <a:xfrm>
              <a:off x="6951306" y="2435136"/>
              <a:ext cx="727788" cy="727788"/>
            </a:xfrm>
            <a:prstGeom prst="rtTriangl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4FCBA214-2A49-49CC-887D-FB36B46B0ACD}"/>
              </a:ext>
            </a:extLst>
          </p:cNvPr>
          <p:cNvGrpSpPr/>
          <p:nvPr/>
        </p:nvGrpSpPr>
        <p:grpSpPr>
          <a:xfrm>
            <a:off x="1821038" y="2459407"/>
            <a:ext cx="5858056" cy="727788"/>
            <a:chOff x="1821038" y="2435136"/>
            <a:chExt cx="5858056" cy="727788"/>
          </a:xfrm>
        </p:grpSpPr>
        <p:sp>
          <p:nvSpPr>
            <p:cNvPr id="49" name="矩形 48">
              <a:extLst>
                <a:ext uri="{FF2B5EF4-FFF2-40B4-BE49-F238E27FC236}">
                  <a16:creationId xmlns:a16="http://schemas.microsoft.com/office/drawing/2014/main" id="{B833E5FA-A078-4BAF-8A83-8C6FF925B6F5}"/>
                </a:ext>
              </a:extLst>
            </p:cNvPr>
            <p:cNvSpPr/>
            <p:nvPr/>
          </p:nvSpPr>
          <p:spPr>
            <a:xfrm>
              <a:off x="1821038" y="2435136"/>
              <a:ext cx="5130268" cy="727788"/>
            </a:xfrm>
            <a:prstGeom prst="rect">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直角三角形 49">
              <a:extLst>
                <a:ext uri="{FF2B5EF4-FFF2-40B4-BE49-F238E27FC236}">
                  <a16:creationId xmlns:a16="http://schemas.microsoft.com/office/drawing/2014/main" id="{77804250-ACD7-4685-9A2C-9207EC3140ED}"/>
                </a:ext>
              </a:extLst>
            </p:cNvPr>
            <p:cNvSpPr/>
            <p:nvPr/>
          </p:nvSpPr>
          <p:spPr>
            <a:xfrm>
              <a:off x="6951306" y="2435136"/>
              <a:ext cx="727788" cy="727788"/>
            </a:xfrm>
            <a:prstGeom prst="rtTriangl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26A59AFB-124D-4FC3-9B43-954AC23C7A2D}"/>
              </a:ext>
            </a:extLst>
          </p:cNvPr>
          <p:cNvGrpSpPr/>
          <p:nvPr/>
        </p:nvGrpSpPr>
        <p:grpSpPr>
          <a:xfrm>
            <a:off x="1821038" y="1508629"/>
            <a:ext cx="4968747" cy="727788"/>
            <a:chOff x="1755724" y="2435136"/>
            <a:chExt cx="4968747" cy="727788"/>
          </a:xfrm>
        </p:grpSpPr>
        <p:sp>
          <p:nvSpPr>
            <p:cNvPr id="52" name="矩形 51">
              <a:extLst>
                <a:ext uri="{FF2B5EF4-FFF2-40B4-BE49-F238E27FC236}">
                  <a16:creationId xmlns:a16="http://schemas.microsoft.com/office/drawing/2014/main" id="{5F9DC6D3-71FB-479F-9403-5010F22AE7C4}"/>
                </a:ext>
              </a:extLst>
            </p:cNvPr>
            <p:cNvSpPr/>
            <p:nvPr/>
          </p:nvSpPr>
          <p:spPr>
            <a:xfrm>
              <a:off x="1755724" y="2435136"/>
              <a:ext cx="4240959" cy="727788"/>
            </a:xfrm>
            <a:prstGeom prst="rect">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直角三角形 52">
              <a:extLst>
                <a:ext uri="{FF2B5EF4-FFF2-40B4-BE49-F238E27FC236}">
                  <a16:creationId xmlns:a16="http://schemas.microsoft.com/office/drawing/2014/main" id="{2C73940B-1F83-4AD3-AF8B-AFC1A307C0C3}"/>
                </a:ext>
              </a:extLst>
            </p:cNvPr>
            <p:cNvSpPr/>
            <p:nvPr/>
          </p:nvSpPr>
          <p:spPr>
            <a:xfrm>
              <a:off x="5996683" y="2435136"/>
              <a:ext cx="727788" cy="727788"/>
            </a:xfrm>
            <a:prstGeom prst="rtTriangl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846B90D1-D0A5-4CFC-A658-E5F416BB12B6}"/>
              </a:ext>
            </a:extLst>
          </p:cNvPr>
          <p:cNvGrpSpPr/>
          <p:nvPr/>
        </p:nvGrpSpPr>
        <p:grpSpPr>
          <a:xfrm flipV="1">
            <a:off x="1821038" y="5349371"/>
            <a:ext cx="4968747" cy="727786"/>
            <a:chOff x="1755724" y="2435136"/>
            <a:chExt cx="4968747" cy="727788"/>
          </a:xfrm>
        </p:grpSpPr>
        <p:sp>
          <p:nvSpPr>
            <p:cNvPr id="55" name="矩形 54">
              <a:extLst>
                <a:ext uri="{FF2B5EF4-FFF2-40B4-BE49-F238E27FC236}">
                  <a16:creationId xmlns:a16="http://schemas.microsoft.com/office/drawing/2014/main" id="{EBA4AE33-3E74-41C3-B51C-BACEB19BD718}"/>
                </a:ext>
              </a:extLst>
            </p:cNvPr>
            <p:cNvSpPr/>
            <p:nvPr/>
          </p:nvSpPr>
          <p:spPr>
            <a:xfrm>
              <a:off x="1755724" y="2435136"/>
              <a:ext cx="4240959" cy="727788"/>
            </a:xfrm>
            <a:prstGeom prst="rect">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直角三角形 55">
              <a:extLst>
                <a:ext uri="{FF2B5EF4-FFF2-40B4-BE49-F238E27FC236}">
                  <a16:creationId xmlns:a16="http://schemas.microsoft.com/office/drawing/2014/main" id="{7ACEF7F5-982B-417E-9DDE-91D4F103DCD9}"/>
                </a:ext>
              </a:extLst>
            </p:cNvPr>
            <p:cNvSpPr/>
            <p:nvPr/>
          </p:nvSpPr>
          <p:spPr>
            <a:xfrm>
              <a:off x="5996683" y="2435136"/>
              <a:ext cx="727788" cy="727788"/>
            </a:xfrm>
            <a:prstGeom prst="rtTriangl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018302D9-BF09-45C1-8F4B-48C467E67E37}"/>
              </a:ext>
            </a:extLst>
          </p:cNvPr>
          <p:cNvSpPr txBox="1"/>
          <p:nvPr/>
        </p:nvSpPr>
        <p:spPr>
          <a:xfrm>
            <a:off x="1915422" y="1614011"/>
            <a:ext cx="2970685" cy="584775"/>
          </a:xfrm>
          <a:prstGeom prst="rect">
            <a:avLst/>
          </a:prstGeom>
          <a:noFill/>
        </p:spPr>
        <p:txBody>
          <a:bodyPr wrap="none" rtlCol="0">
            <a:spAutoFit/>
          </a:bodyPr>
          <a:lstStyle/>
          <a:p>
            <a:r>
              <a:rPr lang="zh-CN" altLang="zh-CN" sz="3200" b="1" spc="50" dirty="0">
                <a:ln w="0"/>
                <a:solidFill>
                  <a:schemeClr val="bg1"/>
                </a:solidFill>
                <a:effectLst>
                  <a:innerShdw blurRad="63500" dist="50800" dir="13500000">
                    <a:srgbClr val="000000">
                      <a:alpha val="50000"/>
                    </a:srgbClr>
                  </a:innerShdw>
                </a:effectLst>
              </a:rPr>
              <a:t>购买书籍</a:t>
            </a:r>
            <a:r>
              <a:rPr lang="en-US" altLang="zh-CN" sz="3200" b="1" spc="50" dirty="0">
                <a:ln w="0"/>
                <a:solidFill>
                  <a:schemeClr val="bg1"/>
                </a:solidFill>
                <a:effectLst>
                  <a:innerShdw blurRad="63500" dist="50800" dir="13500000">
                    <a:srgbClr val="000000">
                      <a:alpha val="50000"/>
                    </a:srgbClr>
                  </a:innerShdw>
                </a:effectLst>
              </a:rPr>
              <a:t>300</a:t>
            </a:r>
            <a:r>
              <a:rPr lang="zh-CN" altLang="zh-CN" sz="3200" b="1" spc="50" dirty="0">
                <a:ln w="0"/>
                <a:solidFill>
                  <a:schemeClr val="bg1"/>
                </a:solidFill>
                <a:effectLst>
                  <a:innerShdw blurRad="63500" dist="50800" dir="13500000">
                    <a:srgbClr val="000000">
                      <a:alpha val="50000"/>
                    </a:srgbClr>
                  </a:innerShdw>
                </a:effectLst>
              </a:rPr>
              <a:t>元</a:t>
            </a:r>
            <a:endParaRPr lang="zh-CN" altLang="en-US" sz="3200" b="1" spc="50" dirty="0">
              <a:ln w="0"/>
              <a:solidFill>
                <a:schemeClr val="bg1"/>
              </a:solidFill>
              <a:effectLst>
                <a:innerShdw blurRad="63500" dist="50800" dir="13500000">
                  <a:srgbClr val="000000">
                    <a:alpha val="50000"/>
                  </a:srgbClr>
                </a:innerShdw>
              </a:effectLst>
            </a:endParaRPr>
          </a:p>
        </p:txBody>
      </p:sp>
      <p:sp>
        <p:nvSpPr>
          <p:cNvPr id="57" name="文本框 56">
            <a:extLst>
              <a:ext uri="{FF2B5EF4-FFF2-40B4-BE49-F238E27FC236}">
                <a16:creationId xmlns:a16="http://schemas.microsoft.com/office/drawing/2014/main" id="{2E7CA02C-F7E3-4AC8-A91B-D63F9711315C}"/>
              </a:ext>
            </a:extLst>
          </p:cNvPr>
          <p:cNvSpPr txBox="1"/>
          <p:nvPr/>
        </p:nvSpPr>
        <p:spPr>
          <a:xfrm>
            <a:off x="1915422" y="3481690"/>
            <a:ext cx="5705408" cy="584775"/>
          </a:xfrm>
          <a:prstGeom prst="rect">
            <a:avLst/>
          </a:prstGeom>
          <a:noFill/>
        </p:spPr>
        <p:txBody>
          <a:bodyPr wrap="none" rtlCol="0">
            <a:spAutoFit/>
          </a:bodyPr>
          <a:lstStyle/>
          <a:p>
            <a:r>
              <a:rPr lang="zh-CN" altLang="zh-CN" sz="3200" b="1" spc="50" dirty="0">
                <a:ln w="0"/>
                <a:solidFill>
                  <a:schemeClr val="bg1"/>
                </a:solidFill>
                <a:effectLst>
                  <a:innerShdw blurRad="63500" dist="50800" dir="13500000">
                    <a:srgbClr val="000000">
                      <a:alpha val="50000"/>
                    </a:srgbClr>
                  </a:innerShdw>
                </a:effectLst>
              </a:rPr>
              <a:t>论文发表和软著申请费</a:t>
            </a:r>
            <a:r>
              <a:rPr lang="en-US" altLang="zh-CN" sz="3200" b="1" spc="50" dirty="0">
                <a:ln w="0"/>
                <a:solidFill>
                  <a:schemeClr val="bg1"/>
                </a:solidFill>
                <a:effectLst>
                  <a:innerShdw blurRad="63500" dist="50800" dir="13500000">
                    <a:srgbClr val="000000">
                      <a:alpha val="50000"/>
                    </a:srgbClr>
                  </a:innerShdw>
                </a:effectLst>
              </a:rPr>
              <a:t>2000</a:t>
            </a:r>
            <a:r>
              <a:rPr lang="zh-CN" altLang="zh-CN" sz="3200" b="1" spc="50" dirty="0">
                <a:ln w="0"/>
                <a:solidFill>
                  <a:schemeClr val="bg1"/>
                </a:solidFill>
                <a:effectLst>
                  <a:innerShdw blurRad="63500" dist="50800" dir="13500000">
                    <a:srgbClr val="000000">
                      <a:alpha val="50000"/>
                    </a:srgbClr>
                  </a:innerShdw>
                </a:effectLst>
              </a:rPr>
              <a:t>元</a:t>
            </a:r>
            <a:endParaRPr lang="zh-CN" altLang="en-US" sz="3200" b="1" spc="50" dirty="0">
              <a:ln w="0"/>
              <a:solidFill>
                <a:schemeClr val="bg1"/>
              </a:solidFill>
              <a:effectLst>
                <a:innerShdw blurRad="63500" dist="50800" dir="13500000">
                  <a:srgbClr val="000000">
                    <a:alpha val="50000"/>
                  </a:srgbClr>
                </a:innerShdw>
              </a:effectLst>
            </a:endParaRPr>
          </a:p>
        </p:txBody>
      </p:sp>
      <p:sp>
        <p:nvSpPr>
          <p:cNvPr id="58" name="文本框 57">
            <a:extLst>
              <a:ext uri="{FF2B5EF4-FFF2-40B4-BE49-F238E27FC236}">
                <a16:creationId xmlns:a16="http://schemas.microsoft.com/office/drawing/2014/main" id="{1F7EC337-47DA-474E-94F7-BDA24EDFF793}"/>
              </a:ext>
            </a:extLst>
          </p:cNvPr>
          <p:cNvSpPr txBox="1"/>
          <p:nvPr/>
        </p:nvSpPr>
        <p:spPr>
          <a:xfrm>
            <a:off x="1915422" y="2530913"/>
            <a:ext cx="3387466" cy="584775"/>
          </a:xfrm>
          <a:prstGeom prst="rect">
            <a:avLst/>
          </a:prstGeom>
          <a:noFill/>
        </p:spPr>
        <p:txBody>
          <a:bodyPr wrap="none" rtlCol="0">
            <a:spAutoFit/>
          </a:bodyPr>
          <a:lstStyle/>
          <a:p>
            <a:r>
              <a:rPr lang="zh-CN" altLang="zh-CN" sz="3200" b="1" spc="50" dirty="0">
                <a:ln w="0"/>
                <a:solidFill>
                  <a:schemeClr val="bg1"/>
                </a:solidFill>
                <a:effectLst>
                  <a:innerShdw blurRad="63500" dist="50800" dir="13500000">
                    <a:srgbClr val="000000">
                      <a:alpha val="50000"/>
                    </a:srgbClr>
                  </a:innerShdw>
                </a:effectLst>
              </a:rPr>
              <a:t>差旅调研费</a:t>
            </a:r>
            <a:r>
              <a:rPr lang="en-US" altLang="zh-CN" sz="3200" b="1" spc="50" dirty="0">
                <a:ln w="0"/>
                <a:solidFill>
                  <a:schemeClr val="bg1"/>
                </a:solidFill>
                <a:effectLst>
                  <a:innerShdw blurRad="63500" dist="50800" dir="13500000">
                    <a:srgbClr val="000000">
                      <a:alpha val="50000"/>
                    </a:srgbClr>
                  </a:innerShdw>
                </a:effectLst>
              </a:rPr>
              <a:t>500</a:t>
            </a:r>
            <a:r>
              <a:rPr lang="zh-CN" altLang="zh-CN" sz="3200" b="1" spc="50" dirty="0">
                <a:ln w="0"/>
                <a:solidFill>
                  <a:schemeClr val="bg1"/>
                </a:solidFill>
                <a:effectLst>
                  <a:innerShdw blurRad="63500" dist="50800" dir="13500000">
                    <a:srgbClr val="000000">
                      <a:alpha val="50000"/>
                    </a:srgbClr>
                  </a:innerShdw>
                </a:effectLst>
              </a:rPr>
              <a:t>元</a:t>
            </a:r>
            <a:endParaRPr lang="zh-CN" altLang="en-US" sz="3200" b="1" spc="50" dirty="0">
              <a:ln w="0"/>
              <a:solidFill>
                <a:schemeClr val="bg1"/>
              </a:solidFill>
              <a:effectLst>
                <a:innerShdw blurRad="63500" dist="50800" dir="13500000">
                  <a:srgbClr val="000000">
                    <a:alpha val="50000"/>
                  </a:srgbClr>
                </a:innerShdw>
              </a:effectLst>
            </a:endParaRPr>
          </a:p>
        </p:txBody>
      </p:sp>
      <p:sp>
        <p:nvSpPr>
          <p:cNvPr id="59" name="文本框 58">
            <a:extLst>
              <a:ext uri="{FF2B5EF4-FFF2-40B4-BE49-F238E27FC236}">
                <a16:creationId xmlns:a16="http://schemas.microsoft.com/office/drawing/2014/main" id="{F50D84F4-5341-4691-8732-E37B32C93C41}"/>
              </a:ext>
            </a:extLst>
          </p:cNvPr>
          <p:cNvSpPr txBox="1"/>
          <p:nvPr/>
        </p:nvSpPr>
        <p:spPr>
          <a:xfrm>
            <a:off x="1915422" y="4398594"/>
            <a:ext cx="3387466" cy="584775"/>
          </a:xfrm>
          <a:prstGeom prst="rect">
            <a:avLst/>
          </a:prstGeom>
          <a:noFill/>
        </p:spPr>
        <p:txBody>
          <a:bodyPr wrap="none" rtlCol="0">
            <a:spAutoFit/>
          </a:bodyPr>
          <a:lstStyle/>
          <a:p>
            <a:r>
              <a:rPr lang="zh-CN" altLang="zh-CN" sz="3200" b="1" spc="50" dirty="0">
                <a:ln w="0"/>
                <a:solidFill>
                  <a:schemeClr val="bg1"/>
                </a:solidFill>
                <a:effectLst>
                  <a:innerShdw blurRad="63500" dist="50800" dir="13500000">
                    <a:srgbClr val="000000">
                      <a:alpha val="50000"/>
                    </a:srgbClr>
                  </a:innerShdw>
                </a:effectLst>
              </a:rPr>
              <a:t>购置摄像头</a:t>
            </a:r>
            <a:r>
              <a:rPr lang="en-US" altLang="zh-CN" sz="3200" b="1" spc="50" dirty="0">
                <a:ln w="0"/>
                <a:solidFill>
                  <a:schemeClr val="bg1"/>
                </a:solidFill>
                <a:effectLst>
                  <a:innerShdw blurRad="63500" dist="50800" dir="13500000">
                    <a:srgbClr val="000000">
                      <a:alpha val="50000"/>
                    </a:srgbClr>
                  </a:innerShdw>
                </a:effectLst>
              </a:rPr>
              <a:t>200</a:t>
            </a:r>
            <a:r>
              <a:rPr lang="zh-CN" altLang="zh-CN" sz="3200" b="1" spc="50" dirty="0">
                <a:ln w="0"/>
                <a:solidFill>
                  <a:schemeClr val="bg1"/>
                </a:solidFill>
                <a:effectLst>
                  <a:innerShdw blurRad="63500" dist="50800" dir="13500000">
                    <a:srgbClr val="000000">
                      <a:alpha val="50000"/>
                    </a:srgbClr>
                  </a:innerShdw>
                </a:effectLst>
              </a:rPr>
              <a:t>元</a:t>
            </a:r>
            <a:endParaRPr lang="zh-CN" altLang="en-US" sz="3200" b="1" spc="50" dirty="0">
              <a:ln w="0"/>
              <a:solidFill>
                <a:schemeClr val="bg1"/>
              </a:solidFill>
              <a:effectLst>
                <a:innerShdw blurRad="63500" dist="50800" dir="13500000">
                  <a:srgbClr val="000000">
                    <a:alpha val="50000"/>
                  </a:srgbClr>
                </a:innerShdw>
              </a:effectLst>
            </a:endParaRPr>
          </a:p>
        </p:txBody>
      </p:sp>
      <p:sp>
        <p:nvSpPr>
          <p:cNvPr id="60" name="文本框 59">
            <a:extLst>
              <a:ext uri="{FF2B5EF4-FFF2-40B4-BE49-F238E27FC236}">
                <a16:creationId xmlns:a16="http://schemas.microsoft.com/office/drawing/2014/main" id="{D6A230F5-EAEF-4779-ACE8-751A2B491FEF}"/>
              </a:ext>
            </a:extLst>
          </p:cNvPr>
          <p:cNvSpPr txBox="1"/>
          <p:nvPr/>
        </p:nvSpPr>
        <p:spPr>
          <a:xfrm>
            <a:off x="9068278" y="3512467"/>
            <a:ext cx="2101857" cy="523220"/>
          </a:xfrm>
          <a:prstGeom prst="rect">
            <a:avLst/>
          </a:prstGeom>
          <a:noFill/>
        </p:spPr>
        <p:txBody>
          <a:bodyPr wrap="none" rtlCol="0">
            <a:spAutoFit/>
          </a:bodyPr>
          <a:lstStyle/>
          <a:p>
            <a:r>
              <a:rPr lang="zh-CN" altLang="en-US" sz="2800" b="1" spc="50" dirty="0">
                <a:ln w="0"/>
                <a:solidFill>
                  <a:schemeClr val="bg1"/>
                </a:solidFill>
                <a:effectLst>
                  <a:innerShdw blurRad="63500" dist="50800" dir="13500000">
                    <a:srgbClr val="000000">
                      <a:alpha val="50000"/>
                    </a:srgbClr>
                  </a:innerShdw>
                </a:effectLst>
              </a:rPr>
              <a:t>合计</a:t>
            </a:r>
            <a:r>
              <a:rPr lang="en-US" altLang="zh-CN" sz="2800" b="1" spc="50" dirty="0">
                <a:ln w="0"/>
                <a:solidFill>
                  <a:schemeClr val="bg1"/>
                </a:solidFill>
                <a:effectLst>
                  <a:innerShdw blurRad="63500" dist="50800" dir="13500000">
                    <a:srgbClr val="000000">
                      <a:alpha val="50000"/>
                    </a:srgbClr>
                  </a:innerShdw>
                </a:effectLst>
              </a:rPr>
              <a:t>3000</a:t>
            </a:r>
            <a:r>
              <a:rPr lang="zh-CN" altLang="zh-CN" sz="2800" b="1" spc="50" dirty="0">
                <a:ln w="0"/>
                <a:solidFill>
                  <a:schemeClr val="bg1"/>
                </a:solidFill>
                <a:effectLst>
                  <a:innerShdw blurRad="63500" dist="50800" dir="13500000">
                    <a:srgbClr val="000000">
                      <a:alpha val="50000"/>
                    </a:srgbClr>
                  </a:innerShdw>
                </a:effectLst>
              </a:rPr>
              <a:t>元</a:t>
            </a:r>
            <a:endParaRPr lang="zh-CN" altLang="en-US" sz="2800" b="1" spc="50" dirty="0">
              <a:ln w="0"/>
              <a:solidFill>
                <a:schemeClr val="bg1"/>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642782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A42CE58-CF64-4F28-B5DD-FFB0B17D3DFF}"/>
              </a:ext>
            </a:extLst>
          </p:cNvPr>
          <p:cNvSpPr txBox="1"/>
          <p:nvPr/>
        </p:nvSpPr>
        <p:spPr>
          <a:xfrm>
            <a:off x="2558112" y="2274975"/>
            <a:ext cx="7075775" cy="1107996"/>
          </a:xfrm>
          <a:prstGeom prst="rect">
            <a:avLst/>
          </a:prstGeom>
          <a:noFill/>
        </p:spPr>
        <p:txBody>
          <a:bodyPr wrap="square" rtlCol="0">
            <a:spAutoFit/>
          </a:bodyPr>
          <a:lstStyle/>
          <a:p>
            <a:r>
              <a:rPr lang="zh-CN" altLang="en-US" sz="6600" b="1" dirty="0">
                <a:ln w="0"/>
                <a:solidFill>
                  <a:srgbClr val="4A5B6F"/>
                </a:solidFill>
                <a:latin typeface="黑体" panose="02010609060101010101" pitchFamily="49" charset="-122"/>
                <a:ea typeface="黑体" panose="02010609060101010101" pitchFamily="49" charset="-122"/>
              </a:rPr>
              <a:t>感谢您的观看指导</a:t>
            </a:r>
          </a:p>
        </p:txBody>
      </p:sp>
      <p:sp>
        <p:nvSpPr>
          <p:cNvPr id="14" name="流程图: 合并 13">
            <a:extLst>
              <a:ext uri="{FF2B5EF4-FFF2-40B4-BE49-F238E27FC236}">
                <a16:creationId xmlns:a16="http://schemas.microsoft.com/office/drawing/2014/main" id="{0592FA97-2487-43EC-826D-232FAD913E0A}"/>
              </a:ext>
            </a:extLst>
          </p:cNvPr>
          <p:cNvSpPr/>
          <p:nvPr/>
        </p:nvSpPr>
        <p:spPr>
          <a:xfrm>
            <a:off x="1" y="2035"/>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合并 16">
            <a:extLst>
              <a:ext uri="{FF2B5EF4-FFF2-40B4-BE49-F238E27FC236}">
                <a16:creationId xmlns:a16="http://schemas.microsoft.com/office/drawing/2014/main" id="{837E00C2-5277-4BD3-90DB-3CE921B56A45}"/>
              </a:ext>
            </a:extLst>
          </p:cNvPr>
          <p:cNvSpPr/>
          <p:nvPr/>
        </p:nvSpPr>
        <p:spPr>
          <a:xfrm rot="10800000">
            <a:off x="1257768" y="0"/>
            <a:ext cx="2515535"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合并 17">
            <a:extLst>
              <a:ext uri="{FF2B5EF4-FFF2-40B4-BE49-F238E27FC236}">
                <a16:creationId xmlns:a16="http://schemas.microsoft.com/office/drawing/2014/main" id="{F42D5E60-D068-4177-8500-00B48DDC0204}"/>
              </a:ext>
            </a:extLst>
          </p:cNvPr>
          <p:cNvSpPr/>
          <p:nvPr/>
        </p:nvSpPr>
        <p:spPr>
          <a:xfrm>
            <a:off x="3440895" y="1481963"/>
            <a:ext cx="796556" cy="686725"/>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流程图: 合并 18">
            <a:extLst>
              <a:ext uri="{FF2B5EF4-FFF2-40B4-BE49-F238E27FC236}">
                <a16:creationId xmlns:a16="http://schemas.microsoft.com/office/drawing/2014/main" id="{4030B9D1-F416-4B1C-AD07-280427928122}"/>
              </a:ext>
            </a:extLst>
          </p:cNvPr>
          <p:cNvSpPr/>
          <p:nvPr/>
        </p:nvSpPr>
        <p:spPr>
          <a:xfrm rot="10800000">
            <a:off x="-628883" y="1084344"/>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合并 19">
            <a:extLst>
              <a:ext uri="{FF2B5EF4-FFF2-40B4-BE49-F238E27FC236}">
                <a16:creationId xmlns:a16="http://schemas.microsoft.com/office/drawing/2014/main" id="{CDD70835-6C35-45F9-98E4-002CA8D355B0}"/>
              </a:ext>
            </a:extLst>
          </p:cNvPr>
          <p:cNvSpPr/>
          <p:nvPr/>
        </p:nvSpPr>
        <p:spPr>
          <a:xfrm>
            <a:off x="1291451" y="3611742"/>
            <a:ext cx="625044" cy="538861"/>
          </a:xfrm>
          <a:prstGeom prst="flowChartMerge">
            <a:avLst/>
          </a:prstGeom>
          <a:solidFill>
            <a:srgbClr val="DA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流程图: 合并 20">
            <a:extLst>
              <a:ext uri="{FF2B5EF4-FFF2-40B4-BE49-F238E27FC236}">
                <a16:creationId xmlns:a16="http://schemas.microsoft.com/office/drawing/2014/main" id="{B741C684-F6CF-4802-B2EA-FC53A36885CA}"/>
              </a:ext>
            </a:extLst>
          </p:cNvPr>
          <p:cNvSpPr/>
          <p:nvPr/>
        </p:nvSpPr>
        <p:spPr>
          <a:xfrm>
            <a:off x="1678404" y="3147480"/>
            <a:ext cx="494178" cy="426040"/>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流程图: 合并 21">
            <a:extLst>
              <a:ext uri="{FF2B5EF4-FFF2-40B4-BE49-F238E27FC236}">
                <a16:creationId xmlns:a16="http://schemas.microsoft.com/office/drawing/2014/main" id="{A24B268B-3AA7-41B8-866A-B7CF87061044}"/>
              </a:ext>
            </a:extLst>
          </p:cNvPr>
          <p:cNvSpPr/>
          <p:nvPr/>
        </p:nvSpPr>
        <p:spPr>
          <a:xfrm rot="10800000">
            <a:off x="-1889971" y="-1084344"/>
            <a:ext cx="2515535" cy="2168688"/>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合并 22">
            <a:extLst>
              <a:ext uri="{FF2B5EF4-FFF2-40B4-BE49-F238E27FC236}">
                <a16:creationId xmlns:a16="http://schemas.microsoft.com/office/drawing/2014/main" id="{63CC6C5B-75C5-4AFF-AD37-61B36F5B4BA8}"/>
              </a:ext>
            </a:extLst>
          </p:cNvPr>
          <p:cNvSpPr/>
          <p:nvPr/>
        </p:nvSpPr>
        <p:spPr>
          <a:xfrm rot="10800000" flipV="1">
            <a:off x="-1889970" y="1084344"/>
            <a:ext cx="2515535" cy="2168688"/>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1F95147F-E7EF-4C50-B0D8-18A678D5F14F}"/>
              </a:ext>
            </a:extLst>
          </p:cNvPr>
          <p:cNvGrpSpPr/>
          <p:nvPr/>
        </p:nvGrpSpPr>
        <p:grpSpPr>
          <a:xfrm rot="10800000">
            <a:off x="7001069" y="2875002"/>
            <a:ext cx="6817656" cy="4583055"/>
            <a:chOff x="3958789" y="2873829"/>
            <a:chExt cx="6817656" cy="4583055"/>
          </a:xfrm>
        </p:grpSpPr>
        <p:sp>
          <p:nvSpPr>
            <p:cNvPr id="24" name="流程图: 合并 23">
              <a:extLst>
                <a:ext uri="{FF2B5EF4-FFF2-40B4-BE49-F238E27FC236}">
                  <a16:creationId xmlns:a16="http://schemas.microsoft.com/office/drawing/2014/main" id="{B7704179-ED04-469E-81B5-701A5B2764F5}"/>
                </a:ext>
              </a:extLst>
            </p:cNvPr>
            <p:cNvSpPr/>
            <p:nvPr/>
          </p:nvSpPr>
          <p:spPr>
            <a:xfrm>
              <a:off x="6474322" y="2873829"/>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合并 24">
              <a:extLst>
                <a:ext uri="{FF2B5EF4-FFF2-40B4-BE49-F238E27FC236}">
                  <a16:creationId xmlns:a16="http://schemas.microsoft.com/office/drawing/2014/main" id="{FDF919F9-C221-46DD-A767-65BC19C1506E}"/>
                </a:ext>
              </a:extLst>
            </p:cNvPr>
            <p:cNvSpPr/>
            <p:nvPr/>
          </p:nvSpPr>
          <p:spPr>
            <a:xfrm rot="10800000">
              <a:off x="5220456" y="2881368"/>
              <a:ext cx="2515533" cy="2168686"/>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流程图: 合并 25">
              <a:extLst>
                <a:ext uri="{FF2B5EF4-FFF2-40B4-BE49-F238E27FC236}">
                  <a16:creationId xmlns:a16="http://schemas.microsoft.com/office/drawing/2014/main" id="{BED0E60B-A16D-4976-BDAC-942445D258E4}"/>
                </a:ext>
              </a:extLst>
            </p:cNvPr>
            <p:cNvSpPr/>
            <p:nvPr/>
          </p:nvSpPr>
          <p:spPr>
            <a:xfrm>
              <a:off x="5972381" y="5039669"/>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合并 26">
              <a:extLst>
                <a:ext uri="{FF2B5EF4-FFF2-40B4-BE49-F238E27FC236}">
                  <a16:creationId xmlns:a16="http://schemas.microsoft.com/office/drawing/2014/main" id="{50EF81CA-16DD-4071-9738-EC3EBCFD77E9}"/>
                </a:ext>
              </a:extLst>
            </p:cNvPr>
            <p:cNvSpPr/>
            <p:nvPr/>
          </p:nvSpPr>
          <p:spPr>
            <a:xfrm rot="10800000">
              <a:off x="8459479" y="5779382"/>
              <a:ext cx="799498" cy="689261"/>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流程图: 合并 27">
              <a:extLst>
                <a:ext uri="{FF2B5EF4-FFF2-40B4-BE49-F238E27FC236}">
                  <a16:creationId xmlns:a16="http://schemas.microsoft.com/office/drawing/2014/main" id="{8ED2AD56-20D8-4F91-827A-386D17BC260B}"/>
                </a:ext>
              </a:extLst>
            </p:cNvPr>
            <p:cNvSpPr/>
            <p:nvPr/>
          </p:nvSpPr>
          <p:spPr>
            <a:xfrm>
              <a:off x="10385622" y="4794210"/>
              <a:ext cx="390823" cy="336936"/>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流程图: 合并 28">
              <a:extLst>
                <a:ext uri="{FF2B5EF4-FFF2-40B4-BE49-F238E27FC236}">
                  <a16:creationId xmlns:a16="http://schemas.microsoft.com/office/drawing/2014/main" id="{82EFE7B9-B7E0-478E-858F-F745B49484F5}"/>
                </a:ext>
              </a:extLst>
            </p:cNvPr>
            <p:cNvSpPr/>
            <p:nvPr/>
          </p:nvSpPr>
          <p:spPr>
            <a:xfrm>
              <a:off x="7409845" y="6207344"/>
              <a:ext cx="1449383" cy="1249540"/>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流程图: 合并 29">
              <a:extLst>
                <a:ext uri="{FF2B5EF4-FFF2-40B4-BE49-F238E27FC236}">
                  <a16:creationId xmlns:a16="http://schemas.microsoft.com/office/drawing/2014/main" id="{660FA22D-6186-4A02-AE64-9E873A4E5125}"/>
                </a:ext>
              </a:extLst>
            </p:cNvPr>
            <p:cNvSpPr/>
            <p:nvPr/>
          </p:nvSpPr>
          <p:spPr>
            <a:xfrm>
              <a:off x="3958789" y="2881366"/>
              <a:ext cx="2515534" cy="2168688"/>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5945014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F442CC0-D585-4884-A790-CCB1BDCE7ACD}"/>
              </a:ext>
            </a:extLst>
          </p:cNvPr>
          <p:cNvSpPr/>
          <p:nvPr/>
        </p:nvSpPr>
        <p:spPr>
          <a:xfrm>
            <a:off x="1638519" y="928538"/>
            <a:ext cx="2948473"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A42CE58-CF64-4F28-B5DD-FFB0B17D3DFF}"/>
              </a:ext>
            </a:extLst>
          </p:cNvPr>
          <p:cNvSpPr txBox="1"/>
          <p:nvPr/>
        </p:nvSpPr>
        <p:spPr>
          <a:xfrm>
            <a:off x="2401663" y="65170"/>
            <a:ext cx="1422184" cy="830997"/>
          </a:xfrm>
          <a:prstGeom prst="rect">
            <a:avLst/>
          </a:prstGeom>
          <a:noFill/>
        </p:spPr>
        <p:txBody>
          <a:bodyPr wrap="square" rtlCol="0">
            <a:spAutoFit/>
          </a:bodyPr>
          <a:lstStyle/>
          <a:p>
            <a:r>
              <a:rPr lang="zh-CN" altLang="en-US" sz="48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目录</a:t>
            </a:r>
          </a:p>
        </p:txBody>
      </p:sp>
      <p:sp>
        <p:nvSpPr>
          <p:cNvPr id="14" name="流程图: 合并 13">
            <a:extLst>
              <a:ext uri="{FF2B5EF4-FFF2-40B4-BE49-F238E27FC236}">
                <a16:creationId xmlns:a16="http://schemas.microsoft.com/office/drawing/2014/main" id="{0592FA97-2487-43EC-826D-232FAD913E0A}"/>
              </a:ext>
            </a:extLst>
          </p:cNvPr>
          <p:cNvSpPr/>
          <p:nvPr/>
        </p:nvSpPr>
        <p:spPr>
          <a:xfrm>
            <a:off x="7954550" y="2035"/>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合并 16">
            <a:extLst>
              <a:ext uri="{FF2B5EF4-FFF2-40B4-BE49-F238E27FC236}">
                <a16:creationId xmlns:a16="http://schemas.microsoft.com/office/drawing/2014/main" id="{837E00C2-5277-4BD3-90DB-3CE921B56A45}"/>
              </a:ext>
            </a:extLst>
          </p:cNvPr>
          <p:cNvSpPr/>
          <p:nvPr/>
        </p:nvSpPr>
        <p:spPr>
          <a:xfrm rot="10800000">
            <a:off x="9212317" y="0"/>
            <a:ext cx="2515535"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合并 17">
            <a:extLst>
              <a:ext uri="{FF2B5EF4-FFF2-40B4-BE49-F238E27FC236}">
                <a16:creationId xmlns:a16="http://schemas.microsoft.com/office/drawing/2014/main" id="{F42D5E60-D068-4177-8500-00B48DDC0204}"/>
              </a:ext>
            </a:extLst>
          </p:cNvPr>
          <p:cNvSpPr/>
          <p:nvPr/>
        </p:nvSpPr>
        <p:spPr>
          <a:xfrm>
            <a:off x="11395444" y="1481963"/>
            <a:ext cx="796556" cy="686725"/>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流程图: 合并 18">
            <a:extLst>
              <a:ext uri="{FF2B5EF4-FFF2-40B4-BE49-F238E27FC236}">
                <a16:creationId xmlns:a16="http://schemas.microsoft.com/office/drawing/2014/main" id="{4030B9D1-F416-4B1C-AD07-280427928122}"/>
              </a:ext>
            </a:extLst>
          </p:cNvPr>
          <p:cNvSpPr/>
          <p:nvPr/>
        </p:nvSpPr>
        <p:spPr>
          <a:xfrm rot="10800000">
            <a:off x="7954549" y="2168688"/>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合并 19">
            <a:extLst>
              <a:ext uri="{FF2B5EF4-FFF2-40B4-BE49-F238E27FC236}">
                <a16:creationId xmlns:a16="http://schemas.microsoft.com/office/drawing/2014/main" id="{CDD70835-6C35-45F9-98E4-002CA8D355B0}"/>
              </a:ext>
            </a:extLst>
          </p:cNvPr>
          <p:cNvSpPr/>
          <p:nvPr/>
        </p:nvSpPr>
        <p:spPr>
          <a:xfrm>
            <a:off x="9845040" y="4479163"/>
            <a:ext cx="625044" cy="538861"/>
          </a:xfrm>
          <a:prstGeom prst="flowChartMerge">
            <a:avLst/>
          </a:prstGeom>
          <a:solidFill>
            <a:srgbClr val="DA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流程图: 合并 20">
            <a:extLst>
              <a:ext uri="{FF2B5EF4-FFF2-40B4-BE49-F238E27FC236}">
                <a16:creationId xmlns:a16="http://schemas.microsoft.com/office/drawing/2014/main" id="{B741C684-F6CF-4802-B2EA-FC53A36885CA}"/>
              </a:ext>
            </a:extLst>
          </p:cNvPr>
          <p:cNvSpPr/>
          <p:nvPr/>
        </p:nvSpPr>
        <p:spPr>
          <a:xfrm>
            <a:off x="10705998" y="4124356"/>
            <a:ext cx="494178" cy="426040"/>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BFE861BF-FE80-4253-A8C4-70A480BF32AE}"/>
              </a:ext>
            </a:extLst>
          </p:cNvPr>
          <p:cNvSpPr txBox="1"/>
          <p:nvPr/>
        </p:nvSpPr>
        <p:spPr>
          <a:xfrm>
            <a:off x="1347541" y="1025290"/>
            <a:ext cx="867545" cy="830997"/>
          </a:xfrm>
          <a:prstGeom prst="rect">
            <a:avLst/>
          </a:prstGeom>
          <a:noFill/>
        </p:spPr>
        <p:txBody>
          <a:bodyPr wrap="square" rtlCol="0">
            <a:spAutoFit/>
          </a:bodyPr>
          <a:lstStyle/>
          <a:p>
            <a:r>
              <a:rPr lang="en-US" altLang="zh-CN" sz="4800" dirty="0">
                <a:ln w="0"/>
                <a:effectLst>
                  <a:outerShdw blurRad="38100" dist="19050" dir="2700000" algn="tl" rotWithShape="0">
                    <a:schemeClr val="dk1">
                      <a:alpha val="40000"/>
                    </a:schemeClr>
                  </a:outerShdw>
                </a:effectLst>
                <a:latin typeface="Century Gothic" panose="020B0502020202020204" pitchFamily="34" charset="0"/>
                <a:ea typeface="黑体" panose="02010609060101010101" pitchFamily="49" charset="-122"/>
              </a:rPr>
              <a:t>01</a:t>
            </a:r>
            <a:endParaRPr lang="zh-CN" altLang="en-US" sz="4800" dirty="0">
              <a:ln w="0"/>
              <a:effectLst>
                <a:outerShdw blurRad="38100" dist="19050" dir="2700000" algn="tl" rotWithShape="0">
                  <a:schemeClr val="dk1">
                    <a:alpha val="40000"/>
                  </a:schemeClr>
                </a:outerShdw>
              </a:effectLst>
              <a:latin typeface="Century Gothic" panose="020B0502020202020204" pitchFamily="34" charset="0"/>
              <a:ea typeface="黑体" panose="02010609060101010101" pitchFamily="49" charset="-122"/>
            </a:endParaRPr>
          </a:p>
        </p:txBody>
      </p:sp>
      <p:sp>
        <p:nvSpPr>
          <p:cNvPr id="71" name="文本占位符 2">
            <a:extLst>
              <a:ext uri="{FF2B5EF4-FFF2-40B4-BE49-F238E27FC236}">
                <a16:creationId xmlns:a16="http://schemas.microsoft.com/office/drawing/2014/main" id="{24BA6669-ECDA-47F0-91E7-155D6E889F2C}"/>
              </a:ext>
            </a:extLst>
          </p:cNvPr>
          <p:cNvSpPr txBox="1">
            <a:spLocks/>
          </p:cNvSpPr>
          <p:nvPr/>
        </p:nvSpPr>
        <p:spPr>
          <a:xfrm>
            <a:off x="2205755" y="1255480"/>
            <a:ext cx="3815339" cy="44515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800" b="0" dirty="0">
                <a:ln w="0"/>
                <a:solidFill>
                  <a:schemeClr val="tx2">
                    <a:lumMod val="50000"/>
                  </a:schemeClr>
                </a:solidFill>
                <a:effectLst>
                  <a:outerShdw blurRad="38100" dist="19050" dir="2700000" algn="tl" rotWithShape="0">
                    <a:schemeClr val="dk1">
                      <a:alpha val="40000"/>
                    </a:schemeClr>
                  </a:outerShdw>
                </a:effectLst>
                <a:latin typeface="Century Gothic"/>
                <a:ea typeface="微软雅黑"/>
              </a:rPr>
              <a:t>项目</a:t>
            </a:r>
            <a:r>
              <a:rPr kumimoji="1" lang="zh-CN" altLang="en-US" sz="2800"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rPr>
              <a:t>简介 </a:t>
            </a:r>
            <a:r>
              <a:rPr kumimoji="1" lang="zh-CN" altLang="en-US"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rPr>
              <a:t>与</a:t>
            </a:r>
            <a:r>
              <a:rPr kumimoji="1" lang="zh-CN" altLang="en-US" sz="2800"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rPr>
              <a:t> 研究目的</a:t>
            </a:r>
            <a:endParaRPr kumimoji="1" lang="zh-CN" altLang="en-US" sz="2800"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hlinkClick r:id="rId2" action="ppaction://hlinksldjump">
                <a:extLst>
                  <a:ext uri="{A12FA001-AC4F-418D-AE19-62706E023703}">
                    <ahyp:hlinkClr xmlns:ahyp="http://schemas.microsoft.com/office/drawing/2018/hyperlinkcolor" val="tx"/>
                  </a:ext>
                </a:extLst>
              </a:hlinkClick>
            </a:endParaRPr>
          </a:p>
        </p:txBody>
      </p:sp>
      <p:sp>
        <p:nvSpPr>
          <p:cNvPr id="74" name="文本占位符 8">
            <a:extLst>
              <a:ext uri="{FF2B5EF4-FFF2-40B4-BE49-F238E27FC236}">
                <a16:creationId xmlns:a16="http://schemas.microsoft.com/office/drawing/2014/main" id="{7EA7E61A-BF3C-4240-A622-266C82BA5579}"/>
              </a:ext>
            </a:extLst>
          </p:cNvPr>
          <p:cNvSpPr txBox="1">
            <a:spLocks/>
          </p:cNvSpPr>
          <p:nvPr/>
        </p:nvSpPr>
        <p:spPr>
          <a:xfrm>
            <a:off x="2205755" y="2447911"/>
            <a:ext cx="4491026" cy="44515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800"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rPr>
              <a:t>研究创新点 </a:t>
            </a:r>
            <a:r>
              <a:rPr kumimoji="1" lang="zh-CN" altLang="en-US" sz="2000"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rPr>
              <a:t>及</a:t>
            </a:r>
            <a:r>
              <a:rPr kumimoji="1" lang="zh-CN" altLang="en-US" sz="2800"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rPr>
              <a:t> 应用前景</a:t>
            </a:r>
            <a:endParaRPr kumimoji="1" lang="zh-CN" altLang="en-US" sz="2800"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hlinkClick r:id="" action="ppaction://noaction">
                <a:extLst>
                  <a:ext uri="{A12FA001-AC4F-418D-AE19-62706E023703}">
                    <ahyp:hlinkClr xmlns:ahyp="http://schemas.microsoft.com/office/drawing/2018/hyperlinkcolor" val="tx"/>
                  </a:ext>
                </a:extLst>
              </a:hlinkClick>
            </a:endParaRPr>
          </a:p>
        </p:txBody>
      </p:sp>
      <p:sp>
        <p:nvSpPr>
          <p:cNvPr id="75" name="文本占位符 10">
            <a:extLst>
              <a:ext uri="{FF2B5EF4-FFF2-40B4-BE49-F238E27FC236}">
                <a16:creationId xmlns:a16="http://schemas.microsoft.com/office/drawing/2014/main" id="{D071A7B4-B901-4AD2-928A-37418C2FDEFE}"/>
              </a:ext>
            </a:extLst>
          </p:cNvPr>
          <p:cNvSpPr txBox="1">
            <a:spLocks/>
          </p:cNvSpPr>
          <p:nvPr/>
        </p:nvSpPr>
        <p:spPr>
          <a:xfrm>
            <a:off x="2205755" y="3640342"/>
            <a:ext cx="3234689" cy="44515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800"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rPr>
              <a:t>实验方案</a:t>
            </a:r>
            <a:endParaRPr kumimoji="1" lang="zh-CN" altLang="en-US" sz="2800"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hlinkClick r:id="" action="ppaction://noaction">
                <a:extLst>
                  <a:ext uri="{A12FA001-AC4F-418D-AE19-62706E023703}">
                    <ahyp:hlinkClr xmlns:ahyp="http://schemas.microsoft.com/office/drawing/2018/hyperlinkcolor" val="tx"/>
                  </a:ext>
                </a:extLst>
              </a:hlinkClick>
            </a:endParaRPr>
          </a:p>
        </p:txBody>
      </p:sp>
      <p:sp>
        <p:nvSpPr>
          <p:cNvPr id="76" name="文本占位符 12">
            <a:extLst>
              <a:ext uri="{FF2B5EF4-FFF2-40B4-BE49-F238E27FC236}">
                <a16:creationId xmlns:a16="http://schemas.microsoft.com/office/drawing/2014/main" id="{BF6A5421-714F-4DA3-B0D4-F05F2A53D451}"/>
              </a:ext>
            </a:extLst>
          </p:cNvPr>
          <p:cNvSpPr txBox="1">
            <a:spLocks/>
          </p:cNvSpPr>
          <p:nvPr/>
        </p:nvSpPr>
        <p:spPr>
          <a:xfrm>
            <a:off x="2205755" y="4832773"/>
            <a:ext cx="3670912" cy="44515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2800"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rPr>
              <a:t>预期结果 </a:t>
            </a:r>
            <a:r>
              <a:rPr kumimoji="1" lang="zh-CN" altLang="en-US" sz="2000"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rPr>
              <a:t>及 </a:t>
            </a:r>
            <a:r>
              <a:rPr kumimoji="1" lang="zh-CN" altLang="en-US" sz="2800"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rPr>
              <a:t>经费预算</a:t>
            </a:r>
            <a:endParaRPr kumimoji="1" lang="zh-CN" altLang="en-US" sz="2800" b="0" i="0" u="none" strike="noStrike" kern="1200" normalizeH="0" baseline="0" noProof="0" dirty="0">
              <a:ln w="0"/>
              <a:solidFill>
                <a:schemeClr val="tx2">
                  <a:lumMod val="50000"/>
                </a:schemeClr>
              </a:solidFill>
              <a:effectLst>
                <a:outerShdw blurRad="38100" dist="19050" dir="2700000" algn="tl" rotWithShape="0">
                  <a:schemeClr val="dk1">
                    <a:alpha val="40000"/>
                  </a:schemeClr>
                </a:outerShdw>
              </a:effectLst>
              <a:uLnTx/>
              <a:uFillTx/>
              <a:latin typeface="Century Gothic"/>
              <a:ea typeface="微软雅黑"/>
              <a:cs typeface="+mn-cs"/>
              <a:hlinkClick r:id="" action="ppaction://noaction">
                <a:extLst>
                  <a:ext uri="{A12FA001-AC4F-418D-AE19-62706E023703}">
                    <ahyp:hlinkClr xmlns:ahyp="http://schemas.microsoft.com/office/drawing/2018/hyperlinkcolor" val="tx"/>
                  </a:ext>
                </a:extLst>
              </a:hlinkClick>
            </a:endParaRPr>
          </a:p>
        </p:txBody>
      </p:sp>
      <p:sp>
        <p:nvSpPr>
          <p:cNvPr id="46" name="矩形 45">
            <a:extLst>
              <a:ext uri="{FF2B5EF4-FFF2-40B4-BE49-F238E27FC236}">
                <a16:creationId xmlns:a16="http://schemas.microsoft.com/office/drawing/2014/main" id="{C6D9C2B8-0A18-4EA5-9E78-A6C2B53FC94F}"/>
              </a:ext>
            </a:extLst>
          </p:cNvPr>
          <p:cNvSpPr/>
          <p:nvPr/>
        </p:nvSpPr>
        <p:spPr>
          <a:xfrm>
            <a:off x="1338210" y="2200919"/>
            <a:ext cx="867545" cy="830997"/>
          </a:xfrm>
          <a:prstGeom prst="rect">
            <a:avLst/>
          </a:prstGeom>
        </p:spPr>
        <p:txBody>
          <a:bodyPr wrap="square">
            <a:spAutoFit/>
          </a:bodyPr>
          <a:lstStyle/>
          <a:p>
            <a:pPr lvl="0"/>
            <a:r>
              <a:rPr lang="en-US" altLang="zh-CN" sz="4800" dirty="0">
                <a:ln w="0"/>
                <a:solidFill>
                  <a:prstClr val="black"/>
                </a:solidFill>
                <a:effectLst>
                  <a:outerShdw blurRad="38100" dist="19050" dir="2700000" algn="tl" rotWithShape="0">
                    <a:prstClr val="black">
                      <a:alpha val="40000"/>
                    </a:prstClr>
                  </a:outerShdw>
                </a:effectLst>
                <a:latin typeface="Century Gothic" panose="020B0502020202020204" pitchFamily="34" charset="0"/>
                <a:ea typeface="黑体" panose="02010609060101010101" pitchFamily="49" charset="-122"/>
              </a:rPr>
              <a:t>02</a:t>
            </a:r>
            <a:endParaRPr lang="zh-CN" altLang="en-US" sz="4800" dirty="0">
              <a:ln w="0"/>
              <a:solidFill>
                <a:prstClr val="black"/>
              </a:solidFill>
              <a:effectLst>
                <a:outerShdw blurRad="38100" dist="19050" dir="2700000" algn="tl" rotWithShape="0">
                  <a:prstClr val="black">
                    <a:alpha val="40000"/>
                  </a:prstClr>
                </a:outerShdw>
              </a:effectLst>
              <a:latin typeface="Century Gothic" panose="020B0502020202020204" pitchFamily="34" charset="0"/>
              <a:ea typeface="黑体" panose="02010609060101010101" pitchFamily="49" charset="-122"/>
            </a:endParaRPr>
          </a:p>
        </p:txBody>
      </p:sp>
      <p:sp>
        <p:nvSpPr>
          <p:cNvPr id="79" name="矩形 78">
            <a:extLst>
              <a:ext uri="{FF2B5EF4-FFF2-40B4-BE49-F238E27FC236}">
                <a16:creationId xmlns:a16="http://schemas.microsoft.com/office/drawing/2014/main" id="{32CE8644-CEA3-4F19-9E77-8DFC207B3315}"/>
              </a:ext>
            </a:extLst>
          </p:cNvPr>
          <p:cNvSpPr/>
          <p:nvPr/>
        </p:nvSpPr>
        <p:spPr>
          <a:xfrm>
            <a:off x="1338210" y="3395210"/>
            <a:ext cx="867545" cy="830997"/>
          </a:xfrm>
          <a:prstGeom prst="rect">
            <a:avLst/>
          </a:prstGeom>
        </p:spPr>
        <p:txBody>
          <a:bodyPr wrap="square">
            <a:spAutoFit/>
          </a:bodyPr>
          <a:lstStyle/>
          <a:p>
            <a:pPr lvl="0"/>
            <a:r>
              <a:rPr lang="en-US" altLang="zh-CN" sz="4800" dirty="0">
                <a:ln w="0"/>
                <a:solidFill>
                  <a:prstClr val="black"/>
                </a:solidFill>
                <a:effectLst>
                  <a:outerShdw blurRad="38100" dist="19050" dir="2700000" algn="tl" rotWithShape="0">
                    <a:prstClr val="black">
                      <a:alpha val="40000"/>
                    </a:prstClr>
                  </a:outerShdw>
                </a:effectLst>
                <a:latin typeface="Century Gothic" panose="020B0502020202020204" pitchFamily="34" charset="0"/>
                <a:ea typeface="黑体" panose="02010609060101010101" pitchFamily="49" charset="-122"/>
              </a:rPr>
              <a:t>03</a:t>
            </a:r>
            <a:endParaRPr lang="zh-CN" altLang="en-US" sz="4800" dirty="0">
              <a:ln w="0"/>
              <a:solidFill>
                <a:prstClr val="black"/>
              </a:solidFill>
              <a:effectLst>
                <a:outerShdw blurRad="38100" dist="19050" dir="2700000" algn="tl" rotWithShape="0">
                  <a:prstClr val="black">
                    <a:alpha val="40000"/>
                  </a:prstClr>
                </a:outerShdw>
              </a:effectLst>
              <a:latin typeface="Century Gothic" panose="020B0502020202020204" pitchFamily="34" charset="0"/>
              <a:ea typeface="黑体" panose="02010609060101010101" pitchFamily="49" charset="-122"/>
            </a:endParaRPr>
          </a:p>
        </p:txBody>
      </p:sp>
      <p:sp>
        <p:nvSpPr>
          <p:cNvPr id="80" name="矩形 79">
            <a:extLst>
              <a:ext uri="{FF2B5EF4-FFF2-40B4-BE49-F238E27FC236}">
                <a16:creationId xmlns:a16="http://schemas.microsoft.com/office/drawing/2014/main" id="{79A11642-432B-43A6-9B5E-59A937D49FDB}"/>
              </a:ext>
            </a:extLst>
          </p:cNvPr>
          <p:cNvSpPr/>
          <p:nvPr/>
        </p:nvSpPr>
        <p:spPr>
          <a:xfrm>
            <a:off x="1338210" y="4589500"/>
            <a:ext cx="867545" cy="830997"/>
          </a:xfrm>
          <a:prstGeom prst="rect">
            <a:avLst/>
          </a:prstGeom>
        </p:spPr>
        <p:txBody>
          <a:bodyPr wrap="square">
            <a:spAutoFit/>
          </a:bodyPr>
          <a:lstStyle/>
          <a:p>
            <a:pPr lvl="0"/>
            <a:r>
              <a:rPr lang="en-US" altLang="zh-CN" sz="4800" dirty="0">
                <a:ln w="0"/>
                <a:solidFill>
                  <a:prstClr val="black"/>
                </a:solidFill>
                <a:effectLst>
                  <a:outerShdw blurRad="38100" dist="19050" dir="2700000" algn="tl" rotWithShape="0">
                    <a:prstClr val="black">
                      <a:alpha val="40000"/>
                    </a:prstClr>
                  </a:outerShdw>
                </a:effectLst>
                <a:latin typeface="Century Gothic" panose="020B0502020202020204" pitchFamily="34" charset="0"/>
                <a:ea typeface="黑体" panose="02010609060101010101" pitchFamily="49" charset="-122"/>
              </a:rPr>
              <a:t>04</a:t>
            </a:r>
            <a:endParaRPr lang="zh-CN" altLang="en-US" sz="4800" dirty="0">
              <a:ln w="0"/>
              <a:solidFill>
                <a:prstClr val="black"/>
              </a:solidFill>
              <a:effectLst>
                <a:outerShdw blurRad="38100" dist="19050" dir="2700000" algn="tl" rotWithShape="0">
                  <a:prstClr val="black">
                    <a:alpha val="40000"/>
                  </a:prstClr>
                </a:outerShdw>
              </a:effectLst>
              <a:latin typeface="Century Gothic" panose="020B0502020202020204" pitchFamily="34" charset="0"/>
              <a:ea typeface="黑体" panose="02010609060101010101" pitchFamily="49" charset="-122"/>
            </a:endParaRPr>
          </a:p>
        </p:txBody>
      </p:sp>
    </p:spTree>
    <p:extLst>
      <p:ext uri="{BB962C8B-B14F-4D97-AF65-F5344CB8AC3E}">
        <p14:creationId xmlns:p14="http://schemas.microsoft.com/office/powerpoint/2010/main" val="30658276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a:extLst>
              <a:ext uri="{FF2B5EF4-FFF2-40B4-BE49-F238E27FC236}">
                <a16:creationId xmlns:a16="http://schemas.microsoft.com/office/drawing/2014/main" id="{881377F8-F8DB-4CB5-923F-28D61E2317E7}"/>
              </a:ext>
            </a:extLst>
          </p:cNvPr>
          <p:cNvSpPr txBox="1">
            <a:spLocks/>
          </p:cNvSpPr>
          <p:nvPr/>
        </p:nvSpPr>
        <p:spPr>
          <a:xfrm>
            <a:off x="5669280" y="347509"/>
            <a:ext cx="6522720" cy="2071606"/>
          </a:xfrm>
          <a:prstGeom prst="rect">
            <a:avLst/>
          </a:prstGeom>
          <a:solidFill>
            <a:srgbClr val="EB5F43"/>
          </a:solidFill>
          <a:effectLst>
            <a:outerShdw blurRad="88900" sx="102000" sy="102000" algn="ctr" rotWithShape="0">
              <a:prstClr val="black">
                <a:alpha val="25000"/>
              </a:prstClr>
            </a:outerShdw>
          </a:effectLst>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00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9600" spc="50" dirty="0">
                <a:ln w="0"/>
                <a:effectLst>
                  <a:innerShdw blurRad="63500" dist="50800" dir="13500000">
                    <a:srgbClr val="000000">
                      <a:alpha val="50000"/>
                    </a:srgbClr>
                  </a:innerShdw>
                </a:effectLst>
                <a:latin typeface="Century Gothic"/>
                <a:ea typeface="微软雅黑"/>
              </a:rPr>
              <a:t>PART  </a:t>
            </a:r>
            <a:r>
              <a:rPr kumimoji="1" lang="en-US" altLang="zh-CN" sz="9600" i="0" u="none" strike="noStrike" kern="1200" spc="50" normalizeH="0" baseline="0" noProof="0" dirty="0">
                <a:ln w="0"/>
                <a:effectLst>
                  <a:innerShdw blurRad="63500" dist="50800" dir="13500000">
                    <a:srgbClr val="000000">
                      <a:alpha val="50000"/>
                    </a:srgbClr>
                  </a:innerShdw>
                </a:effectLst>
                <a:uLnTx/>
                <a:uFillTx/>
                <a:latin typeface="Century Gothic"/>
                <a:ea typeface="微软雅黑"/>
                <a:cs typeface="+mn-cs"/>
              </a:rPr>
              <a:t>01</a:t>
            </a:r>
            <a:endParaRPr kumimoji="1" lang="zh-CN" altLang="en-US" sz="9600" i="0" u="none" strike="noStrike" kern="1200" spc="50" normalizeH="0" baseline="0" noProof="0" dirty="0">
              <a:ln w="0"/>
              <a:effectLst>
                <a:innerShdw blurRad="63500" dist="50800" dir="13500000">
                  <a:srgbClr val="000000">
                    <a:alpha val="50000"/>
                  </a:srgbClr>
                </a:innerShdw>
              </a:effectLst>
              <a:uLnTx/>
              <a:uFillTx/>
              <a:latin typeface="Century Gothic"/>
              <a:ea typeface="微软雅黑"/>
              <a:cs typeface="+mn-cs"/>
            </a:endParaRPr>
          </a:p>
        </p:txBody>
      </p:sp>
      <p:sp>
        <p:nvSpPr>
          <p:cNvPr id="5" name="文本占位符 2">
            <a:extLst>
              <a:ext uri="{FF2B5EF4-FFF2-40B4-BE49-F238E27FC236}">
                <a16:creationId xmlns:a16="http://schemas.microsoft.com/office/drawing/2014/main" id="{2F5468A0-C3A2-4ECF-A3C1-174E899BBA8F}"/>
              </a:ext>
            </a:extLst>
          </p:cNvPr>
          <p:cNvSpPr txBox="1">
            <a:spLocks/>
          </p:cNvSpPr>
          <p:nvPr/>
        </p:nvSpPr>
        <p:spPr>
          <a:xfrm>
            <a:off x="6262292" y="2666278"/>
            <a:ext cx="6696270" cy="3844213"/>
          </a:xfrm>
          <a:prstGeom prst="rect">
            <a:avLst/>
          </a:prstGeom>
          <a:noFill/>
        </p:spPr>
        <p:txBody>
          <a:bodyPr anchor="t"/>
          <a:lstStyle>
            <a:lvl1pPr marL="0" indent="0" algn="l" defTabSz="914400" rtl="0" eaLnBrk="1" latinLnBrk="0" hangingPunct="1">
              <a:lnSpc>
                <a:spcPct val="100000"/>
              </a:lnSpc>
              <a:spcBef>
                <a:spcPts val="1000"/>
              </a:spcBef>
              <a:buFont typeface="Arial" panose="020B0604020202020204" pitchFamily="34" charset="0"/>
              <a:buNone/>
              <a:defRPr sz="10000" b="1" kern="1200">
                <a:solidFill>
                  <a:schemeClr val="accent1">
                    <a:lumMod val="75000"/>
                  </a:schemeClr>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1" lang="zh-CN" altLang="en-US" dirty="0">
                <a:solidFill>
                  <a:srgbClr val="EB5F43"/>
                </a:solidFill>
                <a:latin typeface="Century Gothic"/>
                <a:ea typeface="微软雅黑"/>
              </a:rPr>
              <a:t>项目简介</a:t>
            </a:r>
            <a:endParaRPr kumimoji="1" lang="en-US" altLang="zh-CN" dirty="0">
              <a:solidFill>
                <a:srgbClr val="EB5F43"/>
              </a:solidFill>
              <a:latin typeface="Century Gothic"/>
              <a:ea typeface="微软雅黑"/>
            </a:endParaRPr>
          </a:p>
          <a:p>
            <a:pPr>
              <a:defRPr/>
            </a:pPr>
            <a:r>
              <a:rPr kumimoji="1" lang="zh-CN" altLang="en-US" sz="3600" dirty="0">
                <a:solidFill>
                  <a:srgbClr val="EB5F43"/>
                </a:solidFill>
                <a:latin typeface="Century Gothic"/>
                <a:ea typeface="微软雅黑"/>
              </a:rPr>
              <a:t>                 与</a:t>
            </a:r>
            <a:endParaRPr kumimoji="1" lang="en-US" altLang="zh-CN" sz="3600" dirty="0">
              <a:solidFill>
                <a:srgbClr val="EB5F43"/>
              </a:solidFill>
              <a:latin typeface="Century Gothic"/>
              <a:ea typeface="微软雅黑"/>
            </a:endParaRPr>
          </a:p>
          <a:p>
            <a:pPr>
              <a:defRPr/>
            </a:pPr>
            <a:r>
              <a:rPr kumimoji="1" lang="zh-CN" altLang="en-US" dirty="0">
                <a:solidFill>
                  <a:srgbClr val="EB5F43"/>
                </a:solidFill>
                <a:latin typeface="Century Gothic"/>
                <a:ea typeface="微软雅黑"/>
              </a:rPr>
              <a:t>研究目的</a:t>
            </a:r>
            <a:endParaRPr kumimoji="1" lang="zh-CN" altLang="en-US" dirty="0">
              <a:solidFill>
                <a:srgbClr val="EB5F43"/>
              </a:solidFill>
              <a:latin typeface="Century Gothic"/>
              <a:ea typeface="微软雅黑"/>
              <a:hlinkClick r:id="rId2" action="ppaction://hlinksldjump">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1" lang="zh-CN" altLang="en-US" sz="10000" b="1" i="0" u="none" strike="noStrike" kern="1200" cap="none" spc="0" normalizeH="0" baseline="0" noProof="0" dirty="0">
              <a:ln>
                <a:noFill/>
              </a:ln>
              <a:solidFill>
                <a:srgbClr val="EB5F43"/>
              </a:solidFill>
              <a:effectLst>
                <a:outerShdw blurRad="88900" sx="102000" sy="102000" algn="ctr" rotWithShape="0">
                  <a:prstClr val="black">
                    <a:alpha val="25000"/>
                  </a:prstClr>
                </a:outerShdw>
              </a:effectLst>
              <a:uLnTx/>
              <a:uFillTx/>
              <a:latin typeface="Century Gothic"/>
              <a:ea typeface="微软雅黑"/>
              <a:cs typeface="+mn-cs"/>
            </a:endParaRPr>
          </a:p>
        </p:txBody>
      </p:sp>
      <p:sp>
        <p:nvSpPr>
          <p:cNvPr id="6" name="流程图: 合并 5">
            <a:extLst>
              <a:ext uri="{FF2B5EF4-FFF2-40B4-BE49-F238E27FC236}">
                <a16:creationId xmlns:a16="http://schemas.microsoft.com/office/drawing/2014/main" id="{A8D3C3E3-A95D-4FF8-9E13-D9387D959750}"/>
              </a:ext>
            </a:extLst>
          </p:cNvPr>
          <p:cNvSpPr/>
          <p:nvPr/>
        </p:nvSpPr>
        <p:spPr>
          <a:xfrm>
            <a:off x="810641" y="0"/>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合并 6">
            <a:extLst>
              <a:ext uri="{FF2B5EF4-FFF2-40B4-BE49-F238E27FC236}">
                <a16:creationId xmlns:a16="http://schemas.microsoft.com/office/drawing/2014/main" id="{763C90EB-5294-4E69-AF2F-CEFA2C2D0C9A}"/>
              </a:ext>
            </a:extLst>
          </p:cNvPr>
          <p:cNvSpPr/>
          <p:nvPr/>
        </p:nvSpPr>
        <p:spPr>
          <a:xfrm rot="10800000">
            <a:off x="2068408" y="-2035"/>
            <a:ext cx="2515535"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合并 7">
            <a:extLst>
              <a:ext uri="{FF2B5EF4-FFF2-40B4-BE49-F238E27FC236}">
                <a16:creationId xmlns:a16="http://schemas.microsoft.com/office/drawing/2014/main" id="{57DF79B7-4558-4F04-BF69-17C065C0B514}"/>
              </a:ext>
            </a:extLst>
          </p:cNvPr>
          <p:cNvSpPr/>
          <p:nvPr/>
        </p:nvSpPr>
        <p:spPr>
          <a:xfrm rot="10800000">
            <a:off x="-443225" y="7539"/>
            <a:ext cx="2515533" cy="2168686"/>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流程图: 合并 8">
            <a:extLst>
              <a:ext uri="{FF2B5EF4-FFF2-40B4-BE49-F238E27FC236}">
                <a16:creationId xmlns:a16="http://schemas.microsoft.com/office/drawing/2014/main" id="{B6AF0222-7863-42AD-AE78-43ECD0DE9515}"/>
              </a:ext>
            </a:extLst>
          </p:cNvPr>
          <p:cNvSpPr/>
          <p:nvPr/>
        </p:nvSpPr>
        <p:spPr>
          <a:xfrm>
            <a:off x="308700" y="2165840"/>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合并 9">
            <a:extLst>
              <a:ext uri="{FF2B5EF4-FFF2-40B4-BE49-F238E27FC236}">
                <a16:creationId xmlns:a16="http://schemas.microsoft.com/office/drawing/2014/main" id="{385DB8C4-F61D-4174-95AB-15A549714F00}"/>
              </a:ext>
            </a:extLst>
          </p:cNvPr>
          <p:cNvSpPr/>
          <p:nvPr/>
        </p:nvSpPr>
        <p:spPr>
          <a:xfrm rot="10800000">
            <a:off x="2795798" y="2905553"/>
            <a:ext cx="799498" cy="689261"/>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流程图: 合并 10">
            <a:extLst>
              <a:ext uri="{FF2B5EF4-FFF2-40B4-BE49-F238E27FC236}">
                <a16:creationId xmlns:a16="http://schemas.microsoft.com/office/drawing/2014/main" id="{2FE640B4-F286-4819-80ED-AC198278772E}"/>
              </a:ext>
            </a:extLst>
          </p:cNvPr>
          <p:cNvSpPr/>
          <p:nvPr/>
        </p:nvSpPr>
        <p:spPr>
          <a:xfrm>
            <a:off x="4721941" y="1920381"/>
            <a:ext cx="390823" cy="336936"/>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流程图: 合并 11">
            <a:extLst>
              <a:ext uri="{FF2B5EF4-FFF2-40B4-BE49-F238E27FC236}">
                <a16:creationId xmlns:a16="http://schemas.microsoft.com/office/drawing/2014/main" id="{957CADF7-6793-4A94-B6D0-6DBEE387C92A}"/>
              </a:ext>
            </a:extLst>
          </p:cNvPr>
          <p:cNvSpPr/>
          <p:nvPr/>
        </p:nvSpPr>
        <p:spPr>
          <a:xfrm>
            <a:off x="1746164" y="3333515"/>
            <a:ext cx="1449383" cy="1249540"/>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流程图: 合并 12">
            <a:extLst>
              <a:ext uri="{FF2B5EF4-FFF2-40B4-BE49-F238E27FC236}">
                <a16:creationId xmlns:a16="http://schemas.microsoft.com/office/drawing/2014/main" id="{C54A4F13-CCFD-4018-995E-9F9CE9FA9238}"/>
              </a:ext>
            </a:extLst>
          </p:cNvPr>
          <p:cNvSpPr/>
          <p:nvPr/>
        </p:nvSpPr>
        <p:spPr>
          <a:xfrm>
            <a:off x="-1704892" y="7537"/>
            <a:ext cx="2515534" cy="2168688"/>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5730478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9E571722-1DD4-4BA8-8EF4-9EC42960AF14}"/>
              </a:ext>
            </a:extLst>
          </p:cNvPr>
          <p:cNvGrpSpPr/>
          <p:nvPr/>
        </p:nvGrpSpPr>
        <p:grpSpPr>
          <a:xfrm rot="5400000" flipV="1">
            <a:off x="121679" y="-121679"/>
            <a:ext cx="1442370" cy="1685731"/>
            <a:chOff x="7954549" y="0"/>
            <a:chExt cx="4237451" cy="5018024"/>
          </a:xfrm>
        </p:grpSpPr>
        <p:sp>
          <p:nvSpPr>
            <p:cNvPr id="16" name="流程图: 合并 15">
              <a:extLst>
                <a:ext uri="{FF2B5EF4-FFF2-40B4-BE49-F238E27FC236}">
                  <a16:creationId xmlns:a16="http://schemas.microsoft.com/office/drawing/2014/main" id="{6BD5B480-3A12-47C3-8490-7ECDFC60C5FA}"/>
                </a:ext>
              </a:extLst>
            </p:cNvPr>
            <p:cNvSpPr/>
            <p:nvPr/>
          </p:nvSpPr>
          <p:spPr>
            <a:xfrm>
              <a:off x="7954550" y="2035"/>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合并 16">
              <a:extLst>
                <a:ext uri="{FF2B5EF4-FFF2-40B4-BE49-F238E27FC236}">
                  <a16:creationId xmlns:a16="http://schemas.microsoft.com/office/drawing/2014/main" id="{EFBA8D31-E5DD-470F-B67E-22F9D2BC5738}"/>
                </a:ext>
              </a:extLst>
            </p:cNvPr>
            <p:cNvSpPr/>
            <p:nvPr/>
          </p:nvSpPr>
          <p:spPr>
            <a:xfrm rot="10800000">
              <a:off x="9212317" y="0"/>
              <a:ext cx="2515535"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合并 17">
              <a:extLst>
                <a:ext uri="{FF2B5EF4-FFF2-40B4-BE49-F238E27FC236}">
                  <a16:creationId xmlns:a16="http://schemas.microsoft.com/office/drawing/2014/main" id="{58A45E93-76AB-4902-9D1F-C034B0536281}"/>
                </a:ext>
              </a:extLst>
            </p:cNvPr>
            <p:cNvSpPr/>
            <p:nvPr/>
          </p:nvSpPr>
          <p:spPr>
            <a:xfrm>
              <a:off x="11395444" y="1481963"/>
              <a:ext cx="796556" cy="686725"/>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流程图: 合并 18">
              <a:extLst>
                <a:ext uri="{FF2B5EF4-FFF2-40B4-BE49-F238E27FC236}">
                  <a16:creationId xmlns:a16="http://schemas.microsoft.com/office/drawing/2014/main" id="{2E869EFE-867D-4490-A80D-CB854279F914}"/>
                </a:ext>
              </a:extLst>
            </p:cNvPr>
            <p:cNvSpPr/>
            <p:nvPr/>
          </p:nvSpPr>
          <p:spPr>
            <a:xfrm rot="10800000">
              <a:off x="7954549" y="2168688"/>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合并 20">
              <a:extLst>
                <a:ext uri="{FF2B5EF4-FFF2-40B4-BE49-F238E27FC236}">
                  <a16:creationId xmlns:a16="http://schemas.microsoft.com/office/drawing/2014/main" id="{79D8A586-4C4A-482F-B1D9-E1441AC5FBEC}"/>
                </a:ext>
              </a:extLst>
            </p:cNvPr>
            <p:cNvSpPr/>
            <p:nvPr/>
          </p:nvSpPr>
          <p:spPr>
            <a:xfrm>
              <a:off x="9845040" y="4479163"/>
              <a:ext cx="625044" cy="538861"/>
            </a:xfrm>
            <a:prstGeom prst="flowChartMerge">
              <a:avLst/>
            </a:prstGeom>
            <a:solidFill>
              <a:srgbClr val="DA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流程图: 合并 22">
              <a:extLst>
                <a:ext uri="{FF2B5EF4-FFF2-40B4-BE49-F238E27FC236}">
                  <a16:creationId xmlns:a16="http://schemas.microsoft.com/office/drawing/2014/main" id="{966C33C4-7564-46B2-8BEA-916FD2F0FABF}"/>
                </a:ext>
              </a:extLst>
            </p:cNvPr>
            <p:cNvSpPr/>
            <p:nvPr/>
          </p:nvSpPr>
          <p:spPr>
            <a:xfrm>
              <a:off x="10705998" y="4124356"/>
              <a:ext cx="494178" cy="426040"/>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文本框 2">
            <a:extLst>
              <a:ext uri="{FF2B5EF4-FFF2-40B4-BE49-F238E27FC236}">
                <a16:creationId xmlns:a16="http://schemas.microsoft.com/office/drawing/2014/main" id="{993F3E87-922A-46E3-A5A1-BF3026DFF93A}"/>
              </a:ext>
            </a:extLst>
          </p:cNvPr>
          <p:cNvSpPr txBox="1"/>
          <p:nvPr/>
        </p:nvSpPr>
        <p:spPr>
          <a:xfrm>
            <a:off x="1010094" y="1687354"/>
            <a:ext cx="4882808" cy="3754874"/>
          </a:xfrm>
          <a:prstGeom prst="rect">
            <a:avLst/>
          </a:prstGeom>
          <a:noFill/>
        </p:spPr>
        <p:txBody>
          <a:bodyPr wrap="square" rtlCol="0">
            <a:spAutoFit/>
          </a:bodyPr>
          <a:lstStyle/>
          <a:p>
            <a:r>
              <a:rPr lang="zh-CN" altLang="zh-CN" sz="2000" spc="300" dirty="0"/>
              <a:t>随着计算机技术和人工智能技术的迅猛发展，整个社会的自动化程度不断提高，人们对类似于人和人交流方式的人机交互的需求日益强烈。计算机和机器人如果能够像人类那样具有理解和表达情感的能力，将从根本上改变人与计算机之间的关系，使计算机能够更好地为人类服务。表情识别是情感理解的基础，是计算机理解人们情感的前提，也是人们探索和理解智能的有效途径。</a:t>
            </a:r>
          </a:p>
          <a:p>
            <a:endParaRPr lang="zh-CN" altLang="en-US" dirty="0"/>
          </a:p>
        </p:txBody>
      </p:sp>
      <p:sp>
        <p:nvSpPr>
          <p:cNvPr id="24" name="文本占位符 2">
            <a:extLst>
              <a:ext uri="{FF2B5EF4-FFF2-40B4-BE49-F238E27FC236}">
                <a16:creationId xmlns:a16="http://schemas.microsoft.com/office/drawing/2014/main" id="{3EE3805C-38B1-4BD9-AC93-6289BC903AF2}"/>
              </a:ext>
            </a:extLst>
          </p:cNvPr>
          <p:cNvSpPr txBox="1">
            <a:spLocks/>
          </p:cNvSpPr>
          <p:nvPr/>
        </p:nvSpPr>
        <p:spPr>
          <a:xfrm>
            <a:off x="3588934" y="829394"/>
            <a:ext cx="2984345" cy="917822"/>
          </a:xfrm>
          <a:prstGeom prst="rect">
            <a:avLst/>
          </a:prstGeom>
          <a:noFill/>
        </p:spPr>
        <p:txBody>
          <a:bodyPr anchor="t"/>
          <a:lstStyle>
            <a:lvl1pPr marL="0" indent="0" algn="l" defTabSz="914400" rtl="0" eaLnBrk="1" latinLnBrk="0" hangingPunct="1">
              <a:lnSpc>
                <a:spcPct val="100000"/>
              </a:lnSpc>
              <a:spcBef>
                <a:spcPts val="1000"/>
              </a:spcBef>
              <a:buFont typeface="Arial" panose="020B0604020202020204" pitchFamily="34" charset="0"/>
              <a:buNone/>
              <a:defRPr sz="10000" b="1" kern="1200">
                <a:solidFill>
                  <a:schemeClr val="accent1">
                    <a:lumMod val="75000"/>
                  </a:schemeClr>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zh-CN" altLang="en-US" sz="4000" b="1" i="0" u="none" strike="noStrike" kern="1200" cap="none" spc="0" normalizeH="0" baseline="0" noProof="0" dirty="0">
                <a:ln>
                  <a:noFill/>
                </a:ln>
                <a:solidFill>
                  <a:srgbClr val="E16742"/>
                </a:solidFill>
                <a:uLnTx/>
                <a:uFillTx/>
                <a:latin typeface="Century Gothic"/>
                <a:ea typeface="微软雅黑"/>
                <a:cs typeface="+mn-cs"/>
              </a:rPr>
              <a:t>选题背景</a:t>
            </a:r>
          </a:p>
        </p:txBody>
      </p:sp>
      <p:sp>
        <p:nvSpPr>
          <p:cNvPr id="11" name="文本框 10">
            <a:extLst>
              <a:ext uri="{FF2B5EF4-FFF2-40B4-BE49-F238E27FC236}">
                <a16:creationId xmlns:a16="http://schemas.microsoft.com/office/drawing/2014/main" id="{13ED83FC-9A76-4DF1-B2F8-4EC655831DA8}"/>
              </a:ext>
            </a:extLst>
          </p:cNvPr>
          <p:cNvSpPr txBox="1"/>
          <p:nvPr/>
        </p:nvSpPr>
        <p:spPr>
          <a:xfrm>
            <a:off x="6326155" y="4026456"/>
            <a:ext cx="4882808" cy="2831544"/>
          </a:xfrm>
          <a:prstGeom prst="rect">
            <a:avLst/>
          </a:prstGeom>
          <a:noFill/>
        </p:spPr>
        <p:txBody>
          <a:bodyPr wrap="square" rtlCol="0">
            <a:spAutoFit/>
          </a:bodyPr>
          <a:lstStyle/>
          <a:p>
            <a:r>
              <a:rPr lang="zh-CN" altLang="zh-CN" sz="2000" spc="300" dirty="0"/>
              <a:t>人脸表情识别是指从给定的静态图像或动态视频序列中分离出特定的表情状态 ，从而确定被识别对象的心理情绪，实现计算机对人脸表情的理解与识别，从而达到更好的人机交互。人脸表情识别在心理学、智能机器人、智能监控、虚拟现实及合成动画等领域有很大的潜在应用价值。</a:t>
            </a:r>
          </a:p>
          <a:p>
            <a:endParaRPr lang="zh-CN" altLang="en-US" dirty="0"/>
          </a:p>
        </p:txBody>
      </p:sp>
      <p:pic>
        <p:nvPicPr>
          <p:cNvPr id="5" name="图片 4">
            <a:extLst>
              <a:ext uri="{FF2B5EF4-FFF2-40B4-BE49-F238E27FC236}">
                <a16:creationId xmlns:a16="http://schemas.microsoft.com/office/drawing/2014/main" id="{F8E6C3DA-66D7-49B3-974A-07845FE2F502}"/>
              </a:ext>
            </a:extLst>
          </p:cNvPr>
          <p:cNvPicPr>
            <a:picLocks noChangeAspect="1"/>
          </p:cNvPicPr>
          <p:nvPr/>
        </p:nvPicPr>
        <p:blipFill rotWithShape="1">
          <a:blip r:embed="rId2">
            <a:extLst>
              <a:ext uri="{28A0092B-C50C-407E-A947-70E740481C1C}">
                <a14:useLocalDpi xmlns:a14="http://schemas.microsoft.com/office/drawing/2010/main" val="0"/>
              </a:ext>
            </a:extLst>
          </a:blip>
          <a:srcRect l="15667" r="46772"/>
          <a:stretch/>
        </p:blipFill>
        <p:spPr>
          <a:xfrm>
            <a:off x="6477852" y="1020663"/>
            <a:ext cx="4579414" cy="2743200"/>
          </a:xfrm>
          <a:prstGeom prst="rect">
            <a:avLst/>
          </a:prstGeom>
        </p:spPr>
      </p:pic>
    </p:spTree>
    <p:extLst>
      <p:ext uri="{BB962C8B-B14F-4D97-AF65-F5344CB8AC3E}">
        <p14:creationId xmlns:p14="http://schemas.microsoft.com/office/powerpoint/2010/main" val="422489936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9E571722-1DD4-4BA8-8EF4-9EC42960AF14}"/>
              </a:ext>
            </a:extLst>
          </p:cNvPr>
          <p:cNvGrpSpPr/>
          <p:nvPr/>
        </p:nvGrpSpPr>
        <p:grpSpPr>
          <a:xfrm rot="5400000" flipV="1">
            <a:off x="121679" y="-121679"/>
            <a:ext cx="1442370" cy="1685731"/>
            <a:chOff x="7954549" y="0"/>
            <a:chExt cx="4237451" cy="5018024"/>
          </a:xfrm>
        </p:grpSpPr>
        <p:sp>
          <p:nvSpPr>
            <p:cNvPr id="16" name="流程图: 合并 15">
              <a:extLst>
                <a:ext uri="{FF2B5EF4-FFF2-40B4-BE49-F238E27FC236}">
                  <a16:creationId xmlns:a16="http://schemas.microsoft.com/office/drawing/2014/main" id="{6BD5B480-3A12-47C3-8490-7ECDFC60C5FA}"/>
                </a:ext>
              </a:extLst>
            </p:cNvPr>
            <p:cNvSpPr/>
            <p:nvPr/>
          </p:nvSpPr>
          <p:spPr>
            <a:xfrm>
              <a:off x="7954550" y="2035"/>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合并 16">
              <a:extLst>
                <a:ext uri="{FF2B5EF4-FFF2-40B4-BE49-F238E27FC236}">
                  <a16:creationId xmlns:a16="http://schemas.microsoft.com/office/drawing/2014/main" id="{EFBA8D31-E5DD-470F-B67E-22F9D2BC5738}"/>
                </a:ext>
              </a:extLst>
            </p:cNvPr>
            <p:cNvSpPr/>
            <p:nvPr/>
          </p:nvSpPr>
          <p:spPr>
            <a:xfrm rot="10800000">
              <a:off x="9212317" y="0"/>
              <a:ext cx="2515535"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合并 17">
              <a:extLst>
                <a:ext uri="{FF2B5EF4-FFF2-40B4-BE49-F238E27FC236}">
                  <a16:creationId xmlns:a16="http://schemas.microsoft.com/office/drawing/2014/main" id="{58A45E93-76AB-4902-9D1F-C034B0536281}"/>
                </a:ext>
              </a:extLst>
            </p:cNvPr>
            <p:cNvSpPr/>
            <p:nvPr/>
          </p:nvSpPr>
          <p:spPr>
            <a:xfrm>
              <a:off x="11395444" y="1481963"/>
              <a:ext cx="796556" cy="686725"/>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流程图: 合并 18">
              <a:extLst>
                <a:ext uri="{FF2B5EF4-FFF2-40B4-BE49-F238E27FC236}">
                  <a16:creationId xmlns:a16="http://schemas.microsoft.com/office/drawing/2014/main" id="{2E869EFE-867D-4490-A80D-CB854279F914}"/>
                </a:ext>
              </a:extLst>
            </p:cNvPr>
            <p:cNvSpPr/>
            <p:nvPr/>
          </p:nvSpPr>
          <p:spPr>
            <a:xfrm rot="10800000">
              <a:off x="7954549" y="2168688"/>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合并 20">
              <a:extLst>
                <a:ext uri="{FF2B5EF4-FFF2-40B4-BE49-F238E27FC236}">
                  <a16:creationId xmlns:a16="http://schemas.microsoft.com/office/drawing/2014/main" id="{79D8A586-4C4A-482F-B1D9-E1441AC5FBEC}"/>
                </a:ext>
              </a:extLst>
            </p:cNvPr>
            <p:cNvSpPr/>
            <p:nvPr/>
          </p:nvSpPr>
          <p:spPr>
            <a:xfrm>
              <a:off x="9845040" y="4479163"/>
              <a:ext cx="625044" cy="538861"/>
            </a:xfrm>
            <a:prstGeom prst="flowChartMerge">
              <a:avLst/>
            </a:prstGeom>
            <a:solidFill>
              <a:srgbClr val="DA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流程图: 合并 22">
              <a:extLst>
                <a:ext uri="{FF2B5EF4-FFF2-40B4-BE49-F238E27FC236}">
                  <a16:creationId xmlns:a16="http://schemas.microsoft.com/office/drawing/2014/main" id="{966C33C4-7564-46B2-8BEA-916FD2F0FABF}"/>
                </a:ext>
              </a:extLst>
            </p:cNvPr>
            <p:cNvSpPr/>
            <p:nvPr/>
          </p:nvSpPr>
          <p:spPr>
            <a:xfrm>
              <a:off x="10705998" y="4124356"/>
              <a:ext cx="494178" cy="426040"/>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文本框 2">
            <a:extLst>
              <a:ext uri="{FF2B5EF4-FFF2-40B4-BE49-F238E27FC236}">
                <a16:creationId xmlns:a16="http://schemas.microsoft.com/office/drawing/2014/main" id="{993F3E87-922A-46E3-A5A1-BF3026DFF93A}"/>
              </a:ext>
            </a:extLst>
          </p:cNvPr>
          <p:cNvSpPr txBox="1"/>
          <p:nvPr/>
        </p:nvSpPr>
        <p:spPr>
          <a:xfrm>
            <a:off x="5626359" y="1284383"/>
            <a:ext cx="6329191" cy="2585323"/>
          </a:xfrm>
          <a:prstGeom prst="rect">
            <a:avLst/>
          </a:prstGeom>
          <a:noFill/>
        </p:spPr>
        <p:txBody>
          <a:bodyPr wrap="square" rtlCol="0">
            <a:spAutoFit/>
          </a:bodyPr>
          <a:lstStyle/>
          <a:p>
            <a:r>
              <a:rPr lang="zh-CN" altLang="zh-CN" spc="300" dirty="0"/>
              <a:t>近</a:t>
            </a:r>
            <a:r>
              <a:rPr lang="en-US" altLang="zh-CN" spc="300" dirty="0"/>
              <a:t>5</a:t>
            </a:r>
            <a:r>
              <a:rPr lang="zh-CN" altLang="zh-CN" spc="300" dirty="0"/>
              <a:t>年来，深度学习为计算机视觉领域带来了革命性的发展，取得了大量可喜的成果。深度学习及卷积神经网络</a:t>
            </a:r>
            <a:r>
              <a:rPr lang="en-US" altLang="zh-CN" spc="300" dirty="0"/>
              <a:t>(Convolutional Neural Networks</a:t>
            </a:r>
            <a:r>
              <a:rPr lang="zh-CN" altLang="zh-CN" spc="300" dirty="0"/>
              <a:t>，</a:t>
            </a:r>
            <a:r>
              <a:rPr lang="en-US" altLang="zh-CN" spc="300" dirty="0"/>
              <a:t>CNN)</a:t>
            </a:r>
            <a:r>
              <a:rPr lang="zh-CN" altLang="zh-CN" spc="300" dirty="0"/>
              <a:t>的发展，使图像分类告别了手动提取特征的阶段。在人脸表情识别领域，基于</a:t>
            </a:r>
            <a:r>
              <a:rPr lang="en-US" altLang="zh-CN" spc="300" dirty="0"/>
              <a:t>CNN</a:t>
            </a:r>
            <a:r>
              <a:rPr lang="zh-CN" altLang="zh-CN" spc="300" dirty="0"/>
              <a:t>的方法越来越受到人们的关注，在受限环境下的人脸表情识别任务取得了较好的效果，然而非受限环境下的表情识别由于受到了光照，姿态，化妆等因素的影响更具挑战性。</a:t>
            </a:r>
          </a:p>
          <a:p>
            <a:endParaRPr lang="zh-CN" altLang="en-US" dirty="0"/>
          </a:p>
        </p:txBody>
      </p:sp>
      <p:sp>
        <p:nvSpPr>
          <p:cNvPr id="24" name="文本占位符 2">
            <a:extLst>
              <a:ext uri="{FF2B5EF4-FFF2-40B4-BE49-F238E27FC236}">
                <a16:creationId xmlns:a16="http://schemas.microsoft.com/office/drawing/2014/main" id="{3EE3805C-38B1-4BD9-AC93-6289BC903AF2}"/>
              </a:ext>
            </a:extLst>
          </p:cNvPr>
          <p:cNvSpPr txBox="1">
            <a:spLocks/>
          </p:cNvSpPr>
          <p:nvPr/>
        </p:nvSpPr>
        <p:spPr>
          <a:xfrm>
            <a:off x="5091377" y="428128"/>
            <a:ext cx="2984345" cy="1304344"/>
          </a:xfrm>
          <a:prstGeom prst="rect">
            <a:avLst/>
          </a:prstGeom>
          <a:noFill/>
        </p:spPr>
        <p:txBody>
          <a:bodyPr anchor="t"/>
          <a:lstStyle>
            <a:lvl1pPr marL="0" indent="0" algn="l" defTabSz="914400" rtl="0" eaLnBrk="1" latinLnBrk="0" hangingPunct="1">
              <a:lnSpc>
                <a:spcPct val="100000"/>
              </a:lnSpc>
              <a:spcBef>
                <a:spcPts val="1000"/>
              </a:spcBef>
              <a:buFont typeface="Arial" panose="020B0604020202020204" pitchFamily="34" charset="0"/>
              <a:buNone/>
              <a:defRPr sz="10000" b="1" kern="1200">
                <a:solidFill>
                  <a:schemeClr val="accent1">
                    <a:lumMod val="75000"/>
                  </a:schemeClr>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1" lang="zh-CN" altLang="en-US" sz="4000" dirty="0">
                <a:solidFill>
                  <a:srgbClr val="E16742"/>
                </a:solidFill>
                <a:latin typeface="Century Gothic"/>
                <a:ea typeface="微软雅黑"/>
              </a:rPr>
              <a:t>项目现状</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E16742"/>
              </a:solidFill>
              <a:effectLst>
                <a:outerShdw blurRad="88900" sx="102000" sy="102000" algn="ctr" rotWithShape="0">
                  <a:prstClr val="black">
                    <a:alpha val="25000"/>
                  </a:prstClr>
                </a:outerShdw>
              </a:effectLst>
              <a:uLnTx/>
              <a:uFillTx/>
              <a:latin typeface="Century Gothic"/>
              <a:ea typeface="微软雅黑"/>
              <a:cs typeface="+mn-cs"/>
            </a:endParaRPr>
          </a:p>
        </p:txBody>
      </p:sp>
      <p:sp>
        <p:nvSpPr>
          <p:cNvPr id="27" name="文本框 26">
            <a:extLst>
              <a:ext uri="{FF2B5EF4-FFF2-40B4-BE49-F238E27FC236}">
                <a16:creationId xmlns:a16="http://schemas.microsoft.com/office/drawing/2014/main" id="{AA016190-1B3B-4EFA-8015-51933CE923B0}"/>
              </a:ext>
            </a:extLst>
          </p:cNvPr>
          <p:cNvSpPr txBox="1"/>
          <p:nvPr/>
        </p:nvSpPr>
        <p:spPr>
          <a:xfrm>
            <a:off x="4225587" y="4762742"/>
            <a:ext cx="6329191" cy="1323439"/>
          </a:xfrm>
          <a:prstGeom prst="rect">
            <a:avLst/>
          </a:prstGeom>
          <a:noFill/>
        </p:spPr>
        <p:txBody>
          <a:bodyPr wrap="square" rtlCol="0">
            <a:spAutoFit/>
          </a:bodyPr>
          <a:lstStyle/>
          <a:p>
            <a:r>
              <a:rPr lang="zh-CN" altLang="zh-CN" sz="2000" spc="300" dirty="0"/>
              <a:t>本项目拟采用</a:t>
            </a:r>
            <a:r>
              <a:rPr lang="zh-CN" altLang="zh-CN" sz="2000" spc="300" dirty="0">
                <a:solidFill>
                  <a:srgbClr val="FF0000"/>
                </a:solidFill>
              </a:rPr>
              <a:t>细粒度分类</a:t>
            </a:r>
            <a:r>
              <a:rPr lang="zh-CN" altLang="zh-CN" sz="2000" spc="300" dirty="0"/>
              <a:t>深度卷积网络模型进行人脸表情识别，采用</a:t>
            </a:r>
            <a:r>
              <a:rPr lang="en-US" altLang="zh-CN" sz="2000" spc="300" dirty="0">
                <a:solidFill>
                  <a:srgbClr val="FF0000"/>
                </a:solidFill>
              </a:rPr>
              <a:t>Soft-Attention</a:t>
            </a:r>
            <a:r>
              <a:rPr lang="zh-CN" altLang="zh-CN" sz="2000" spc="300" dirty="0">
                <a:solidFill>
                  <a:srgbClr val="FF0000"/>
                </a:solidFill>
              </a:rPr>
              <a:t>方法</a:t>
            </a:r>
            <a:r>
              <a:rPr lang="zh-CN" altLang="zh-CN" sz="2000" spc="300" dirty="0"/>
              <a:t>提取细粒度人脸表情特征，提高非受限环境下的人脸表情识别准确度。</a:t>
            </a:r>
            <a:endParaRPr lang="zh-CN" altLang="en-US" sz="2000" spc="300" dirty="0"/>
          </a:p>
        </p:txBody>
      </p:sp>
      <p:sp>
        <p:nvSpPr>
          <p:cNvPr id="28" name="文本占位符 2">
            <a:extLst>
              <a:ext uri="{FF2B5EF4-FFF2-40B4-BE49-F238E27FC236}">
                <a16:creationId xmlns:a16="http://schemas.microsoft.com/office/drawing/2014/main" id="{AE97C1DD-52E6-4DE8-BA0D-3013B47C0D55}"/>
              </a:ext>
            </a:extLst>
          </p:cNvPr>
          <p:cNvSpPr txBox="1">
            <a:spLocks/>
          </p:cNvSpPr>
          <p:nvPr/>
        </p:nvSpPr>
        <p:spPr>
          <a:xfrm>
            <a:off x="3335591" y="3915435"/>
            <a:ext cx="2984345" cy="917822"/>
          </a:xfrm>
          <a:prstGeom prst="rect">
            <a:avLst/>
          </a:prstGeom>
          <a:noFill/>
        </p:spPr>
        <p:txBody>
          <a:bodyPr anchor="t"/>
          <a:lstStyle>
            <a:lvl1pPr marL="0" indent="0" algn="l" defTabSz="914400" rtl="0" eaLnBrk="1" latinLnBrk="0" hangingPunct="1">
              <a:lnSpc>
                <a:spcPct val="100000"/>
              </a:lnSpc>
              <a:spcBef>
                <a:spcPts val="1000"/>
              </a:spcBef>
              <a:buFont typeface="Arial" panose="020B0604020202020204" pitchFamily="34" charset="0"/>
              <a:buNone/>
              <a:defRPr sz="10000" b="1" kern="1200">
                <a:solidFill>
                  <a:schemeClr val="accent1">
                    <a:lumMod val="75000"/>
                  </a:schemeClr>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kumimoji="1" lang="zh-CN" altLang="en-US" sz="4000" dirty="0">
                <a:solidFill>
                  <a:srgbClr val="E16742"/>
                </a:solidFill>
                <a:latin typeface="Century Gothic"/>
                <a:ea typeface="微软雅黑"/>
              </a:rPr>
              <a:t>研究目的</a:t>
            </a:r>
            <a:endParaRPr kumimoji="1" lang="zh-CN" altLang="en-US" sz="4000" dirty="0">
              <a:solidFill>
                <a:srgbClr val="E16742"/>
              </a:solidFill>
              <a:latin typeface="Century Gothic"/>
              <a:ea typeface="微软雅黑"/>
              <a:hlinkClick r:id="" action="ppaction://noaction">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E16742"/>
              </a:solidFill>
              <a:effectLst>
                <a:outerShdw blurRad="88900" sx="102000" sy="102000" algn="ctr" rotWithShape="0">
                  <a:prstClr val="black">
                    <a:alpha val="25000"/>
                  </a:prstClr>
                </a:outerShdw>
              </a:effectLst>
              <a:uLnTx/>
              <a:uFillTx/>
              <a:latin typeface="Century Gothic"/>
              <a:ea typeface="微软雅黑"/>
              <a:cs typeface="+mn-cs"/>
            </a:endParaRPr>
          </a:p>
        </p:txBody>
      </p:sp>
      <p:pic>
        <p:nvPicPr>
          <p:cNvPr id="4" name="图片 3">
            <a:extLst>
              <a:ext uri="{FF2B5EF4-FFF2-40B4-BE49-F238E27FC236}">
                <a16:creationId xmlns:a16="http://schemas.microsoft.com/office/drawing/2014/main" id="{0AC76610-A954-4FAE-A624-A9A4D181B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451" y="1104769"/>
            <a:ext cx="4452417" cy="2671450"/>
          </a:xfrm>
          <a:prstGeom prst="rect">
            <a:avLst/>
          </a:prstGeom>
        </p:spPr>
      </p:pic>
    </p:spTree>
    <p:extLst>
      <p:ext uri="{BB962C8B-B14F-4D97-AF65-F5344CB8AC3E}">
        <p14:creationId xmlns:p14="http://schemas.microsoft.com/office/powerpoint/2010/main" val="786961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a:extLst>
              <a:ext uri="{FF2B5EF4-FFF2-40B4-BE49-F238E27FC236}">
                <a16:creationId xmlns:a16="http://schemas.microsoft.com/office/drawing/2014/main" id="{881377F8-F8DB-4CB5-923F-28D61E2317E7}"/>
              </a:ext>
            </a:extLst>
          </p:cNvPr>
          <p:cNvSpPr txBox="1">
            <a:spLocks/>
          </p:cNvSpPr>
          <p:nvPr/>
        </p:nvSpPr>
        <p:spPr>
          <a:xfrm>
            <a:off x="5669280" y="347509"/>
            <a:ext cx="6522720" cy="2071606"/>
          </a:xfrm>
          <a:prstGeom prst="rect">
            <a:avLst/>
          </a:prstGeom>
          <a:solidFill>
            <a:srgbClr val="ED9237"/>
          </a:solidFill>
          <a:effectLst>
            <a:outerShdw blurRad="88900" sx="102000" sy="102000" algn="ctr" rotWithShape="0">
              <a:prstClr val="black">
                <a:alpha val="25000"/>
              </a:prstClr>
            </a:outerShdw>
          </a:effectLst>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00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9600" spc="50" dirty="0">
                <a:ln w="0"/>
                <a:effectLst>
                  <a:innerShdw blurRad="63500" dist="50800" dir="13500000">
                    <a:srgbClr val="000000">
                      <a:alpha val="50000"/>
                    </a:srgbClr>
                  </a:innerShdw>
                </a:effectLst>
                <a:latin typeface="Century Gothic"/>
                <a:ea typeface="微软雅黑"/>
              </a:rPr>
              <a:t>PART  </a:t>
            </a:r>
            <a:r>
              <a:rPr kumimoji="1" lang="en-US" altLang="zh-CN" sz="9600" i="0" u="none" strike="noStrike" kern="1200" spc="50" normalizeH="0" baseline="0" noProof="0" dirty="0">
                <a:ln w="0"/>
                <a:effectLst>
                  <a:innerShdw blurRad="63500" dist="50800" dir="13500000">
                    <a:srgbClr val="000000">
                      <a:alpha val="50000"/>
                    </a:srgbClr>
                  </a:innerShdw>
                </a:effectLst>
                <a:uLnTx/>
                <a:uFillTx/>
                <a:latin typeface="Century Gothic"/>
                <a:ea typeface="微软雅黑"/>
                <a:cs typeface="+mn-cs"/>
              </a:rPr>
              <a:t>02</a:t>
            </a:r>
            <a:endParaRPr kumimoji="1" lang="zh-CN" altLang="en-US" sz="9600" i="0" u="none" strike="noStrike" kern="1200" spc="50" normalizeH="0" baseline="0" noProof="0" dirty="0">
              <a:ln w="0"/>
              <a:effectLst>
                <a:innerShdw blurRad="63500" dist="50800" dir="13500000">
                  <a:srgbClr val="000000">
                    <a:alpha val="50000"/>
                  </a:srgbClr>
                </a:innerShdw>
              </a:effectLst>
              <a:uLnTx/>
              <a:uFillTx/>
              <a:latin typeface="Century Gothic"/>
              <a:ea typeface="微软雅黑"/>
              <a:cs typeface="+mn-cs"/>
            </a:endParaRPr>
          </a:p>
        </p:txBody>
      </p:sp>
      <p:sp>
        <p:nvSpPr>
          <p:cNvPr id="5" name="文本占位符 2">
            <a:extLst>
              <a:ext uri="{FF2B5EF4-FFF2-40B4-BE49-F238E27FC236}">
                <a16:creationId xmlns:a16="http://schemas.microsoft.com/office/drawing/2014/main" id="{2F5468A0-C3A2-4ECF-A3C1-174E899BBA8F}"/>
              </a:ext>
            </a:extLst>
          </p:cNvPr>
          <p:cNvSpPr txBox="1">
            <a:spLocks/>
          </p:cNvSpPr>
          <p:nvPr/>
        </p:nvSpPr>
        <p:spPr>
          <a:xfrm>
            <a:off x="5582505" y="2855100"/>
            <a:ext cx="6696270" cy="3844213"/>
          </a:xfrm>
          <a:prstGeom prst="rect">
            <a:avLst/>
          </a:prstGeom>
          <a:noFill/>
        </p:spPr>
        <p:txBody>
          <a:bodyPr anchor="t"/>
          <a:lstStyle>
            <a:lvl1pPr marL="0" indent="0" algn="l" defTabSz="914400" rtl="0" eaLnBrk="1" latinLnBrk="0" hangingPunct="1">
              <a:lnSpc>
                <a:spcPct val="100000"/>
              </a:lnSpc>
              <a:spcBef>
                <a:spcPts val="1000"/>
              </a:spcBef>
              <a:buFont typeface="Arial" panose="020B0604020202020204" pitchFamily="34" charset="0"/>
              <a:buNone/>
              <a:defRPr sz="10000" b="1" kern="1200">
                <a:solidFill>
                  <a:schemeClr val="accent1">
                    <a:lumMod val="75000"/>
                  </a:schemeClr>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solidFill>
                  <a:srgbClr val="ED9237"/>
                </a:solidFill>
                <a:latin typeface="Century Gothic"/>
                <a:ea typeface="微软雅黑"/>
              </a:rPr>
              <a:t>研究创新点</a:t>
            </a:r>
            <a:endParaRPr kumimoji="1" lang="en-US" altLang="zh-CN" dirty="0">
              <a:solidFill>
                <a:srgbClr val="ED9237"/>
              </a:solidFill>
              <a:latin typeface="Century Gothic"/>
              <a:ea typeface="微软雅黑"/>
            </a:endParaRPr>
          </a:p>
          <a:p>
            <a:r>
              <a:rPr kumimoji="1" lang="zh-CN" altLang="en-US" sz="3600" dirty="0">
                <a:solidFill>
                  <a:srgbClr val="ED9237"/>
                </a:solidFill>
                <a:latin typeface="Century Gothic"/>
                <a:ea typeface="微软雅黑"/>
              </a:rPr>
              <a:t>                     及</a:t>
            </a:r>
            <a:endParaRPr kumimoji="1" lang="en-US" altLang="zh-CN" sz="3600" dirty="0">
              <a:solidFill>
                <a:srgbClr val="ED9237"/>
              </a:solidFill>
              <a:latin typeface="Century Gothic"/>
              <a:ea typeface="微软雅黑"/>
            </a:endParaRPr>
          </a:p>
          <a:p>
            <a:r>
              <a:rPr kumimoji="1" lang="zh-CN" altLang="en-US" dirty="0">
                <a:solidFill>
                  <a:srgbClr val="ED9237"/>
                </a:solidFill>
                <a:latin typeface="Century Gothic"/>
                <a:ea typeface="微软雅黑"/>
              </a:rPr>
              <a:t>  应用前景</a:t>
            </a:r>
            <a:endParaRPr kumimoji="1" lang="zh-CN" altLang="en-US" dirty="0">
              <a:solidFill>
                <a:srgbClr val="ED9237"/>
              </a:solidFill>
              <a:latin typeface="Century Gothic"/>
              <a:ea typeface="微软雅黑"/>
              <a:hlinkClick r:id="" action="ppaction://noaction">
                <a:extLst>
                  <a:ext uri="{A12FA001-AC4F-418D-AE19-62706E023703}">
                    <ahyp:hlinkClr xmlns:ahyp="http://schemas.microsoft.com/office/drawing/2018/hyperlinkcolor" val="tx"/>
                  </a:ext>
                </a:extLst>
              </a:hlinkClick>
            </a:endParaRPr>
          </a:p>
          <a:p>
            <a:endParaRPr kumimoji="1" lang="zh-CN" altLang="en-US" dirty="0">
              <a:solidFill>
                <a:srgbClr val="ED9237"/>
              </a:solidFill>
              <a:latin typeface="Century Gothic"/>
              <a:ea typeface="微软雅黑"/>
            </a:endParaRPr>
          </a:p>
        </p:txBody>
      </p:sp>
      <p:sp>
        <p:nvSpPr>
          <p:cNvPr id="6" name="流程图: 合并 5">
            <a:extLst>
              <a:ext uri="{FF2B5EF4-FFF2-40B4-BE49-F238E27FC236}">
                <a16:creationId xmlns:a16="http://schemas.microsoft.com/office/drawing/2014/main" id="{A8D3C3E3-A95D-4FF8-9E13-D9387D959750}"/>
              </a:ext>
            </a:extLst>
          </p:cNvPr>
          <p:cNvSpPr/>
          <p:nvPr/>
        </p:nvSpPr>
        <p:spPr>
          <a:xfrm>
            <a:off x="810641" y="0"/>
            <a:ext cx="2515535" cy="2168688"/>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合并 6">
            <a:extLst>
              <a:ext uri="{FF2B5EF4-FFF2-40B4-BE49-F238E27FC236}">
                <a16:creationId xmlns:a16="http://schemas.microsoft.com/office/drawing/2014/main" id="{763C90EB-5294-4E69-AF2F-CEFA2C2D0C9A}"/>
              </a:ext>
            </a:extLst>
          </p:cNvPr>
          <p:cNvSpPr/>
          <p:nvPr/>
        </p:nvSpPr>
        <p:spPr>
          <a:xfrm rot="10800000">
            <a:off x="2068408" y="-2035"/>
            <a:ext cx="2515535" cy="2168688"/>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合并 7">
            <a:extLst>
              <a:ext uri="{FF2B5EF4-FFF2-40B4-BE49-F238E27FC236}">
                <a16:creationId xmlns:a16="http://schemas.microsoft.com/office/drawing/2014/main" id="{57DF79B7-4558-4F04-BF69-17C065C0B514}"/>
              </a:ext>
            </a:extLst>
          </p:cNvPr>
          <p:cNvSpPr/>
          <p:nvPr/>
        </p:nvSpPr>
        <p:spPr>
          <a:xfrm rot="10800000">
            <a:off x="-443225" y="7539"/>
            <a:ext cx="2515533" cy="2168686"/>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流程图: 合并 8">
            <a:extLst>
              <a:ext uri="{FF2B5EF4-FFF2-40B4-BE49-F238E27FC236}">
                <a16:creationId xmlns:a16="http://schemas.microsoft.com/office/drawing/2014/main" id="{B6AF0222-7863-42AD-AE78-43ECD0DE9515}"/>
              </a:ext>
            </a:extLst>
          </p:cNvPr>
          <p:cNvSpPr/>
          <p:nvPr/>
        </p:nvSpPr>
        <p:spPr>
          <a:xfrm>
            <a:off x="308700" y="2165840"/>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合并 9">
            <a:extLst>
              <a:ext uri="{FF2B5EF4-FFF2-40B4-BE49-F238E27FC236}">
                <a16:creationId xmlns:a16="http://schemas.microsoft.com/office/drawing/2014/main" id="{385DB8C4-F61D-4174-95AB-15A549714F00}"/>
              </a:ext>
            </a:extLst>
          </p:cNvPr>
          <p:cNvSpPr/>
          <p:nvPr/>
        </p:nvSpPr>
        <p:spPr>
          <a:xfrm>
            <a:off x="-451530" y="2165839"/>
            <a:ext cx="799498" cy="689261"/>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流程图: 合并 10">
            <a:extLst>
              <a:ext uri="{FF2B5EF4-FFF2-40B4-BE49-F238E27FC236}">
                <a16:creationId xmlns:a16="http://schemas.microsoft.com/office/drawing/2014/main" id="{2FE640B4-F286-4819-80ED-AC198278772E}"/>
              </a:ext>
            </a:extLst>
          </p:cNvPr>
          <p:cNvSpPr/>
          <p:nvPr/>
        </p:nvSpPr>
        <p:spPr>
          <a:xfrm>
            <a:off x="4721941" y="1920381"/>
            <a:ext cx="390823" cy="336936"/>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流程图: 合并 11">
            <a:extLst>
              <a:ext uri="{FF2B5EF4-FFF2-40B4-BE49-F238E27FC236}">
                <a16:creationId xmlns:a16="http://schemas.microsoft.com/office/drawing/2014/main" id="{957CADF7-6793-4A94-B6D0-6DBEE387C92A}"/>
              </a:ext>
            </a:extLst>
          </p:cNvPr>
          <p:cNvSpPr/>
          <p:nvPr/>
        </p:nvSpPr>
        <p:spPr>
          <a:xfrm>
            <a:off x="3997249" y="2542715"/>
            <a:ext cx="724692" cy="624770"/>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流程图: 合并 12">
            <a:extLst>
              <a:ext uri="{FF2B5EF4-FFF2-40B4-BE49-F238E27FC236}">
                <a16:creationId xmlns:a16="http://schemas.microsoft.com/office/drawing/2014/main" id="{C54A4F13-CCFD-4018-995E-9F9CE9FA9238}"/>
              </a:ext>
            </a:extLst>
          </p:cNvPr>
          <p:cNvSpPr/>
          <p:nvPr/>
        </p:nvSpPr>
        <p:spPr>
          <a:xfrm>
            <a:off x="-1704892" y="7537"/>
            <a:ext cx="2515534"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流程图: 合并 13">
            <a:extLst>
              <a:ext uri="{FF2B5EF4-FFF2-40B4-BE49-F238E27FC236}">
                <a16:creationId xmlns:a16="http://schemas.microsoft.com/office/drawing/2014/main" id="{32CA7C77-3A89-44F2-9F33-3EAF90E991F4}"/>
              </a:ext>
            </a:extLst>
          </p:cNvPr>
          <p:cNvSpPr/>
          <p:nvPr/>
        </p:nvSpPr>
        <p:spPr>
          <a:xfrm rot="10800000">
            <a:off x="3727453" y="2934889"/>
            <a:ext cx="539592" cy="465192"/>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60398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0A3FCF45-00F2-46EE-8AE1-5E02AAD1B0B9}"/>
              </a:ext>
            </a:extLst>
          </p:cNvPr>
          <p:cNvSpPr/>
          <p:nvPr/>
        </p:nvSpPr>
        <p:spPr>
          <a:xfrm>
            <a:off x="1134553" y="1436921"/>
            <a:ext cx="2705878" cy="3974841"/>
          </a:xfrm>
          <a:prstGeom prst="roundRect">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顶角 4">
            <a:extLst>
              <a:ext uri="{FF2B5EF4-FFF2-40B4-BE49-F238E27FC236}">
                <a16:creationId xmlns:a16="http://schemas.microsoft.com/office/drawing/2014/main" id="{BDF8408E-2CE4-4B1E-81DD-E5CA7BF4FAD0}"/>
              </a:ext>
            </a:extLst>
          </p:cNvPr>
          <p:cNvSpPr/>
          <p:nvPr/>
        </p:nvSpPr>
        <p:spPr>
          <a:xfrm rot="10800000">
            <a:off x="1190539" y="2761870"/>
            <a:ext cx="2593910" cy="2593910"/>
          </a:xfrm>
          <a:prstGeom prst="round2SameRect">
            <a:avLst>
              <a:gd name="adj1" fmla="val 1666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6" name="云形 5">
            <a:extLst>
              <a:ext uri="{FF2B5EF4-FFF2-40B4-BE49-F238E27FC236}">
                <a16:creationId xmlns:a16="http://schemas.microsoft.com/office/drawing/2014/main" id="{9C024807-753F-4F1F-B646-F2EAF122FC10}"/>
              </a:ext>
            </a:extLst>
          </p:cNvPr>
          <p:cNvSpPr/>
          <p:nvPr/>
        </p:nvSpPr>
        <p:spPr>
          <a:xfrm>
            <a:off x="2067615" y="1894122"/>
            <a:ext cx="774440" cy="526498"/>
          </a:xfrm>
          <a:prstGeom prst="clou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F84F535-07AE-46F7-A920-F6ADDB0B2157}"/>
              </a:ext>
            </a:extLst>
          </p:cNvPr>
          <p:cNvSpPr txBox="1"/>
          <p:nvPr/>
        </p:nvSpPr>
        <p:spPr>
          <a:xfrm>
            <a:off x="1575909" y="2878279"/>
            <a:ext cx="2011680" cy="2246769"/>
          </a:xfrm>
          <a:prstGeom prst="rect">
            <a:avLst/>
          </a:prstGeom>
          <a:noFill/>
        </p:spPr>
        <p:txBody>
          <a:bodyPr wrap="square" rtlCol="0">
            <a:spAutoFit/>
          </a:bodyPr>
          <a:lstStyle/>
          <a:p>
            <a:r>
              <a:rPr lang="en-US" altLang="zh-CN" sz="2800" b="1" dirty="0">
                <a:ln w="0"/>
                <a:effectLst>
                  <a:outerShdw blurRad="38100" dist="19050" dir="2700000" algn="tl" rotWithShape="0">
                    <a:schemeClr val="dk1">
                      <a:alpha val="40000"/>
                    </a:schemeClr>
                  </a:outerShdw>
                </a:effectLst>
              </a:rPr>
              <a:t>1.</a:t>
            </a:r>
            <a:r>
              <a:rPr lang="zh-CN" altLang="zh-CN" sz="2800" b="1" dirty="0">
                <a:ln w="0"/>
                <a:effectLst>
                  <a:outerShdw blurRad="38100" dist="19050" dir="2700000" algn="tl" rotWithShape="0">
                    <a:schemeClr val="dk1">
                      <a:alpha val="40000"/>
                    </a:schemeClr>
                  </a:outerShdw>
                </a:effectLst>
              </a:rPr>
              <a:t>拟采用</a:t>
            </a:r>
            <a:r>
              <a:rPr lang="zh-CN" altLang="zh-CN" sz="2800" b="1" dirty="0">
                <a:ln w="0"/>
                <a:solidFill>
                  <a:srgbClr val="FF0000"/>
                </a:solidFill>
                <a:effectLst>
                  <a:outerShdw blurRad="38100" dist="19050" dir="2700000" algn="tl" rotWithShape="0">
                    <a:schemeClr val="dk1">
                      <a:alpha val="40000"/>
                    </a:schemeClr>
                  </a:outerShdw>
                </a:effectLst>
              </a:rPr>
              <a:t>多级残差网络</a:t>
            </a:r>
            <a:endParaRPr lang="en-US" altLang="zh-CN" sz="2800" b="1" dirty="0">
              <a:ln w="0"/>
              <a:solidFill>
                <a:srgbClr val="FF0000"/>
              </a:solidFill>
              <a:effectLst>
                <a:outerShdw blurRad="38100" dist="19050" dir="2700000" algn="tl" rotWithShape="0">
                  <a:schemeClr val="dk1">
                    <a:alpha val="40000"/>
                  </a:schemeClr>
                </a:outerShdw>
              </a:effectLst>
            </a:endParaRPr>
          </a:p>
          <a:p>
            <a:r>
              <a:rPr lang="zh-CN" altLang="zh-CN" sz="2800" b="1" dirty="0">
                <a:ln w="0"/>
                <a:effectLst>
                  <a:outerShdw blurRad="38100" dist="19050" dir="2700000" algn="tl" rotWithShape="0">
                    <a:schemeClr val="dk1">
                      <a:alpha val="40000"/>
                    </a:schemeClr>
                  </a:outerShdw>
                </a:effectLst>
              </a:rPr>
              <a:t>进行人脸表情识别。</a:t>
            </a:r>
          </a:p>
          <a:p>
            <a:endParaRPr lang="zh-CN" altLang="en-US" sz="2800" b="1" dirty="0">
              <a:ln w="0"/>
              <a:effectLst>
                <a:outerShdw blurRad="38100" dist="19050" dir="2700000" algn="tl" rotWithShape="0">
                  <a:schemeClr val="dk1">
                    <a:alpha val="40000"/>
                  </a:schemeClr>
                </a:outerShdw>
              </a:effectLst>
            </a:endParaRPr>
          </a:p>
        </p:txBody>
      </p:sp>
      <p:sp>
        <p:nvSpPr>
          <p:cNvPr id="8" name="矩形: 圆角 7">
            <a:extLst>
              <a:ext uri="{FF2B5EF4-FFF2-40B4-BE49-F238E27FC236}">
                <a16:creationId xmlns:a16="http://schemas.microsoft.com/office/drawing/2014/main" id="{DBD2C02C-0CCB-408B-8454-42E12DA85F7E}"/>
              </a:ext>
            </a:extLst>
          </p:cNvPr>
          <p:cNvSpPr/>
          <p:nvPr/>
        </p:nvSpPr>
        <p:spPr>
          <a:xfrm>
            <a:off x="4748369" y="1436921"/>
            <a:ext cx="2705878" cy="3974841"/>
          </a:xfrm>
          <a:prstGeom prst="roundRect">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顶角 8">
            <a:extLst>
              <a:ext uri="{FF2B5EF4-FFF2-40B4-BE49-F238E27FC236}">
                <a16:creationId xmlns:a16="http://schemas.microsoft.com/office/drawing/2014/main" id="{4D1A20F8-FF81-4A72-A271-E5D3752E5EE8}"/>
              </a:ext>
            </a:extLst>
          </p:cNvPr>
          <p:cNvSpPr/>
          <p:nvPr/>
        </p:nvSpPr>
        <p:spPr>
          <a:xfrm rot="10800000">
            <a:off x="4804355" y="2761870"/>
            <a:ext cx="2593910" cy="2593910"/>
          </a:xfrm>
          <a:prstGeom prst="round2SameRect">
            <a:avLst>
              <a:gd name="adj1" fmla="val 16667"/>
              <a:gd name="adj2" fmla="val 0"/>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文本框 10">
            <a:extLst>
              <a:ext uri="{FF2B5EF4-FFF2-40B4-BE49-F238E27FC236}">
                <a16:creationId xmlns:a16="http://schemas.microsoft.com/office/drawing/2014/main" id="{2F7E32FC-7E22-4803-9FEF-A4A01CF96C83}"/>
              </a:ext>
            </a:extLst>
          </p:cNvPr>
          <p:cNvSpPr txBox="1"/>
          <p:nvPr/>
        </p:nvSpPr>
        <p:spPr>
          <a:xfrm>
            <a:off x="5077310" y="2878050"/>
            <a:ext cx="2171213" cy="2246769"/>
          </a:xfrm>
          <a:prstGeom prst="rect">
            <a:avLst/>
          </a:prstGeom>
          <a:noFill/>
          <a:ln>
            <a:noFill/>
          </a:ln>
        </p:spPr>
        <p:txBody>
          <a:bodyPr wrap="square" rtlCol="0">
            <a:spAutoFit/>
          </a:bodyPr>
          <a:lstStyle/>
          <a:p>
            <a:pPr lvl="0"/>
            <a:r>
              <a:rPr lang="en-US" altLang="zh-CN" sz="2800" b="1" dirty="0">
                <a:ln w="0"/>
                <a:effectLst>
                  <a:outerShdw blurRad="38100" dist="19050" dir="2700000" algn="tl" rotWithShape="0">
                    <a:schemeClr val="dk1">
                      <a:alpha val="40000"/>
                    </a:schemeClr>
                  </a:outerShdw>
                </a:effectLst>
              </a:rPr>
              <a:t>2.</a:t>
            </a:r>
            <a:r>
              <a:rPr lang="zh-CN" altLang="zh-CN" sz="2800" b="1" dirty="0">
                <a:ln w="0"/>
                <a:effectLst>
                  <a:outerShdw blurRad="38100" dist="19050" dir="2700000" algn="tl" rotWithShape="0">
                    <a:schemeClr val="dk1">
                      <a:alpha val="40000"/>
                    </a:schemeClr>
                  </a:outerShdw>
                </a:effectLst>
              </a:rPr>
              <a:t>实现基于</a:t>
            </a:r>
            <a:r>
              <a:rPr lang="zh-CN" altLang="zh-CN" sz="2800" b="1" dirty="0">
                <a:ln w="0"/>
                <a:solidFill>
                  <a:srgbClr val="FF0000"/>
                </a:solidFill>
                <a:effectLst>
                  <a:outerShdw blurRad="38100" dist="19050" dir="2700000" algn="tl" rotWithShape="0">
                    <a:schemeClr val="dk1">
                      <a:alpha val="40000"/>
                    </a:schemeClr>
                  </a:outerShdw>
                </a:effectLst>
              </a:rPr>
              <a:t>细粒度分类</a:t>
            </a:r>
            <a:r>
              <a:rPr lang="zh-CN" altLang="zh-CN" sz="2800" b="1" dirty="0">
                <a:ln w="0"/>
                <a:effectLst>
                  <a:outerShdw blurRad="38100" dist="19050" dir="2700000" algn="tl" rotWithShape="0">
                    <a:schemeClr val="dk1">
                      <a:alpha val="40000"/>
                    </a:schemeClr>
                  </a:outerShdw>
                </a:effectLst>
              </a:rPr>
              <a:t>的人脸表情识别方法。</a:t>
            </a:r>
          </a:p>
          <a:p>
            <a:endParaRPr lang="zh-CN" altLang="en-US" sz="2800" b="1" dirty="0">
              <a:ln w="0"/>
              <a:effectLst>
                <a:outerShdw blurRad="38100" dist="19050" dir="2700000" algn="tl" rotWithShape="0">
                  <a:schemeClr val="dk1">
                    <a:alpha val="40000"/>
                  </a:schemeClr>
                </a:outerShdw>
              </a:effectLst>
            </a:endParaRPr>
          </a:p>
        </p:txBody>
      </p:sp>
      <p:sp>
        <p:nvSpPr>
          <p:cNvPr id="12" name="矩形: 圆角 11">
            <a:extLst>
              <a:ext uri="{FF2B5EF4-FFF2-40B4-BE49-F238E27FC236}">
                <a16:creationId xmlns:a16="http://schemas.microsoft.com/office/drawing/2014/main" id="{74AAB3D7-DFD1-444E-8BD7-DA6DAAF658B8}"/>
              </a:ext>
            </a:extLst>
          </p:cNvPr>
          <p:cNvSpPr/>
          <p:nvPr/>
        </p:nvSpPr>
        <p:spPr>
          <a:xfrm>
            <a:off x="8331327" y="1436921"/>
            <a:ext cx="2705878" cy="3974841"/>
          </a:xfrm>
          <a:prstGeom prst="roundRect">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顶角 12">
            <a:extLst>
              <a:ext uri="{FF2B5EF4-FFF2-40B4-BE49-F238E27FC236}">
                <a16:creationId xmlns:a16="http://schemas.microsoft.com/office/drawing/2014/main" id="{5A7A1317-B1AC-4A8A-B63C-F51E84496D81}"/>
              </a:ext>
            </a:extLst>
          </p:cNvPr>
          <p:cNvSpPr/>
          <p:nvPr/>
        </p:nvSpPr>
        <p:spPr>
          <a:xfrm rot="10800000">
            <a:off x="8387313" y="2761870"/>
            <a:ext cx="2593910" cy="2593910"/>
          </a:xfrm>
          <a:prstGeom prst="round2SameRect">
            <a:avLst>
              <a:gd name="adj1" fmla="val 1666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5" name="文本框 14">
            <a:extLst>
              <a:ext uri="{FF2B5EF4-FFF2-40B4-BE49-F238E27FC236}">
                <a16:creationId xmlns:a16="http://schemas.microsoft.com/office/drawing/2014/main" id="{D14CD6B5-300A-4AB1-A393-06805A66DCED}"/>
              </a:ext>
            </a:extLst>
          </p:cNvPr>
          <p:cNvSpPr txBox="1"/>
          <p:nvPr/>
        </p:nvSpPr>
        <p:spPr>
          <a:xfrm>
            <a:off x="8663976" y="2877821"/>
            <a:ext cx="2096565" cy="1815882"/>
          </a:xfrm>
          <a:prstGeom prst="rect">
            <a:avLst/>
          </a:prstGeom>
          <a:noFill/>
        </p:spPr>
        <p:txBody>
          <a:bodyPr wrap="square" rtlCol="0">
            <a:spAutoFit/>
          </a:bodyPr>
          <a:lstStyle/>
          <a:p>
            <a:r>
              <a:rPr lang="en-US" altLang="zh-CN" sz="2800" b="1" dirty="0">
                <a:ln w="0"/>
                <a:effectLst>
                  <a:outerShdw blurRad="38100" dist="19050" dir="2700000" algn="tl" rotWithShape="0">
                    <a:schemeClr val="dk1">
                      <a:alpha val="40000"/>
                    </a:schemeClr>
                  </a:outerShdw>
                </a:effectLst>
              </a:rPr>
              <a:t>3.</a:t>
            </a:r>
            <a:r>
              <a:rPr lang="zh-CN" altLang="zh-CN" sz="2800" b="1" dirty="0">
                <a:ln w="0"/>
                <a:effectLst>
                  <a:outerShdw blurRad="38100" dist="19050" dir="2700000" algn="tl" rotWithShape="0">
                    <a:schemeClr val="dk1">
                      <a:alpha val="40000"/>
                    </a:schemeClr>
                  </a:outerShdw>
                </a:effectLst>
              </a:rPr>
              <a:t>设计和实现人脸表情识别</a:t>
            </a:r>
            <a:r>
              <a:rPr lang="zh-CN" altLang="zh-CN" sz="2800" b="1" dirty="0">
                <a:ln w="0"/>
                <a:solidFill>
                  <a:srgbClr val="FF0000"/>
                </a:solidFill>
                <a:effectLst>
                  <a:outerShdw blurRad="38100" dist="19050" dir="2700000" algn="tl" rotWithShape="0">
                    <a:schemeClr val="dk1">
                      <a:alpha val="40000"/>
                    </a:schemeClr>
                  </a:outerShdw>
                </a:effectLst>
              </a:rPr>
              <a:t>演示软件</a:t>
            </a:r>
            <a:r>
              <a:rPr lang="zh-CN" altLang="zh-CN" sz="2800" b="1" dirty="0">
                <a:ln w="0"/>
                <a:effectLst>
                  <a:outerShdw blurRad="38100" dist="19050" dir="2700000" algn="tl" rotWithShape="0">
                    <a:schemeClr val="dk1">
                      <a:alpha val="40000"/>
                    </a:schemeClr>
                  </a:outerShdw>
                </a:effectLst>
              </a:rPr>
              <a:t>。</a:t>
            </a:r>
            <a:endParaRPr lang="zh-CN" altLang="en-US" sz="2800" b="1" dirty="0">
              <a:ln w="0"/>
              <a:effectLst>
                <a:outerShdw blurRad="38100" dist="19050" dir="2700000" algn="tl" rotWithShape="0">
                  <a:schemeClr val="dk1">
                    <a:alpha val="40000"/>
                  </a:schemeClr>
                </a:outerShdw>
              </a:effectLst>
            </a:endParaRPr>
          </a:p>
        </p:txBody>
      </p:sp>
      <p:sp>
        <p:nvSpPr>
          <p:cNvPr id="20" name="太阳形 19">
            <a:extLst>
              <a:ext uri="{FF2B5EF4-FFF2-40B4-BE49-F238E27FC236}">
                <a16:creationId xmlns:a16="http://schemas.microsoft.com/office/drawing/2014/main" id="{6D7BC8D3-7A4D-4914-A55B-F5250B288588}"/>
              </a:ext>
            </a:extLst>
          </p:cNvPr>
          <p:cNvSpPr/>
          <p:nvPr/>
        </p:nvSpPr>
        <p:spPr>
          <a:xfrm>
            <a:off x="9292379" y="1735898"/>
            <a:ext cx="783771" cy="783771"/>
          </a:xfrm>
          <a:prstGeom prst="su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带形: 前凸弯 21">
            <a:extLst>
              <a:ext uri="{FF2B5EF4-FFF2-40B4-BE49-F238E27FC236}">
                <a16:creationId xmlns:a16="http://schemas.microsoft.com/office/drawing/2014/main" id="{98CF23C4-C04F-4471-9893-CF51AC2BAAA4}"/>
              </a:ext>
            </a:extLst>
          </p:cNvPr>
          <p:cNvSpPr/>
          <p:nvPr/>
        </p:nvSpPr>
        <p:spPr>
          <a:xfrm>
            <a:off x="5470849" y="1810345"/>
            <a:ext cx="1250302" cy="578101"/>
          </a:xfrm>
          <a:prstGeom prst="ellipseRibb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a:extLst>
              <a:ext uri="{FF2B5EF4-FFF2-40B4-BE49-F238E27FC236}">
                <a16:creationId xmlns:a16="http://schemas.microsoft.com/office/drawing/2014/main" id="{9E571722-1DD4-4BA8-8EF4-9EC42960AF14}"/>
              </a:ext>
            </a:extLst>
          </p:cNvPr>
          <p:cNvGrpSpPr/>
          <p:nvPr/>
        </p:nvGrpSpPr>
        <p:grpSpPr>
          <a:xfrm rot="5400000" flipV="1">
            <a:off x="121679" y="-121679"/>
            <a:ext cx="1442370" cy="1685731"/>
            <a:chOff x="7954549" y="0"/>
            <a:chExt cx="4237451" cy="5018024"/>
          </a:xfrm>
        </p:grpSpPr>
        <p:sp>
          <p:nvSpPr>
            <p:cNvPr id="16" name="流程图: 合并 15">
              <a:extLst>
                <a:ext uri="{FF2B5EF4-FFF2-40B4-BE49-F238E27FC236}">
                  <a16:creationId xmlns:a16="http://schemas.microsoft.com/office/drawing/2014/main" id="{6BD5B480-3A12-47C3-8490-7ECDFC60C5FA}"/>
                </a:ext>
              </a:extLst>
            </p:cNvPr>
            <p:cNvSpPr/>
            <p:nvPr/>
          </p:nvSpPr>
          <p:spPr>
            <a:xfrm>
              <a:off x="7954550" y="2035"/>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合并 16">
              <a:extLst>
                <a:ext uri="{FF2B5EF4-FFF2-40B4-BE49-F238E27FC236}">
                  <a16:creationId xmlns:a16="http://schemas.microsoft.com/office/drawing/2014/main" id="{EFBA8D31-E5DD-470F-B67E-22F9D2BC5738}"/>
                </a:ext>
              </a:extLst>
            </p:cNvPr>
            <p:cNvSpPr/>
            <p:nvPr/>
          </p:nvSpPr>
          <p:spPr>
            <a:xfrm rot="10800000">
              <a:off x="9212317" y="0"/>
              <a:ext cx="2515535"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合并 17">
              <a:extLst>
                <a:ext uri="{FF2B5EF4-FFF2-40B4-BE49-F238E27FC236}">
                  <a16:creationId xmlns:a16="http://schemas.microsoft.com/office/drawing/2014/main" id="{58A45E93-76AB-4902-9D1F-C034B0536281}"/>
                </a:ext>
              </a:extLst>
            </p:cNvPr>
            <p:cNvSpPr/>
            <p:nvPr/>
          </p:nvSpPr>
          <p:spPr>
            <a:xfrm>
              <a:off x="11395444" y="1481963"/>
              <a:ext cx="796556" cy="686725"/>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流程图: 合并 18">
              <a:extLst>
                <a:ext uri="{FF2B5EF4-FFF2-40B4-BE49-F238E27FC236}">
                  <a16:creationId xmlns:a16="http://schemas.microsoft.com/office/drawing/2014/main" id="{2E869EFE-867D-4490-A80D-CB854279F914}"/>
                </a:ext>
              </a:extLst>
            </p:cNvPr>
            <p:cNvSpPr/>
            <p:nvPr/>
          </p:nvSpPr>
          <p:spPr>
            <a:xfrm rot="10800000">
              <a:off x="7954549" y="2168688"/>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合并 20">
              <a:extLst>
                <a:ext uri="{FF2B5EF4-FFF2-40B4-BE49-F238E27FC236}">
                  <a16:creationId xmlns:a16="http://schemas.microsoft.com/office/drawing/2014/main" id="{79D8A586-4C4A-482F-B1D9-E1441AC5FBEC}"/>
                </a:ext>
              </a:extLst>
            </p:cNvPr>
            <p:cNvSpPr/>
            <p:nvPr/>
          </p:nvSpPr>
          <p:spPr>
            <a:xfrm>
              <a:off x="9845040" y="4479163"/>
              <a:ext cx="625044" cy="538861"/>
            </a:xfrm>
            <a:prstGeom prst="flowChartMerge">
              <a:avLst/>
            </a:prstGeom>
            <a:solidFill>
              <a:srgbClr val="DA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流程图: 合并 22">
              <a:extLst>
                <a:ext uri="{FF2B5EF4-FFF2-40B4-BE49-F238E27FC236}">
                  <a16:creationId xmlns:a16="http://schemas.microsoft.com/office/drawing/2014/main" id="{966C33C4-7564-46B2-8BEA-916FD2F0FABF}"/>
                </a:ext>
              </a:extLst>
            </p:cNvPr>
            <p:cNvSpPr/>
            <p:nvPr/>
          </p:nvSpPr>
          <p:spPr>
            <a:xfrm>
              <a:off x="10705998" y="4124356"/>
              <a:ext cx="494178" cy="426040"/>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矩形 3">
            <a:extLst>
              <a:ext uri="{FF2B5EF4-FFF2-40B4-BE49-F238E27FC236}">
                <a16:creationId xmlns:a16="http://schemas.microsoft.com/office/drawing/2014/main" id="{E02B9C88-A633-494C-8E6B-32773F8D596D}"/>
              </a:ext>
            </a:extLst>
          </p:cNvPr>
          <p:cNvSpPr/>
          <p:nvPr/>
        </p:nvSpPr>
        <p:spPr>
          <a:xfrm>
            <a:off x="1733360" y="268425"/>
            <a:ext cx="3877985" cy="646331"/>
          </a:xfrm>
          <a:prstGeom prst="rect">
            <a:avLst/>
          </a:prstGeom>
        </p:spPr>
        <p:txBody>
          <a:bodyPr wrap="none">
            <a:spAutoFit/>
          </a:bodyPr>
          <a:lstStyle/>
          <a:p>
            <a:pPr lvl="0"/>
            <a:r>
              <a:rPr kumimoji="1" lang="zh-CN" altLang="zh-CN" sz="3600" b="1" dirty="0">
                <a:solidFill>
                  <a:srgbClr val="E16742"/>
                </a:solidFill>
                <a:effectLst>
                  <a:outerShdw blurRad="88900" sx="102000" sy="102000" algn="ctr" rotWithShape="0">
                    <a:prstClr val="black">
                      <a:alpha val="25000"/>
                    </a:prstClr>
                  </a:outerShdw>
                </a:effectLst>
                <a:latin typeface="Century Gothic"/>
                <a:ea typeface="微软雅黑"/>
              </a:rPr>
              <a:t>主要创新点与特色</a:t>
            </a:r>
            <a:endParaRPr kumimoji="1" lang="zh-CN" altLang="en-US" sz="3600" b="1" dirty="0">
              <a:solidFill>
                <a:srgbClr val="E16742"/>
              </a:solidFill>
              <a:effectLst>
                <a:outerShdw blurRad="88900" sx="102000" sy="102000" algn="ctr" rotWithShape="0">
                  <a:prstClr val="black">
                    <a:alpha val="25000"/>
                  </a:prstClr>
                </a:outerShdw>
              </a:effectLst>
              <a:latin typeface="Century Gothic"/>
              <a:ea typeface="微软雅黑"/>
            </a:endParaRPr>
          </a:p>
        </p:txBody>
      </p:sp>
    </p:spTree>
    <p:extLst>
      <p:ext uri="{BB962C8B-B14F-4D97-AF65-F5344CB8AC3E}">
        <p14:creationId xmlns:p14="http://schemas.microsoft.com/office/powerpoint/2010/main" val="32218392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9E571722-1DD4-4BA8-8EF4-9EC42960AF14}"/>
              </a:ext>
            </a:extLst>
          </p:cNvPr>
          <p:cNvGrpSpPr/>
          <p:nvPr/>
        </p:nvGrpSpPr>
        <p:grpSpPr>
          <a:xfrm rot="5400000" flipV="1">
            <a:off x="121679" y="-121679"/>
            <a:ext cx="1442370" cy="1685731"/>
            <a:chOff x="7954549" y="0"/>
            <a:chExt cx="4237451" cy="5018024"/>
          </a:xfrm>
        </p:grpSpPr>
        <p:sp>
          <p:nvSpPr>
            <p:cNvPr id="16" name="流程图: 合并 15">
              <a:extLst>
                <a:ext uri="{FF2B5EF4-FFF2-40B4-BE49-F238E27FC236}">
                  <a16:creationId xmlns:a16="http://schemas.microsoft.com/office/drawing/2014/main" id="{6BD5B480-3A12-47C3-8490-7ECDFC60C5FA}"/>
                </a:ext>
              </a:extLst>
            </p:cNvPr>
            <p:cNvSpPr/>
            <p:nvPr/>
          </p:nvSpPr>
          <p:spPr>
            <a:xfrm>
              <a:off x="7954550" y="2035"/>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合并 16">
              <a:extLst>
                <a:ext uri="{FF2B5EF4-FFF2-40B4-BE49-F238E27FC236}">
                  <a16:creationId xmlns:a16="http://schemas.microsoft.com/office/drawing/2014/main" id="{EFBA8D31-E5DD-470F-B67E-22F9D2BC5738}"/>
                </a:ext>
              </a:extLst>
            </p:cNvPr>
            <p:cNvSpPr/>
            <p:nvPr/>
          </p:nvSpPr>
          <p:spPr>
            <a:xfrm rot="10800000">
              <a:off x="9212317" y="0"/>
              <a:ext cx="2515535"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合并 17">
              <a:extLst>
                <a:ext uri="{FF2B5EF4-FFF2-40B4-BE49-F238E27FC236}">
                  <a16:creationId xmlns:a16="http://schemas.microsoft.com/office/drawing/2014/main" id="{58A45E93-76AB-4902-9D1F-C034B0536281}"/>
                </a:ext>
              </a:extLst>
            </p:cNvPr>
            <p:cNvSpPr/>
            <p:nvPr/>
          </p:nvSpPr>
          <p:spPr>
            <a:xfrm>
              <a:off x="11395444" y="1481963"/>
              <a:ext cx="796556" cy="686725"/>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流程图: 合并 18">
              <a:extLst>
                <a:ext uri="{FF2B5EF4-FFF2-40B4-BE49-F238E27FC236}">
                  <a16:creationId xmlns:a16="http://schemas.microsoft.com/office/drawing/2014/main" id="{2E869EFE-867D-4490-A80D-CB854279F914}"/>
                </a:ext>
              </a:extLst>
            </p:cNvPr>
            <p:cNvSpPr/>
            <p:nvPr/>
          </p:nvSpPr>
          <p:spPr>
            <a:xfrm rot="10800000">
              <a:off x="7954549" y="2168688"/>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合并 20">
              <a:extLst>
                <a:ext uri="{FF2B5EF4-FFF2-40B4-BE49-F238E27FC236}">
                  <a16:creationId xmlns:a16="http://schemas.microsoft.com/office/drawing/2014/main" id="{79D8A586-4C4A-482F-B1D9-E1441AC5FBEC}"/>
                </a:ext>
              </a:extLst>
            </p:cNvPr>
            <p:cNvSpPr/>
            <p:nvPr/>
          </p:nvSpPr>
          <p:spPr>
            <a:xfrm>
              <a:off x="9845040" y="4479163"/>
              <a:ext cx="625044" cy="538861"/>
            </a:xfrm>
            <a:prstGeom prst="flowChartMerge">
              <a:avLst/>
            </a:prstGeom>
            <a:solidFill>
              <a:srgbClr val="DA6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流程图: 合并 22">
              <a:extLst>
                <a:ext uri="{FF2B5EF4-FFF2-40B4-BE49-F238E27FC236}">
                  <a16:creationId xmlns:a16="http://schemas.microsoft.com/office/drawing/2014/main" id="{966C33C4-7564-46B2-8BEA-916FD2F0FABF}"/>
                </a:ext>
              </a:extLst>
            </p:cNvPr>
            <p:cNvSpPr/>
            <p:nvPr/>
          </p:nvSpPr>
          <p:spPr>
            <a:xfrm>
              <a:off x="10705998" y="4124356"/>
              <a:ext cx="494178" cy="426040"/>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矩形 3">
            <a:extLst>
              <a:ext uri="{FF2B5EF4-FFF2-40B4-BE49-F238E27FC236}">
                <a16:creationId xmlns:a16="http://schemas.microsoft.com/office/drawing/2014/main" id="{E02B9C88-A633-494C-8E6B-32773F8D596D}"/>
              </a:ext>
            </a:extLst>
          </p:cNvPr>
          <p:cNvSpPr/>
          <p:nvPr/>
        </p:nvSpPr>
        <p:spPr>
          <a:xfrm>
            <a:off x="2389791" y="613391"/>
            <a:ext cx="2031325" cy="646331"/>
          </a:xfrm>
          <a:prstGeom prst="rect">
            <a:avLst/>
          </a:prstGeom>
        </p:spPr>
        <p:txBody>
          <a:bodyPr wrap="none">
            <a:spAutoFit/>
          </a:bodyPr>
          <a:lstStyle/>
          <a:p>
            <a:pPr lvl="0"/>
            <a:r>
              <a:rPr kumimoji="1" lang="zh-CN" altLang="en-US" sz="3600" b="1" dirty="0">
                <a:solidFill>
                  <a:srgbClr val="E16742"/>
                </a:solidFill>
                <a:effectLst>
                  <a:outerShdw blurRad="88900" sx="102000" sy="102000" algn="ctr" rotWithShape="0">
                    <a:prstClr val="black">
                      <a:alpha val="25000"/>
                    </a:prstClr>
                  </a:outerShdw>
                </a:effectLst>
                <a:latin typeface="Century Gothic"/>
                <a:ea typeface="微软雅黑"/>
              </a:rPr>
              <a:t>应用前景</a:t>
            </a:r>
          </a:p>
        </p:txBody>
      </p:sp>
      <p:grpSp>
        <p:nvGrpSpPr>
          <p:cNvPr id="24" name="Group 32">
            <a:extLst>
              <a:ext uri="{FF2B5EF4-FFF2-40B4-BE49-F238E27FC236}">
                <a16:creationId xmlns:a16="http://schemas.microsoft.com/office/drawing/2014/main" id="{C5EE2105-C10E-452B-85C6-3C3339609988}"/>
              </a:ext>
            </a:extLst>
          </p:cNvPr>
          <p:cNvGrpSpPr/>
          <p:nvPr/>
        </p:nvGrpSpPr>
        <p:grpSpPr>
          <a:xfrm>
            <a:off x="5516925" y="2865617"/>
            <a:ext cx="1027520" cy="1027520"/>
            <a:chOff x="8487608" y="2681884"/>
            <a:chExt cx="421770" cy="421770"/>
          </a:xfrm>
          <a:solidFill>
            <a:srgbClr val="22547F"/>
          </a:solidFill>
        </p:grpSpPr>
        <p:sp>
          <p:nvSpPr>
            <p:cNvPr id="25" name="Shape 2464">
              <a:extLst>
                <a:ext uri="{FF2B5EF4-FFF2-40B4-BE49-F238E27FC236}">
                  <a16:creationId xmlns:a16="http://schemas.microsoft.com/office/drawing/2014/main" id="{F0A59BF5-C13A-416E-A066-6787C3EB4A75}"/>
                </a:ext>
              </a:extLst>
            </p:cNvPr>
            <p:cNvSpPr/>
            <p:nvPr/>
          </p:nvSpPr>
          <p:spPr>
            <a:xfrm>
              <a:off x="8487608" y="2681884"/>
              <a:ext cx="421770" cy="421770"/>
            </a:xfrm>
            <a:prstGeom prst="ellipse">
              <a:avLst/>
            </a:prstGeom>
            <a:grpFill/>
            <a:ln w="12700" cap="flat">
              <a:noFill/>
              <a:miter lim="400000"/>
            </a:ln>
            <a:effectLst/>
          </p:spPr>
          <p:txBody>
            <a:bodyPr wrap="square" lIns="50800" tIns="50800" rIns="50800" bIns="50800" numCol="1" anchor="ctr">
              <a:noAutofit/>
            </a:bodyPr>
            <a:lstStyle/>
            <a:p>
              <a:pPr lvl="0"/>
              <a:endParaRPr/>
            </a:p>
          </p:txBody>
        </p:sp>
        <p:sp>
          <p:nvSpPr>
            <p:cNvPr id="26" name="Shape 2465">
              <a:extLst>
                <a:ext uri="{FF2B5EF4-FFF2-40B4-BE49-F238E27FC236}">
                  <a16:creationId xmlns:a16="http://schemas.microsoft.com/office/drawing/2014/main" id="{D1F7522E-E945-4EC2-B7CD-8ED9FC1E3267}"/>
                </a:ext>
              </a:extLst>
            </p:cNvPr>
            <p:cNvSpPr/>
            <p:nvPr/>
          </p:nvSpPr>
          <p:spPr>
            <a:xfrm>
              <a:off x="8588957" y="2782281"/>
              <a:ext cx="219073" cy="219073"/>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6"/>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0"/>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cap="flat">
              <a:noFill/>
              <a:miter lim="400000"/>
            </a:ln>
            <a:effectLst/>
          </p:spPr>
          <p:txBody>
            <a:bodyPr wrap="square" lIns="38100" tIns="38100" rIns="38100" bIns="38100" numCol="1" anchor="ctr">
              <a:noAutofit/>
            </a:bodyPr>
            <a:lstStyle/>
            <a:p>
              <a:pPr lvl="0"/>
              <a:endParaRPr/>
            </a:p>
          </p:txBody>
        </p:sp>
      </p:grpSp>
      <p:sp>
        <p:nvSpPr>
          <p:cNvPr id="27" name="Freeform 9">
            <a:extLst>
              <a:ext uri="{FF2B5EF4-FFF2-40B4-BE49-F238E27FC236}">
                <a16:creationId xmlns:a16="http://schemas.microsoft.com/office/drawing/2014/main" id="{CE5FDF49-58C4-45AF-B58D-062C16F68554}"/>
              </a:ext>
            </a:extLst>
          </p:cNvPr>
          <p:cNvSpPr>
            <a:spLocks/>
          </p:cNvSpPr>
          <p:nvPr/>
        </p:nvSpPr>
        <p:spPr bwMode="auto">
          <a:xfrm>
            <a:off x="4180254" y="2117464"/>
            <a:ext cx="1053963" cy="1158816"/>
          </a:xfrm>
          <a:custGeom>
            <a:avLst/>
            <a:gdLst>
              <a:gd name="T0" fmla="*/ 323 w 327"/>
              <a:gd name="T1" fmla="*/ 24 h 359"/>
              <a:gd name="T2" fmla="*/ 309 w 327"/>
              <a:gd name="T3" fmla="*/ 16 h 359"/>
              <a:gd name="T4" fmla="*/ 122 w 327"/>
              <a:gd name="T5" fmla="*/ 0 h 359"/>
              <a:gd name="T6" fmla="*/ 116 w 327"/>
              <a:gd name="T7" fmla="*/ 2 h 359"/>
              <a:gd name="T8" fmla="*/ 116 w 327"/>
              <a:gd name="T9" fmla="*/ 15 h 359"/>
              <a:gd name="T10" fmla="*/ 148 w 327"/>
              <a:gd name="T11" fmla="*/ 26 h 359"/>
              <a:gd name="T12" fmla="*/ 150 w 327"/>
              <a:gd name="T13" fmla="*/ 28 h 359"/>
              <a:gd name="T14" fmla="*/ 149 w 327"/>
              <a:gd name="T15" fmla="*/ 31 h 359"/>
              <a:gd name="T16" fmla="*/ 0 w 327"/>
              <a:gd name="T17" fmla="*/ 359 h 359"/>
              <a:gd name="T18" fmla="*/ 101 w 327"/>
              <a:gd name="T19" fmla="*/ 274 h 359"/>
              <a:gd name="T20" fmla="*/ 118 w 327"/>
              <a:gd name="T21" fmla="*/ 269 h 359"/>
              <a:gd name="T22" fmla="*/ 131 w 327"/>
              <a:gd name="T23" fmla="*/ 276 h 359"/>
              <a:gd name="T24" fmla="*/ 136 w 327"/>
              <a:gd name="T25" fmla="*/ 282 h 359"/>
              <a:gd name="T26" fmla="*/ 203 w 327"/>
              <a:gd name="T27" fmla="*/ 352 h 359"/>
              <a:gd name="T28" fmla="*/ 292 w 327"/>
              <a:gd name="T29" fmla="*/ 173 h 359"/>
              <a:gd name="T30" fmla="*/ 293 w 327"/>
              <a:gd name="T31" fmla="*/ 172 h 359"/>
              <a:gd name="T32" fmla="*/ 294 w 327"/>
              <a:gd name="T33" fmla="*/ 172 h 359"/>
              <a:gd name="T34" fmla="*/ 296 w 327"/>
              <a:gd name="T35" fmla="*/ 174 h 359"/>
              <a:gd name="T36" fmla="*/ 307 w 327"/>
              <a:gd name="T37" fmla="*/ 206 h 359"/>
              <a:gd name="T38" fmla="*/ 314 w 327"/>
              <a:gd name="T39" fmla="*/ 209 h 359"/>
              <a:gd name="T40" fmla="*/ 320 w 327"/>
              <a:gd name="T41" fmla="*/ 206 h 359"/>
              <a:gd name="T42" fmla="*/ 322 w 327"/>
              <a:gd name="T43" fmla="*/ 200 h 359"/>
              <a:gd name="T44" fmla="*/ 326 w 327"/>
              <a:gd name="T45" fmla="*/ 39 h 359"/>
              <a:gd name="T46" fmla="*/ 326 w 327"/>
              <a:gd name="T47" fmla="*/ 39 h 359"/>
              <a:gd name="T48" fmla="*/ 323 w 327"/>
              <a:gd name="T49" fmla="*/ 2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7" h="359">
                <a:moveTo>
                  <a:pt x="323" y="24"/>
                </a:moveTo>
                <a:cubicBezTo>
                  <a:pt x="320" y="19"/>
                  <a:pt x="315" y="17"/>
                  <a:pt x="309" y="16"/>
                </a:cubicBezTo>
                <a:cubicBezTo>
                  <a:pt x="122" y="0"/>
                  <a:pt x="122" y="0"/>
                  <a:pt x="122" y="0"/>
                </a:cubicBezTo>
                <a:cubicBezTo>
                  <a:pt x="120" y="0"/>
                  <a:pt x="118" y="1"/>
                  <a:pt x="116" y="2"/>
                </a:cubicBezTo>
                <a:cubicBezTo>
                  <a:pt x="113" y="5"/>
                  <a:pt x="113" y="11"/>
                  <a:pt x="116" y="15"/>
                </a:cubicBezTo>
                <a:cubicBezTo>
                  <a:pt x="148" y="26"/>
                  <a:pt x="148" y="26"/>
                  <a:pt x="148" y="26"/>
                </a:cubicBezTo>
                <a:cubicBezTo>
                  <a:pt x="149" y="27"/>
                  <a:pt x="149" y="27"/>
                  <a:pt x="150" y="28"/>
                </a:cubicBezTo>
                <a:cubicBezTo>
                  <a:pt x="150" y="29"/>
                  <a:pt x="149" y="30"/>
                  <a:pt x="149" y="31"/>
                </a:cubicBezTo>
                <a:cubicBezTo>
                  <a:pt x="62" y="119"/>
                  <a:pt x="9" y="236"/>
                  <a:pt x="0" y="359"/>
                </a:cubicBezTo>
                <a:cubicBezTo>
                  <a:pt x="101" y="274"/>
                  <a:pt x="101" y="274"/>
                  <a:pt x="101" y="274"/>
                </a:cubicBezTo>
                <a:cubicBezTo>
                  <a:pt x="106" y="270"/>
                  <a:pt x="112" y="268"/>
                  <a:pt x="118" y="269"/>
                </a:cubicBezTo>
                <a:cubicBezTo>
                  <a:pt x="123" y="270"/>
                  <a:pt x="127" y="272"/>
                  <a:pt x="131" y="276"/>
                </a:cubicBezTo>
                <a:cubicBezTo>
                  <a:pt x="133" y="278"/>
                  <a:pt x="135" y="279"/>
                  <a:pt x="136" y="282"/>
                </a:cubicBezTo>
                <a:cubicBezTo>
                  <a:pt x="203" y="352"/>
                  <a:pt x="203" y="352"/>
                  <a:pt x="203" y="352"/>
                </a:cubicBezTo>
                <a:cubicBezTo>
                  <a:pt x="213" y="284"/>
                  <a:pt x="243" y="222"/>
                  <a:pt x="292" y="173"/>
                </a:cubicBezTo>
                <a:cubicBezTo>
                  <a:pt x="292" y="172"/>
                  <a:pt x="293" y="172"/>
                  <a:pt x="293" y="172"/>
                </a:cubicBezTo>
                <a:cubicBezTo>
                  <a:pt x="294" y="172"/>
                  <a:pt x="294" y="172"/>
                  <a:pt x="294" y="172"/>
                </a:cubicBezTo>
                <a:cubicBezTo>
                  <a:pt x="295" y="172"/>
                  <a:pt x="296" y="173"/>
                  <a:pt x="296" y="174"/>
                </a:cubicBezTo>
                <a:cubicBezTo>
                  <a:pt x="307" y="206"/>
                  <a:pt x="307" y="206"/>
                  <a:pt x="307" y="206"/>
                </a:cubicBezTo>
                <a:cubicBezTo>
                  <a:pt x="309" y="208"/>
                  <a:pt x="312" y="209"/>
                  <a:pt x="314" y="209"/>
                </a:cubicBezTo>
                <a:cubicBezTo>
                  <a:pt x="317" y="209"/>
                  <a:pt x="318" y="208"/>
                  <a:pt x="320" y="206"/>
                </a:cubicBezTo>
                <a:cubicBezTo>
                  <a:pt x="322" y="205"/>
                  <a:pt x="322" y="202"/>
                  <a:pt x="322" y="200"/>
                </a:cubicBezTo>
                <a:cubicBezTo>
                  <a:pt x="326" y="39"/>
                  <a:pt x="326" y="39"/>
                  <a:pt x="326" y="39"/>
                </a:cubicBezTo>
                <a:cubicBezTo>
                  <a:pt x="326" y="39"/>
                  <a:pt x="326" y="39"/>
                  <a:pt x="326" y="39"/>
                </a:cubicBezTo>
                <a:cubicBezTo>
                  <a:pt x="327" y="33"/>
                  <a:pt x="326" y="28"/>
                  <a:pt x="323" y="24"/>
                </a:cubicBezTo>
                <a:close/>
              </a:path>
            </a:pathLst>
          </a:custGeom>
          <a:solidFill>
            <a:srgbClr val="4A5B6F"/>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5">
            <a:extLst>
              <a:ext uri="{FF2B5EF4-FFF2-40B4-BE49-F238E27FC236}">
                <a16:creationId xmlns:a16="http://schemas.microsoft.com/office/drawing/2014/main" id="{39914F3A-EA58-47A5-A61C-4D903F3DFA3C}"/>
              </a:ext>
            </a:extLst>
          </p:cNvPr>
          <p:cNvSpPr>
            <a:spLocks/>
          </p:cNvSpPr>
          <p:nvPr/>
        </p:nvSpPr>
        <p:spPr bwMode="auto">
          <a:xfrm>
            <a:off x="4065768" y="2896878"/>
            <a:ext cx="1083921" cy="1587754"/>
          </a:xfrm>
          <a:custGeom>
            <a:avLst/>
            <a:gdLst>
              <a:gd name="T0" fmla="*/ 194 w 336"/>
              <a:gd name="T1" fmla="*/ 492 h 492"/>
              <a:gd name="T2" fmla="*/ 43 w 336"/>
              <a:gd name="T3" fmla="*/ 128 h 492"/>
              <a:gd name="T4" fmla="*/ 41 w 336"/>
              <a:gd name="T5" fmla="*/ 126 h 492"/>
              <a:gd name="T6" fmla="*/ 40 w 336"/>
              <a:gd name="T7" fmla="*/ 126 h 492"/>
              <a:gd name="T8" fmla="*/ 39 w 336"/>
              <a:gd name="T9" fmla="*/ 126 h 492"/>
              <a:gd name="T10" fmla="*/ 9 w 336"/>
              <a:gd name="T11" fmla="*/ 140 h 492"/>
              <a:gd name="T12" fmla="*/ 0 w 336"/>
              <a:gd name="T13" fmla="*/ 131 h 492"/>
              <a:gd name="T14" fmla="*/ 2 w 336"/>
              <a:gd name="T15" fmla="*/ 125 h 492"/>
              <a:gd name="T16" fmla="*/ 146 w 336"/>
              <a:gd name="T17" fmla="*/ 5 h 492"/>
              <a:gd name="T18" fmla="*/ 159 w 336"/>
              <a:gd name="T19" fmla="*/ 0 h 492"/>
              <a:gd name="T20" fmla="*/ 161 w 336"/>
              <a:gd name="T21" fmla="*/ 0 h 492"/>
              <a:gd name="T22" fmla="*/ 174 w 336"/>
              <a:gd name="T23" fmla="*/ 8 h 492"/>
              <a:gd name="T24" fmla="*/ 175 w 336"/>
              <a:gd name="T25" fmla="*/ 9 h 492"/>
              <a:gd name="T26" fmla="*/ 286 w 336"/>
              <a:gd name="T27" fmla="*/ 125 h 492"/>
              <a:gd name="T28" fmla="*/ 288 w 336"/>
              <a:gd name="T29" fmla="*/ 131 h 492"/>
              <a:gd name="T30" fmla="*/ 279 w 336"/>
              <a:gd name="T31" fmla="*/ 140 h 492"/>
              <a:gd name="T32" fmla="*/ 248 w 336"/>
              <a:gd name="T33" fmla="*/ 125 h 492"/>
              <a:gd name="T34" fmla="*/ 247 w 336"/>
              <a:gd name="T35" fmla="*/ 125 h 492"/>
              <a:gd name="T36" fmla="*/ 245 w 336"/>
              <a:gd name="T37" fmla="*/ 125 h 492"/>
              <a:gd name="T38" fmla="*/ 244 w 336"/>
              <a:gd name="T39" fmla="*/ 128 h 492"/>
              <a:gd name="T40" fmla="*/ 336 w 336"/>
              <a:gd name="T41" fmla="*/ 350 h 492"/>
              <a:gd name="T42" fmla="*/ 194 w 336"/>
              <a:gd name="T43"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6" h="492">
                <a:moveTo>
                  <a:pt x="194" y="492"/>
                </a:moveTo>
                <a:cubicBezTo>
                  <a:pt x="98" y="395"/>
                  <a:pt x="44" y="266"/>
                  <a:pt x="43" y="128"/>
                </a:cubicBezTo>
                <a:cubicBezTo>
                  <a:pt x="43" y="128"/>
                  <a:pt x="42" y="127"/>
                  <a:pt x="41" y="126"/>
                </a:cubicBezTo>
                <a:cubicBezTo>
                  <a:pt x="41" y="126"/>
                  <a:pt x="40" y="126"/>
                  <a:pt x="40" y="126"/>
                </a:cubicBezTo>
                <a:cubicBezTo>
                  <a:pt x="39" y="126"/>
                  <a:pt x="39" y="126"/>
                  <a:pt x="39" y="126"/>
                </a:cubicBezTo>
                <a:cubicBezTo>
                  <a:pt x="9" y="140"/>
                  <a:pt x="9" y="140"/>
                  <a:pt x="9" y="140"/>
                </a:cubicBezTo>
                <a:cubicBezTo>
                  <a:pt x="4" y="140"/>
                  <a:pt x="0" y="136"/>
                  <a:pt x="0" y="131"/>
                </a:cubicBezTo>
                <a:cubicBezTo>
                  <a:pt x="0" y="129"/>
                  <a:pt x="1" y="127"/>
                  <a:pt x="2" y="125"/>
                </a:cubicBezTo>
                <a:cubicBezTo>
                  <a:pt x="146" y="5"/>
                  <a:pt x="146" y="5"/>
                  <a:pt x="146" y="5"/>
                </a:cubicBezTo>
                <a:cubicBezTo>
                  <a:pt x="150" y="2"/>
                  <a:pt x="154" y="0"/>
                  <a:pt x="159" y="0"/>
                </a:cubicBezTo>
                <a:cubicBezTo>
                  <a:pt x="160" y="0"/>
                  <a:pt x="160" y="0"/>
                  <a:pt x="161" y="0"/>
                </a:cubicBezTo>
                <a:cubicBezTo>
                  <a:pt x="166" y="1"/>
                  <a:pt x="171" y="4"/>
                  <a:pt x="174" y="8"/>
                </a:cubicBezTo>
                <a:cubicBezTo>
                  <a:pt x="174" y="9"/>
                  <a:pt x="175" y="9"/>
                  <a:pt x="175" y="9"/>
                </a:cubicBezTo>
                <a:cubicBezTo>
                  <a:pt x="286" y="125"/>
                  <a:pt x="286" y="125"/>
                  <a:pt x="286" y="125"/>
                </a:cubicBezTo>
                <a:cubicBezTo>
                  <a:pt x="287" y="127"/>
                  <a:pt x="288" y="129"/>
                  <a:pt x="288" y="131"/>
                </a:cubicBezTo>
                <a:cubicBezTo>
                  <a:pt x="288" y="136"/>
                  <a:pt x="284" y="140"/>
                  <a:pt x="279" y="140"/>
                </a:cubicBezTo>
                <a:cubicBezTo>
                  <a:pt x="248" y="125"/>
                  <a:pt x="248" y="125"/>
                  <a:pt x="248" y="125"/>
                </a:cubicBezTo>
                <a:cubicBezTo>
                  <a:pt x="248" y="125"/>
                  <a:pt x="247" y="125"/>
                  <a:pt x="247" y="125"/>
                </a:cubicBezTo>
                <a:cubicBezTo>
                  <a:pt x="246" y="125"/>
                  <a:pt x="246" y="125"/>
                  <a:pt x="245" y="125"/>
                </a:cubicBezTo>
                <a:cubicBezTo>
                  <a:pt x="245" y="126"/>
                  <a:pt x="244" y="127"/>
                  <a:pt x="244" y="128"/>
                </a:cubicBezTo>
                <a:cubicBezTo>
                  <a:pt x="245" y="211"/>
                  <a:pt x="278" y="290"/>
                  <a:pt x="336" y="350"/>
                </a:cubicBezTo>
                <a:lnTo>
                  <a:pt x="194" y="492"/>
                </a:lnTo>
                <a:close/>
              </a:path>
            </a:pathLst>
          </a:custGeom>
          <a:solidFill>
            <a:srgbClr val="E16742"/>
          </a:solid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6">
            <a:extLst>
              <a:ext uri="{FF2B5EF4-FFF2-40B4-BE49-F238E27FC236}">
                <a16:creationId xmlns:a16="http://schemas.microsoft.com/office/drawing/2014/main" id="{0B63437B-3762-45AD-9402-FA3DD625CC55}"/>
              </a:ext>
            </a:extLst>
          </p:cNvPr>
          <p:cNvSpPr>
            <a:spLocks/>
          </p:cNvSpPr>
          <p:nvPr/>
        </p:nvSpPr>
        <p:spPr bwMode="auto">
          <a:xfrm>
            <a:off x="4692493" y="4039433"/>
            <a:ext cx="1271837" cy="1059410"/>
          </a:xfrm>
          <a:custGeom>
            <a:avLst/>
            <a:gdLst>
              <a:gd name="T0" fmla="*/ 394 w 394"/>
              <a:gd name="T1" fmla="*/ 328 h 328"/>
              <a:gd name="T2" fmla="*/ 31 w 394"/>
              <a:gd name="T3" fmla="*/ 179 h 328"/>
              <a:gd name="T4" fmla="*/ 29 w 394"/>
              <a:gd name="T5" fmla="*/ 178 h 328"/>
              <a:gd name="T6" fmla="*/ 28 w 394"/>
              <a:gd name="T7" fmla="*/ 178 h 328"/>
              <a:gd name="T8" fmla="*/ 26 w 394"/>
              <a:gd name="T9" fmla="*/ 180 h 328"/>
              <a:gd name="T10" fmla="*/ 15 w 394"/>
              <a:gd name="T11" fmla="*/ 211 h 328"/>
              <a:gd name="T12" fmla="*/ 8 w 394"/>
              <a:gd name="T13" fmla="*/ 213 h 328"/>
              <a:gd name="T14" fmla="*/ 2 w 394"/>
              <a:gd name="T15" fmla="*/ 211 h 328"/>
              <a:gd name="T16" fmla="*/ 0 w 394"/>
              <a:gd name="T17" fmla="*/ 205 h 328"/>
              <a:gd name="T18" fmla="*/ 17 w 394"/>
              <a:gd name="T19" fmla="*/ 18 h 328"/>
              <a:gd name="T20" fmla="*/ 25 w 394"/>
              <a:gd name="T21" fmla="*/ 4 h 328"/>
              <a:gd name="T22" fmla="*/ 36 w 394"/>
              <a:gd name="T23" fmla="*/ 0 h 328"/>
              <a:gd name="T24" fmla="*/ 40 w 394"/>
              <a:gd name="T25" fmla="*/ 1 h 328"/>
              <a:gd name="T26" fmla="*/ 40 w 394"/>
              <a:gd name="T27" fmla="*/ 1 h 328"/>
              <a:gd name="T28" fmla="*/ 201 w 394"/>
              <a:gd name="T29" fmla="*/ 5 h 328"/>
              <a:gd name="T30" fmla="*/ 207 w 394"/>
              <a:gd name="T31" fmla="*/ 8 h 328"/>
              <a:gd name="T32" fmla="*/ 207 w 394"/>
              <a:gd name="T33" fmla="*/ 21 h 328"/>
              <a:gd name="T34" fmla="*/ 174 w 394"/>
              <a:gd name="T35" fmla="*/ 32 h 328"/>
              <a:gd name="T36" fmla="*/ 172 w 394"/>
              <a:gd name="T37" fmla="*/ 34 h 328"/>
              <a:gd name="T38" fmla="*/ 173 w 394"/>
              <a:gd name="T39" fmla="*/ 36 h 328"/>
              <a:gd name="T40" fmla="*/ 394 w 394"/>
              <a:gd name="T41" fmla="*/ 127 h 328"/>
              <a:gd name="T42" fmla="*/ 394 w 394"/>
              <a:gd name="T43" fmla="*/ 32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4" h="328">
                <a:moveTo>
                  <a:pt x="394" y="328"/>
                </a:moveTo>
                <a:cubicBezTo>
                  <a:pt x="257" y="328"/>
                  <a:pt x="128" y="275"/>
                  <a:pt x="31" y="179"/>
                </a:cubicBezTo>
                <a:cubicBezTo>
                  <a:pt x="30" y="179"/>
                  <a:pt x="30" y="178"/>
                  <a:pt x="29" y="178"/>
                </a:cubicBezTo>
                <a:cubicBezTo>
                  <a:pt x="29" y="178"/>
                  <a:pt x="28" y="178"/>
                  <a:pt x="28" y="178"/>
                </a:cubicBezTo>
                <a:cubicBezTo>
                  <a:pt x="27" y="179"/>
                  <a:pt x="27" y="179"/>
                  <a:pt x="26" y="180"/>
                </a:cubicBezTo>
                <a:cubicBezTo>
                  <a:pt x="15" y="211"/>
                  <a:pt x="15" y="211"/>
                  <a:pt x="15" y="211"/>
                </a:cubicBezTo>
                <a:cubicBezTo>
                  <a:pt x="13" y="212"/>
                  <a:pt x="11" y="213"/>
                  <a:pt x="8" y="213"/>
                </a:cubicBezTo>
                <a:cubicBezTo>
                  <a:pt x="6" y="213"/>
                  <a:pt x="4" y="212"/>
                  <a:pt x="2" y="211"/>
                </a:cubicBezTo>
                <a:cubicBezTo>
                  <a:pt x="1" y="209"/>
                  <a:pt x="0" y="207"/>
                  <a:pt x="0" y="205"/>
                </a:cubicBezTo>
                <a:cubicBezTo>
                  <a:pt x="17" y="18"/>
                  <a:pt x="17" y="18"/>
                  <a:pt x="17" y="18"/>
                </a:cubicBezTo>
                <a:cubicBezTo>
                  <a:pt x="18" y="12"/>
                  <a:pt x="20" y="7"/>
                  <a:pt x="25" y="4"/>
                </a:cubicBezTo>
                <a:cubicBezTo>
                  <a:pt x="28" y="2"/>
                  <a:pt x="32" y="0"/>
                  <a:pt x="36" y="0"/>
                </a:cubicBezTo>
                <a:cubicBezTo>
                  <a:pt x="37" y="0"/>
                  <a:pt x="38" y="1"/>
                  <a:pt x="40" y="1"/>
                </a:cubicBezTo>
                <a:cubicBezTo>
                  <a:pt x="40" y="1"/>
                  <a:pt x="40" y="1"/>
                  <a:pt x="40" y="1"/>
                </a:cubicBezTo>
                <a:cubicBezTo>
                  <a:pt x="201" y="5"/>
                  <a:pt x="201" y="5"/>
                  <a:pt x="201" y="5"/>
                </a:cubicBezTo>
                <a:cubicBezTo>
                  <a:pt x="203" y="5"/>
                  <a:pt x="206" y="6"/>
                  <a:pt x="207" y="8"/>
                </a:cubicBezTo>
                <a:cubicBezTo>
                  <a:pt x="210" y="11"/>
                  <a:pt x="210" y="16"/>
                  <a:pt x="207" y="21"/>
                </a:cubicBezTo>
                <a:cubicBezTo>
                  <a:pt x="174" y="32"/>
                  <a:pt x="174" y="32"/>
                  <a:pt x="174" y="32"/>
                </a:cubicBezTo>
                <a:cubicBezTo>
                  <a:pt x="173" y="32"/>
                  <a:pt x="172" y="33"/>
                  <a:pt x="172" y="34"/>
                </a:cubicBezTo>
                <a:cubicBezTo>
                  <a:pt x="172" y="35"/>
                  <a:pt x="172" y="36"/>
                  <a:pt x="173" y="36"/>
                </a:cubicBezTo>
                <a:cubicBezTo>
                  <a:pt x="233" y="94"/>
                  <a:pt x="311" y="126"/>
                  <a:pt x="394" y="127"/>
                </a:cubicBezTo>
                <a:lnTo>
                  <a:pt x="394" y="328"/>
                </a:lnTo>
                <a:close/>
              </a:path>
            </a:pathLst>
          </a:custGeom>
          <a:solidFill>
            <a:srgbClr val="4A5B6F"/>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7">
            <a:extLst>
              <a:ext uri="{FF2B5EF4-FFF2-40B4-BE49-F238E27FC236}">
                <a16:creationId xmlns:a16="http://schemas.microsoft.com/office/drawing/2014/main" id="{648E042D-5898-4765-A582-A12FBE26ACEC}"/>
              </a:ext>
            </a:extLst>
          </p:cNvPr>
          <p:cNvSpPr>
            <a:spLocks/>
          </p:cNvSpPr>
          <p:nvPr/>
        </p:nvSpPr>
        <p:spPr bwMode="auto">
          <a:xfrm>
            <a:off x="5626410" y="4196057"/>
            <a:ext cx="1586392" cy="1088007"/>
          </a:xfrm>
          <a:custGeom>
            <a:avLst/>
            <a:gdLst>
              <a:gd name="T0" fmla="*/ 131 w 492"/>
              <a:gd name="T1" fmla="*/ 337 h 337"/>
              <a:gd name="T2" fmla="*/ 125 w 492"/>
              <a:gd name="T3" fmla="*/ 335 h 337"/>
              <a:gd name="T4" fmla="*/ 5 w 492"/>
              <a:gd name="T5" fmla="*/ 191 h 337"/>
              <a:gd name="T6" fmla="*/ 0 w 492"/>
              <a:gd name="T7" fmla="*/ 176 h 337"/>
              <a:gd name="T8" fmla="*/ 9 w 492"/>
              <a:gd name="T9" fmla="*/ 163 h 337"/>
              <a:gd name="T10" fmla="*/ 9 w 492"/>
              <a:gd name="T11" fmla="*/ 162 h 337"/>
              <a:gd name="T12" fmla="*/ 125 w 492"/>
              <a:gd name="T13" fmla="*/ 52 h 337"/>
              <a:gd name="T14" fmla="*/ 131 w 492"/>
              <a:gd name="T15" fmla="*/ 49 h 337"/>
              <a:gd name="T16" fmla="*/ 140 w 492"/>
              <a:gd name="T17" fmla="*/ 58 h 337"/>
              <a:gd name="T18" fmla="*/ 126 w 492"/>
              <a:gd name="T19" fmla="*/ 88 h 337"/>
              <a:gd name="T20" fmla="*/ 126 w 492"/>
              <a:gd name="T21" fmla="*/ 91 h 337"/>
              <a:gd name="T22" fmla="*/ 128 w 492"/>
              <a:gd name="T23" fmla="*/ 92 h 337"/>
              <a:gd name="T24" fmla="*/ 350 w 492"/>
              <a:gd name="T25" fmla="*/ 0 h 337"/>
              <a:gd name="T26" fmla="*/ 492 w 492"/>
              <a:gd name="T27" fmla="*/ 142 h 337"/>
              <a:gd name="T28" fmla="*/ 128 w 492"/>
              <a:gd name="T29" fmla="*/ 293 h 337"/>
              <a:gd name="T30" fmla="*/ 126 w 492"/>
              <a:gd name="T31" fmla="*/ 295 h 337"/>
              <a:gd name="T32" fmla="*/ 126 w 492"/>
              <a:gd name="T33" fmla="*/ 297 h 337"/>
              <a:gd name="T34" fmla="*/ 140 w 492"/>
              <a:gd name="T35" fmla="*/ 328 h 337"/>
              <a:gd name="T36" fmla="*/ 131 w 492"/>
              <a:gd name="T37" fmla="*/ 33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2" h="337">
                <a:moveTo>
                  <a:pt x="131" y="337"/>
                </a:moveTo>
                <a:cubicBezTo>
                  <a:pt x="129" y="337"/>
                  <a:pt x="127" y="337"/>
                  <a:pt x="125" y="335"/>
                </a:cubicBezTo>
                <a:cubicBezTo>
                  <a:pt x="5" y="191"/>
                  <a:pt x="5" y="191"/>
                  <a:pt x="5" y="191"/>
                </a:cubicBezTo>
                <a:cubicBezTo>
                  <a:pt x="1" y="186"/>
                  <a:pt x="0" y="181"/>
                  <a:pt x="0" y="176"/>
                </a:cubicBezTo>
                <a:cubicBezTo>
                  <a:pt x="1" y="171"/>
                  <a:pt x="4" y="166"/>
                  <a:pt x="9" y="163"/>
                </a:cubicBezTo>
                <a:cubicBezTo>
                  <a:pt x="9" y="163"/>
                  <a:pt x="9" y="163"/>
                  <a:pt x="9" y="162"/>
                </a:cubicBezTo>
                <a:cubicBezTo>
                  <a:pt x="125" y="52"/>
                  <a:pt x="125" y="52"/>
                  <a:pt x="125" y="52"/>
                </a:cubicBezTo>
                <a:cubicBezTo>
                  <a:pt x="127" y="50"/>
                  <a:pt x="129" y="49"/>
                  <a:pt x="131" y="49"/>
                </a:cubicBezTo>
                <a:cubicBezTo>
                  <a:pt x="136" y="49"/>
                  <a:pt x="140" y="53"/>
                  <a:pt x="140" y="58"/>
                </a:cubicBezTo>
                <a:cubicBezTo>
                  <a:pt x="126" y="88"/>
                  <a:pt x="126" y="88"/>
                  <a:pt x="126" y="88"/>
                </a:cubicBezTo>
                <a:cubicBezTo>
                  <a:pt x="125" y="89"/>
                  <a:pt x="126" y="90"/>
                  <a:pt x="126" y="91"/>
                </a:cubicBezTo>
                <a:cubicBezTo>
                  <a:pt x="127" y="92"/>
                  <a:pt x="127" y="92"/>
                  <a:pt x="128" y="92"/>
                </a:cubicBezTo>
                <a:cubicBezTo>
                  <a:pt x="212" y="91"/>
                  <a:pt x="290" y="58"/>
                  <a:pt x="350" y="0"/>
                </a:cubicBezTo>
                <a:cubicBezTo>
                  <a:pt x="492" y="142"/>
                  <a:pt x="492" y="142"/>
                  <a:pt x="492" y="142"/>
                </a:cubicBezTo>
                <a:cubicBezTo>
                  <a:pt x="395" y="239"/>
                  <a:pt x="265" y="292"/>
                  <a:pt x="128" y="293"/>
                </a:cubicBezTo>
                <a:cubicBezTo>
                  <a:pt x="127" y="293"/>
                  <a:pt x="126" y="294"/>
                  <a:pt x="126" y="295"/>
                </a:cubicBezTo>
                <a:cubicBezTo>
                  <a:pt x="125" y="296"/>
                  <a:pt x="125" y="296"/>
                  <a:pt x="126" y="297"/>
                </a:cubicBezTo>
                <a:cubicBezTo>
                  <a:pt x="140" y="328"/>
                  <a:pt x="140" y="328"/>
                  <a:pt x="140" y="328"/>
                </a:cubicBezTo>
                <a:cubicBezTo>
                  <a:pt x="140" y="333"/>
                  <a:pt x="136" y="337"/>
                  <a:pt x="131" y="337"/>
                </a:cubicBezTo>
                <a:close/>
              </a:path>
            </a:pathLst>
          </a:custGeom>
          <a:solidFill>
            <a:srgbClr val="E16742"/>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8">
            <a:extLst>
              <a:ext uri="{FF2B5EF4-FFF2-40B4-BE49-F238E27FC236}">
                <a16:creationId xmlns:a16="http://schemas.microsoft.com/office/drawing/2014/main" id="{91B48C20-D06F-4EA6-A817-88F85DE55E7E}"/>
              </a:ext>
            </a:extLst>
          </p:cNvPr>
          <p:cNvSpPr>
            <a:spLocks/>
          </p:cNvSpPr>
          <p:nvPr/>
        </p:nvSpPr>
        <p:spPr bwMode="auto">
          <a:xfrm>
            <a:off x="6764404" y="3379377"/>
            <a:ext cx="1058048" cy="1274561"/>
          </a:xfrm>
          <a:custGeom>
            <a:avLst/>
            <a:gdLst>
              <a:gd name="T0" fmla="*/ 18 w 328"/>
              <a:gd name="T1" fmla="*/ 378 h 395"/>
              <a:gd name="T2" fmla="*/ 4 w 328"/>
              <a:gd name="T3" fmla="*/ 371 h 395"/>
              <a:gd name="T4" fmla="*/ 1 w 328"/>
              <a:gd name="T5" fmla="*/ 356 h 395"/>
              <a:gd name="T6" fmla="*/ 1 w 328"/>
              <a:gd name="T7" fmla="*/ 355 h 395"/>
              <a:gd name="T8" fmla="*/ 4 w 328"/>
              <a:gd name="T9" fmla="*/ 195 h 395"/>
              <a:gd name="T10" fmla="*/ 7 w 328"/>
              <a:gd name="T11" fmla="*/ 188 h 395"/>
              <a:gd name="T12" fmla="*/ 13 w 328"/>
              <a:gd name="T13" fmla="*/ 186 h 395"/>
              <a:gd name="T14" fmla="*/ 20 w 328"/>
              <a:gd name="T15" fmla="*/ 189 h 395"/>
              <a:gd name="T16" fmla="*/ 31 w 328"/>
              <a:gd name="T17" fmla="*/ 220 h 395"/>
              <a:gd name="T18" fmla="*/ 33 w 328"/>
              <a:gd name="T19" fmla="*/ 222 h 395"/>
              <a:gd name="T20" fmla="*/ 33 w 328"/>
              <a:gd name="T21" fmla="*/ 222 h 395"/>
              <a:gd name="T22" fmla="*/ 35 w 328"/>
              <a:gd name="T23" fmla="*/ 221 h 395"/>
              <a:gd name="T24" fmla="*/ 126 w 328"/>
              <a:gd name="T25" fmla="*/ 0 h 395"/>
              <a:gd name="T26" fmla="*/ 328 w 328"/>
              <a:gd name="T27" fmla="*/ 0 h 395"/>
              <a:gd name="T28" fmla="*/ 178 w 328"/>
              <a:gd name="T29" fmla="*/ 364 h 395"/>
              <a:gd name="T30" fmla="*/ 177 w 328"/>
              <a:gd name="T31" fmla="*/ 366 h 395"/>
              <a:gd name="T32" fmla="*/ 179 w 328"/>
              <a:gd name="T33" fmla="*/ 368 h 395"/>
              <a:gd name="T34" fmla="*/ 211 w 328"/>
              <a:gd name="T35" fmla="*/ 380 h 395"/>
              <a:gd name="T36" fmla="*/ 211 w 328"/>
              <a:gd name="T37" fmla="*/ 393 h 395"/>
              <a:gd name="T38" fmla="*/ 205 w 328"/>
              <a:gd name="T39" fmla="*/ 395 h 395"/>
              <a:gd name="T40" fmla="*/ 18 w 328"/>
              <a:gd name="T41" fmla="*/ 37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8" h="395">
                <a:moveTo>
                  <a:pt x="18" y="378"/>
                </a:moveTo>
                <a:cubicBezTo>
                  <a:pt x="12" y="378"/>
                  <a:pt x="7" y="375"/>
                  <a:pt x="4" y="371"/>
                </a:cubicBezTo>
                <a:cubicBezTo>
                  <a:pt x="1" y="367"/>
                  <a:pt x="0" y="361"/>
                  <a:pt x="1" y="356"/>
                </a:cubicBezTo>
                <a:cubicBezTo>
                  <a:pt x="1" y="356"/>
                  <a:pt x="1" y="356"/>
                  <a:pt x="1" y="355"/>
                </a:cubicBezTo>
                <a:cubicBezTo>
                  <a:pt x="4" y="195"/>
                  <a:pt x="4" y="195"/>
                  <a:pt x="4" y="195"/>
                </a:cubicBezTo>
                <a:cubicBezTo>
                  <a:pt x="5" y="192"/>
                  <a:pt x="5" y="190"/>
                  <a:pt x="7" y="188"/>
                </a:cubicBezTo>
                <a:cubicBezTo>
                  <a:pt x="8" y="187"/>
                  <a:pt x="10" y="186"/>
                  <a:pt x="13" y="186"/>
                </a:cubicBezTo>
                <a:cubicBezTo>
                  <a:pt x="15" y="186"/>
                  <a:pt x="18" y="187"/>
                  <a:pt x="20" y="189"/>
                </a:cubicBezTo>
                <a:cubicBezTo>
                  <a:pt x="31" y="220"/>
                  <a:pt x="31" y="220"/>
                  <a:pt x="31" y="220"/>
                </a:cubicBezTo>
                <a:cubicBezTo>
                  <a:pt x="31" y="221"/>
                  <a:pt x="32" y="222"/>
                  <a:pt x="33" y="222"/>
                </a:cubicBezTo>
                <a:cubicBezTo>
                  <a:pt x="33" y="222"/>
                  <a:pt x="33" y="222"/>
                  <a:pt x="33" y="222"/>
                </a:cubicBezTo>
                <a:cubicBezTo>
                  <a:pt x="34" y="222"/>
                  <a:pt x="35" y="222"/>
                  <a:pt x="35" y="221"/>
                </a:cubicBezTo>
                <a:cubicBezTo>
                  <a:pt x="93" y="161"/>
                  <a:pt x="125" y="83"/>
                  <a:pt x="126" y="0"/>
                </a:cubicBezTo>
                <a:cubicBezTo>
                  <a:pt x="328" y="0"/>
                  <a:pt x="328" y="0"/>
                  <a:pt x="328" y="0"/>
                </a:cubicBezTo>
                <a:cubicBezTo>
                  <a:pt x="327" y="137"/>
                  <a:pt x="274" y="266"/>
                  <a:pt x="178" y="364"/>
                </a:cubicBezTo>
                <a:cubicBezTo>
                  <a:pt x="177" y="364"/>
                  <a:pt x="177" y="365"/>
                  <a:pt x="177" y="366"/>
                </a:cubicBezTo>
                <a:cubicBezTo>
                  <a:pt x="177" y="367"/>
                  <a:pt x="178" y="368"/>
                  <a:pt x="179" y="368"/>
                </a:cubicBezTo>
                <a:cubicBezTo>
                  <a:pt x="211" y="380"/>
                  <a:pt x="211" y="380"/>
                  <a:pt x="211" y="380"/>
                </a:cubicBezTo>
                <a:cubicBezTo>
                  <a:pt x="214" y="384"/>
                  <a:pt x="214" y="389"/>
                  <a:pt x="211" y="393"/>
                </a:cubicBezTo>
                <a:cubicBezTo>
                  <a:pt x="209" y="394"/>
                  <a:pt x="207" y="395"/>
                  <a:pt x="205" y="395"/>
                </a:cubicBezTo>
                <a:lnTo>
                  <a:pt x="18" y="378"/>
                </a:lnTo>
                <a:close/>
              </a:path>
            </a:pathLst>
          </a:custGeom>
          <a:solidFill>
            <a:srgbClr val="4A5B6F"/>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TextBox 146">
            <a:extLst>
              <a:ext uri="{FF2B5EF4-FFF2-40B4-BE49-F238E27FC236}">
                <a16:creationId xmlns:a16="http://schemas.microsoft.com/office/drawing/2014/main" id="{04BA21EC-1094-4228-A624-85D39E2D9E1C}"/>
              </a:ext>
            </a:extLst>
          </p:cNvPr>
          <p:cNvSpPr txBox="1">
            <a:spLocks noChangeArrowheads="1"/>
          </p:cNvSpPr>
          <p:nvPr/>
        </p:nvSpPr>
        <p:spPr bwMode="auto">
          <a:xfrm>
            <a:off x="4918376" y="1319684"/>
            <a:ext cx="34088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推动人脸表情</a:t>
            </a:r>
            <a:endParaRPr lang="en-US" altLang="zh-CN"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r>
              <a:rPr lang="zh-CN" altLang="en-US"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识别技术的发展</a:t>
            </a:r>
          </a:p>
        </p:txBody>
      </p:sp>
      <p:sp>
        <p:nvSpPr>
          <p:cNvPr id="34" name="TextBox 146">
            <a:extLst>
              <a:ext uri="{FF2B5EF4-FFF2-40B4-BE49-F238E27FC236}">
                <a16:creationId xmlns:a16="http://schemas.microsoft.com/office/drawing/2014/main" id="{4F3919F5-78DA-403E-B92E-05A93175CDEC}"/>
              </a:ext>
            </a:extLst>
          </p:cNvPr>
          <p:cNvSpPr txBox="1">
            <a:spLocks noChangeArrowheads="1"/>
          </p:cNvSpPr>
          <p:nvPr/>
        </p:nvSpPr>
        <p:spPr bwMode="auto">
          <a:xfrm>
            <a:off x="4362788" y="5084643"/>
            <a:ext cx="28500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更智能的</a:t>
            </a:r>
            <a:endParaRPr lang="en-US" altLang="zh-CN"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r>
              <a:rPr lang="zh-CN" altLang="en-US"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人机交互</a:t>
            </a:r>
          </a:p>
        </p:txBody>
      </p:sp>
      <p:sp>
        <p:nvSpPr>
          <p:cNvPr id="35" name="TextBox 146">
            <a:extLst>
              <a:ext uri="{FF2B5EF4-FFF2-40B4-BE49-F238E27FC236}">
                <a16:creationId xmlns:a16="http://schemas.microsoft.com/office/drawing/2014/main" id="{006B1BB1-53B7-47E5-B494-C8778689CAD9}"/>
              </a:ext>
            </a:extLst>
          </p:cNvPr>
          <p:cNvSpPr txBox="1">
            <a:spLocks noChangeArrowheads="1"/>
          </p:cNvSpPr>
          <p:nvPr/>
        </p:nvSpPr>
        <p:spPr bwMode="auto">
          <a:xfrm>
            <a:off x="2552489" y="3909063"/>
            <a:ext cx="20552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zh-CN"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提高人脸表</a:t>
            </a:r>
            <a:endParaRPr lang="en-US" altLang="zh-CN"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r>
              <a:rPr lang="zh-CN" altLang="zh-CN"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情识别准确度</a:t>
            </a:r>
            <a:endParaRPr lang="zh-CN" altLang="en-US"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36" name="TextBox 146">
            <a:extLst>
              <a:ext uri="{FF2B5EF4-FFF2-40B4-BE49-F238E27FC236}">
                <a16:creationId xmlns:a16="http://schemas.microsoft.com/office/drawing/2014/main" id="{E4352CBD-1D30-4143-86A4-1EA5D6F16F86}"/>
              </a:ext>
            </a:extLst>
          </p:cNvPr>
          <p:cNvSpPr txBox="1">
            <a:spLocks noChangeArrowheads="1"/>
          </p:cNvSpPr>
          <p:nvPr/>
        </p:nvSpPr>
        <p:spPr bwMode="auto">
          <a:xfrm>
            <a:off x="2224877" y="2122527"/>
            <a:ext cx="32920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扩大人脸</a:t>
            </a:r>
            <a:endParaRPr lang="en-US" altLang="zh-CN"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r>
              <a:rPr lang="zh-CN" altLang="en-US"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表情的分类</a:t>
            </a:r>
          </a:p>
        </p:txBody>
      </p:sp>
      <p:sp>
        <p:nvSpPr>
          <p:cNvPr id="37" name="TextBox 146">
            <a:extLst>
              <a:ext uri="{FF2B5EF4-FFF2-40B4-BE49-F238E27FC236}">
                <a16:creationId xmlns:a16="http://schemas.microsoft.com/office/drawing/2014/main" id="{2E661161-5FEB-4973-9B28-D1E7AC526DFF}"/>
              </a:ext>
            </a:extLst>
          </p:cNvPr>
          <p:cNvSpPr txBox="1">
            <a:spLocks noChangeArrowheads="1"/>
          </p:cNvSpPr>
          <p:nvPr/>
        </p:nvSpPr>
        <p:spPr bwMode="auto">
          <a:xfrm>
            <a:off x="7579045" y="4138004"/>
            <a:ext cx="28083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信息采集</a:t>
            </a:r>
            <a:endParaRPr lang="en-US" altLang="zh-CN"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r>
              <a:rPr lang="zh-CN" altLang="en-US" sz="2400" b="1"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与分析</a:t>
            </a:r>
          </a:p>
        </p:txBody>
      </p:sp>
    </p:spTree>
    <p:extLst>
      <p:ext uri="{BB962C8B-B14F-4D97-AF65-F5344CB8AC3E}">
        <p14:creationId xmlns:p14="http://schemas.microsoft.com/office/powerpoint/2010/main" val="257890507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a:extLst>
              <a:ext uri="{FF2B5EF4-FFF2-40B4-BE49-F238E27FC236}">
                <a16:creationId xmlns:a16="http://schemas.microsoft.com/office/drawing/2014/main" id="{881377F8-F8DB-4CB5-923F-28D61E2317E7}"/>
              </a:ext>
            </a:extLst>
          </p:cNvPr>
          <p:cNvSpPr txBox="1">
            <a:spLocks/>
          </p:cNvSpPr>
          <p:nvPr/>
        </p:nvSpPr>
        <p:spPr>
          <a:xfrm>
            <a:off x="5669280" y="347509"/>
            <a:ext cx="6522720" cy="2071606"/>
          </a:xfrm>
          <a:prstGeom prst="rect">
            <a:avLst/>
          </a:prstGeom>
          <a:solidFill>
            <a:schemeClr val="accent6">
              <a:lumMod val="75000"/>
            </a:schemeClr>
          </a:solidFill>
          <a:effectLst>
            <a:outerShdw blurRad="88900" sx="102000" sy="102000" algn="ctr" rotWithShape="0">
              <a:prstClr val="black">
                <a:alpha val="25000"/>
              </a:prstClr>
            </a:outerShdw>
          </a:effectLst>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300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9600" spc="50" dirty="0">
                <a:ln w="0"/>
                <a:effectLst>
                  <a:innerShdw blurRad="63500" dist="50800" dir="13500000">
                    <a:srgbClr val="000000">
                      <a:alpha val="50000"/>
                    </a:srgbClr>
                  </a:innerShdw>
                </a:effectLst>
                <a:latin typeface="Century Gothic"/>
                <a:ea typeface="微软雅黑"/>
              </a:rPr>
              <a:t>PART  </a:t>
            </a:r>
            <a:r>
              <a:rPr kumimoji="1" lang="en-US" altLang="zh-CN" sz="9600" i="0" u="none" strike="noStrike" kern="1200" spc="50" normalizeH="0" baseline="0" noProof="0" dirty="0">
                <a:ln w="0"/>
                <a:effectLst>
                  <a:innerShdw blurRad="63500" dist="50800" dir="13500000">
                    <a:srgbClr val="000000">
                      <a:alpha val="50000"/>
                    </a:srgbClr>
                  </a:innerShdw>
                </a:effectLst>
                <a:uLnTx/>
                <a:uFillTx/>
                <a:latin typeface="Century Gothic"/>
                <a:ea typeface="微软雅黑"/>
                <a:cs typeface="+mn-cs"/>
              </a:rPr>
              <a:t>03</a:t>
            </a:r>
            <a:endParaRPr kumimoji="1" lang="zh-CN" altLang="en-US" sz="9600" i="0" u="none" strike="noStrike" kern="1200" spc="50" normalizeH="0" baseline="0" noProof="0" dirty="0">
              <a:ln w="0"/>
              <a:effectLst>
                <a:innerShdw blurRad="63500" dist="50800" dir="13500000">
                  <a:srgbClr val="000000">
                    <a:alpha val="50000"/>
                  </a:srgbClr>
                </a:innerShdw>
              </a:effectLst>
              <a:uLnTx/>
              <a:uFillTx/>
              <a:latin typeface="Century Gothic"/>
              <a:ea typeface="微软雅黑"/>
              <a:cs typeface="+mn-cs"/>
            </a:endParaRPr>
          </a:p>
        </p:txBody>
      </p:sp>
      <p:sp>
        <p:nvSpPr>
          <p:cNvPr id="5" name="文本占位符 2">
            <a:extLst>
              <a:ext uri="{FF2B5EF4-FFF2-40B4-BE49-F238E27FC236}">
                <a16:creationId xmlns:a16="http://schemas.microsoft.com/office/drawing/2014/main" id="{2F5468A0-C3A2-4ECF-A3C1-174E899BBA8F}"/>
              </a:ext>
            </a:extLst>
          </p:cNvPr>
          <p:cNvSpPr txBox="1">
            <a:spLocks/>
          </p:cNvSpPr>
          <p:nvPr/>
        </p:nvSpPr>
        <p:spPr>
          <a:xfrm>
            <a:off x="5669280" y="3249573"/>
            <a:ext cx="6696270" cy="3844213"/>
          </a:xfrm>
          <a:prstGeom prst="rect">
            <a:avLst/>
          </a:prstGeom>
          <a:noFill/>
        </p:spPr>
        <p:txBody>
          <a:bodyPr anchor="t"/>
          <a:lstStyle>
            <a:lvl1pPr marL="0" indent="0" algn="l" defTabSz="914400" rtl="0" eaLnBrk="1" latinLnBrk="0" hangingPunct="1">
              <a:lnSpc>
                <a:spcPct val="100000"/>
              </a:lnSpc>
              <a:spcBef>
                <a:spcPts val="1000"/>
              </a:spcBef>
              <a:buFont typeface="Arial" panose="020B0604020202020204" pitchFamily="34" charset="0"/>
              <a:buNone/>
              <a:defRPr sz="10000" b="1" kern="1200">
                <a:solidFill>
                  <a:schemeClr val="accent1">
                    <a:lumMod val="75000"/>
                  </a:schemeClr>
                </a:solidFill>
                <a:effectLst>
                  <a:outerShdw blurRad="88900" sx="102000" sy="102000" algn="ctr" rotWithShape="0">
                    <a:prstClr val="black">
                      <a:alpha val="25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solidFill>
                  <a:srgbClr val="548235"/>
                </a:solidFill>
                <a:latin typeface="Century Gothic"/>
                <a:ea typeface="微软雅黑"/>
              </a:rPr>
              <a:t>实验方案</a:t>
            </a:r>
            <a:endParaRPr kumimoji="1" lang="zh-CN" altLang="en-US" dirty="0">
              <a:solidFill>
                <a:srgbClr val="548235"/>
              </a:solidFill>
              <a:latin typeface="Century Gothic"/>
              <a:ea typeface="微软雅黑"/>
              <a:hlinkClick r:id="" action="ppaction://noaction">
                <a:extLst>
                  <a:ext uri="{A12FA001-AC4F-418D-AE19-62706E023703}">
                    <ahyp:hlinkClr xmlns:ahyp="http://schemas.microsoft.com/office/drawing/2018/hyperlinkcolor" val="tx"/>
                  </a:ext>
                </a:extLst>
              </a:hlinkClick>
            </a:endParaRPr>
          </a:p>
          <a:p>
            <a:endParaRPr kumimoji="1" lang="zh-CN" altLang="en-US" dirty="0">
              <a:solidFill>
                <a:srgbClr val="548235"/>
              </a:solidFill>
              <a:latin typeface="Century Gothic"/>
              <a:ea typeface="微软雅黑"/>
              <a:hlinkClick r:id="" action="ppaction://noaction">
                <a:extLst>
                  <a:ext uri="{A12FA001-AC4F-418D-AE19-62706E023703}">
                    <ahyp:hlinkClr xmlns:ahyp="http://schemas.microsoft.com/office/drawing/2018/hyperlinkcolor" val="tx"/>
                  </a:ext>
                </a:extLst>
              </a:hlinkClick>
            </a:endParaRPr>
          </a:p>
          <a:p>
            <a:endParaRPr kumimoji="1" lang="zh-CN" altLang="en-US" dirty="0">
              <a:solidFill>
                <a:srgbClr val="548235"/>
              </a:solidFill>
              <a:latin typeface="Century Gothic"/>
              <a:ea typeface="微软雅黑"/>
            </a:endParaRPr>
          </a:p>
        </p:txBody>
      </p:sp>
      <p:sp>
        <p:nvSpPr>
          <p:cNvPr id="6" name="流程图: 合并 5">
            <a:extLst>
              <a:ext uri="{FF2B5EF4-FFF2-40B4-BE49-F238E27FC236}">
                <a16:creationId xmlns:a16="http://schemas.microsoft.com/office/drawing/2014/main" id="{A8D3C3E3-A95D-4FF8-9E13-D9387D959750}"/>
              </a:ext>
            </a:extLst>
          </p:cNvPr>
          <p:cNvSpPr/>
          <p:nvPr/>
        </p:nvSpPr>
        <p:spPr>
          <a:xfrm>
            <a:off x="810641" y="0"/>
            <a:ext cx="2515535" cy="2168688"/>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合并 6">
            <a:extLst>
              <a:ext uri="{FF2B5EF4-FFF2-40B4-BE49-F238E27FC236}">
                <a16:creationId xmlns:a16="http://schemas.microsoft.com/office/drawing/2014/main" id="{763C90EB-5294-4E69-AF2F-CEFA2C2D0C9A}"/>
              </a:ext>
            </a:extLst>
          </p:cNvPr>
          <p:cNvSpPr/>
          <p:nvPr/>
        </p:nvSpPr>
        <p:spPr>
          <a:xfrm rot="10800000">
            <a:off x="2064004" y="15077"/>
            <a:ext cx="2515535" cy="2168688"/>
          </a:xfrm>
          <a:prstGeom prst="flowChartMerge">
            <a:avLst/>
          </a:prstGeom>
          <a:solidFill>
            <a:srgbClr val="E16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合并 7">
            <a:extLst>
              <a:ext uri="{FF2B5EF4-FFF2-40B4-BE49-F238E27FC236}">
                <a16:creationId xmlns:a16="http://schemas.microsoft.com/office/drawing/2014/main" id="{57DF79B7-4558-4F04-BF69-17C065C0B514}"/>
              </a:ext>
            </a:extLst>
          </p:cNvPr>
          <p:cNvSpPr/>
          <p:nvPr/>
        </p:nvSpPr>
        <p:spPr>
          <a:xfrm rot="10800000">
            <a:off x="-443225" y="7539"/>
            <a:ext cx="2515533" cy="2168686"/>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流程图: 合并 8">
            <a:extLst>
              <a:ext uri="{FF2B5EF4-FFF2-40B4-BE49-F238E27FC236}">
                <a16:creationId xmlns:a16="http://schemas.microsoft.com/office/drawing/2014/main" id="{B6AF0222-7863-42AD-AE78-43ECD0DE9515}"/>
              </a:ext>
            </a:extLst>
          </p:cNvPr>
          <p:cNvSpPr/>
          <p:nvPr/>
        </p:nvSpPr>
        <p:spPr>
          <a:xfrm rot="10800000">
            <a:off x="492435" y="2776313"/>
            <a:ext cx="2515535"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合并 9">
            <a:extLst>
              <a:ext uri="{FF2B5EF4-FFF2-40B4-BE49-F238E27FC236}">
                <a16:creationId xmlns:a16="http://schemas.microsoft.com/office/drawing/2014/main" id="{385DB8C4-F61D-4174-95AB-15A549714F00}"/>
              </a:ext>
            </a:extLst>
          </p:cNvPr>
          <p:cNvSpPr/>
          <p:nvPr/>
        </p:nvSpPr>
        <p:spPr>
          <a:xfrm>
            <a:off x="-154725" y="2165229"/>
            <a:ext cx="799498" cy="689261"/>
          </a:xfrm>
          <a:prstGeom prst="flowChartMerge">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流程图: 合并 10">
            <a:extLst>
              <a:ext uri="{FF2B5EF4-FFF2-40B4-BE49-F238E27FC236}">
                <a16:creationId xmlns:a16="http://schemas.microsoft.com/office/drawing/2014/main" id="{2FE640B4-F286-4819-80ED-AC198278772E}"/>
              </a:ext>
            </a:extLst>
          </p:cNvPr>
          <p:cNvSpPr/>
          <p:nvPr/>
        </p:nvSpPr>
        <p:spPr>
          <a:xfrm>
            <a:off x="297023" y="5042189"/>
            <a:ext cx="390823" cy="336936"/>
          </a:xfrm>
          <a:prstGeom prst="flowChartMerge">
            <a:avLst/>
          </a:prstGeom>
          <a:solidFill>
            <a:srgbClr val="F8C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流程图: 合并 11">
            <a:extLst>
              <a:ext uri="{FF2B5EF4-FFF2-40B4-BE49-F238E27FC236}">
                <a16:creationId xmlns:a16="http://schemas.microsoft.com/office/drawing/2014/main" id="{957CADF7-6793-4A94-B6D0-6DBEE387C92A}"/>
              </a:ext>
            </a:extLst>
          </p:cNvPr>
          <p:cNvSpPr/>
          <p:nvPr/>
        </p:nvSpPr>
        <p:spPr>
          <a:xfrm>
            <a:off x="1384349" y="2165229"/>
            <a:ext cx="2515534" cy="2168687"/>
          </a:xfrm>
          <a:prstGeom prst="flowChartMerge">
            <a:avLst/>
          </a:prstGeom>
          <a:solidFill>
            <a:srgbClr val="59D9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流程图: 合并 12">
            <a:extLst>
              <a:ext uri="{FF2B5EF4-FFF2-40B4-BE49-F238E27FC236}">
                <a16:creationId xmlns:a16="http://schemas.microsoft.com/office/drawing/2014/main" id="{C54A4F13-CCFD-4018-995E-9F9CE9FA9238}"/>
              </a:ext>
            </a:extLst>
          </p:cNvPr>
          <p:cNvSpPr/>
          <p:nvPr/>
        </p:nvSpPr>
        <p:spPr>
          <a:xfrm>
            <a:off x="-1704892" y="7537"/>
            <a:ext cx="2515534" cy="2168688"/>
          </a:xfrm>
          <a:prstGeom prst="flowChartMerge">
            <a:avLst/>
          </a:prstGeom>
          <a:solidFill>
            <a:srgbClr val="4A5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流程图: 合并 13">
            <a:extLst>
              <a:ext uri="{FF2B5EF4-FFF2-40B4-BE49-F238E27FC236}">
                <a16:creationId xmlns:a16="http://schemas.microsoft.com/office/drawing/2014/main" id="{32CA7C77-3A89-44F2-9F33-3EAF90E991F4}"/>
              </a:ext>
            </a:extLst>
          </p:cNvPr>
          <p:cNvSpPr/>
          <p:nvPr/>
        </p:nvSpPr>
        <p:spPr>
          <a:xfrm rot="10800000">
            <a:off x="-174768" y="4809592"/>
            <a:ext cx="539592" cy="465192"/>
          </a:xfrm>
          <a:prstGeom prst="flowChartMerge">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38489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251</TotalTime>
  <Words>593</Words>
  <Application>Microsoft Office PowerPoint</Application>
  <PresentationFormat>宽屏</PresentationFormat>
  <Paragraphs>71</Paragraphs>
  <Slides>14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黑体</vt:lpstr>
      <vt:lpstr>微软雅黑</vt:lpstr>
      <vt:lpstr>Arial</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2975395623@qq.com</dc:creator>
  <cp:lastModifiedBy>2975395623@qq.com</cp:lastModifiedBy>
  <cp:revision>108</cp:revision>
  <dcterms:created xsi:type="dcterms:W3CDTF">2018-10-23T04:47:10Z</dcterms:created>
  <dcterms:modified xsi:type="dcterms:W3CDTF">2018-10-24T05:55:25Z</dcterms:modified>
</cp:coreProperties>
</file>