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5"/>
    <p:restoredTop sz="94703"/>
  </p:normalViewPr>
  <p:slideViewPr>
    <p:cSldViewPr snapToGrid="0">
      <p:cViewPr varScale="1">
        <p:scale>
          <a:sx n="125" d="100"/>
          <a:sy n="125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CCE2D-7451-0E7B-2140-70759F14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E4D25-FF9F-93DA-FEE9-3D7255241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8C528-2010-8B25-5DE9-FFA5D9C1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CAA57-BAA6-408D-9EE0-ABE8AE8B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CF25B-3696-15B4-AE05-9B3986DA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349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21625-4FD5-9C55-8266-F27D332C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C7F861-B030-25ED-2A91-D42A5DE3A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1A491-AE08-6398-68A5-5988426A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59197-A183-C87C-F11E-1F3B1887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6D309-E985-DA3F-999F-05E7696D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486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DE409D-635A-C11A-98D7-2BE44FC75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53D78-3209-3C3B-6A88-7AB8FAE5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46A8B-DEC0-0EEA-089F-57B2051C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73F01-D05E-1215-7511-A74D11BA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7B8DE6-369C-5DD2-AB87-45157D29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432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23F51-BC93-031F-AE07-BF0C0D68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B640EB-92A7-2F84-617F-6E68EE73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6216E-0452-7EEC-3628-A6CDAB8A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C4560-B4C0-0B8A-D232-DE250E2E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F11C23-CB02-3C60-E674-9C988A67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57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4E0AC-4365-B155-8A31-41C72199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E7428-BAEE-931F-234F-762BBE856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800D2-A69E-59D8-95C7-672D5D7F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5584A-799A-3B9D-6EF7-415217DB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F4145-37AE-5ECB-3F69-79A0F955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84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54138-B7F3-F0B6-05EB-CE54D478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093D91-729A-8606-C606-4E5EBEE18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7924B-5494-B0C3-08C9-31FB7EC2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EFB21-190A-82AA-8076-908AD0AE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91498-B702-55FB-9B7F-65E72033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F55980-6560-B867-F4BE-1B895BC7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628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36730-11B2-DAE3-3922-0D3727BA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820B74-7A85-D7C2-6E5C-07E41D0BA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3E8F00-92DD-BF2D-CB3C-55848C1C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BDC513-C4CF-03D2-6882-95270CF54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DEDB23-A7AF-55B6-C252-6B0CE0F3D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756857-FF52-514C-0E77-4024D9D92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28A3EC-611E-60F6-9E8A-A4E057CE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6BCD23-8F1F-E844-F55B-8F65CC33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65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1CFA1-7BAB-E783-9FC5-F17FF762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C5B4DF-8A41-6FAD-360A-F15769A9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4135DA-7062-4E77-077A-29C6BDC2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2F5FCA-1CF4-78AF-AF53-F34AFBA4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3415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7FD7D5-7309-A453-1B75-A0E67B81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B023CC-26F4-B15E-2518-F5E6C5D0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4920F-D056-79BF-96CE-766537A9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88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AEF63-621F-04D3-7E0D-EE592A95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63974-A6DB-8808-34A0-C30305BB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58C91F-7B37-1F75-F768-D40430DE1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1AC9B0-70E2-4AD8-2C57-48084A90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04FE3-A5BD-3D29-A1B9-F9E3F2B0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ABA69-CE33-0D30-0F8B-0784F437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356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CB9F6-0B49-CCD8-A260-BF45B204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90E289-16A5-CB06-1C55-67D8402BB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FE4EC7-F095-12AF-0D8A-910747A1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D59E55-761F-F617-0959-08C430CB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82944-CB4F-5490-9B76-FD26DF33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693244-35E5-0C49-A881-4F69D4BD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370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F43CB6-9900-4433-2D99-2B6A4CC7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400A40-6FF1-BFA2-4413-876BD7A5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5293-2997-3C1A-80A9-85F5E5B21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CAFB8-15FF-3248-B5AA-5C087C534D0D}" type="datetimeFigureOut">
              <a:rPr kumimoji="1" lang="zh-CN" altLang="en-US" smtClean="0"/>
              <a:t>2025/10/9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29774-FF28-EDBD-1FC3-D7648ED13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8DF2C-9DDC-F11F-A0AC-6351ECF46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B2B42D-586E-4844-B3C2-888C0837E14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8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F9CCC-BD45-B0A4-8EDC-0DCDC258F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9</a:t>
            </a:r>
            <a:r>
              <a:rPr kumimoji="1" lang="zh-CN" altLang="en-US" dirty="0"/>
              <a:t>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3C1503-C73D-FE04-382F-64B3366D4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19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68AFFF7-68FB-DA0D-C98E-FC51BAE75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7059" y="420778"/>
            <a:ext cx="7422838" cy="5783079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0FC2681-53F7-4EF6-5085-AAB5366C88D2}"/>
              </a:ext>
            </a:extLst>
          </p:cNvPr>
          <p:cNvCxnSpPr/>
          <p:nvPr/>
        </p:nvCxnSpPr>
        <p:spPr>
          <a:xfrm>
            <a:off x="4545106" y="3536576"/>
            <a:ext cx="47064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7013F03-4080-683C-341F-5FA95A5C8DF5}"/>
              </a:ext>
            </a:extLst>
          </p:cNvPr>
          <p:cNvCxnSpPr>
            <a:cxnSpLocks/>
          </p:cNvCxnSpPr>
          <p:nvPr/>
        </p:nvCxnSpPr>
        <p:spPr>
          <a:xfrm>
            <a:off x="4662767" y="703729"/>
            <a:ext cx="235323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5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25941-C167-F8D2-2DF5-E000D824C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617" y="242048"/>
            <a:ext cx="10600765" cy="60559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mv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old_name.txt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new_name.txt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# </a:t>
            </a:r>
            <a:r>
              <a:rPr kumimoji="1"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重命名 </a:t>
            </a: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mv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source_file.txt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destination_folder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 # </a:t>
            </a:r>
            <a:r>
              <a:rPr kumimoji="1"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移动</a:t>
            </a: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cp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source_file.txt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copy_file.txt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# </a:t>
            </a:r>
            <a:r>
              <a:rPr kumimoji="1"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复制文件</a:t>
            </a: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cp -r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source_folder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destination_folder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/ # </a:t>
            </a:r>
            <a:r>
              <a:rPr kumimoji="1"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复制目录</a:t>
            </a: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mkdir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new_directory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# </a:t>
            </a:r>
            <a:r>
              <a:rPr kumimoji="1"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创建目录</a:t>
            </a: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另外还有我们耳熟能详的</a:t>
            </a:r>
            <a:r>
              <a:rPr kumimoji="1" lang="en-US" altLang="zh-CN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rm</a:t>
            </a:r>
            <a:r>
              <a:rPr kumimoji="1" lang="zh-CN" altLang="en-US" sz="32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命令）</a:t>
            </a: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sz="32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9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B8BC8-D1C2-0C01-C7B6-A69D600B5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164"/>
            <a:ext cx="9946341" cy="68374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自学网站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89C41-FD84-F49B-26F2-33520297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500706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https://github.com/missing-semester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https://missing.csail.mit.edu/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以及来自广州的大二本科生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Junhao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Yao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所写的中文笔记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https://github.com/huashanjian/CN-the-missing-semester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我的实验课课前介绍内容是远远不够的！！！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我仅仅挑选了最最基础的内容强制大家阅读</a:t>
            </a:r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qwq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65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F8021-153E-1E33-56FB-542327E6F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Shell </a:t>
            </a:r>
            <a:r>
              <a:rPr kumimoji="1" lang="zh-CN" altLang="en-US" dirty="0"/>
              <a:t>是什么？</a:t>
            </a:r>
            <a:r>
              <a:rPr kumimoji="1" lang="en-US" altLang="zh-CN" dirty="0"/>
              <a:t>(What is the shell?)</a:t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E8C6E-F22D-438C-756C-DAE55812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693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计算机有多种命令界面：图形用户界面（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GUI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）、语音界面，甚至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AR/VR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无处不在。但为了充分利用计算机提供的工具，我们必须使用文本界面：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Shell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endParaRPr kumimoji="1"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几乎所有我们能接触到的平台都以某种形式提供了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Shell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，许多平台甚至有多种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Shell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供我们选择。虽然它们在细节上可能有所不同，但其核心大致相同：它们允许你运行程序，向程序提供输入，并以半结构化的方式检查其输出。</a:t>
            </a:r>
          </a:p>
          <a:p>
            <a:pPr marL="0" indent="0">
              <a:buNone/>
            </a:pPr>
            <a:endParaRPr kumimoji="1" lang="en-US" altLang="zh-CN" sz="2400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在本课程中，我们将重点介绍 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Bourne Again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SHell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，简称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“bash”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。这是使用最广泛的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Shell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之一。要打开一个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Shell 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提示符（我们可以在其中输入命令），我们首先需要一个终端 </a:t>
            </a:r>
            <a:r>
              <a:rPr kumimoji="1" lang="en-US" altLang="zh-CN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(Terminal)</a:t>
            </a:r>
            <a:r>
              <a:rPr kumimoji="1" lang="zh-CN" altLang="en-US" sz="24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1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FBCFF-542E-919E-8DDF-170E7DA5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79560" cy="600075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为什么选择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ED796-12F6-AA13-626A-D40149BD9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自动化与脚本： 实现复杂任务的自动化。</a:t>
            </a:r>
            <a:endParaRPr kumimoji="1"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远程访问： 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SSH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交互的主要方式。</a:t>
            </a:r>
            <a:endParaRPr kumimoji="1"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资源效率： 通常消耗更少系统资源。</a:t>
            </a:r>
            <a:endParaRPr kumimoji="1"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精确控制： 提供更细致的系统控制。</a:t>
            </a:r>
            <a:endParaRPr kumimoji="1"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可组合性： 通过管道连接小程序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2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94305-AFBD-5D3A-EF87-52BBF89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4680" cy="904875"/>
          </a:xfrm>
        </p:spPr>
        <p:txBody>
          <a:bodyPr>
            <a:normAutofit fontScale="90000"/>
          </a:bodyPr>
          <a:lstStyle/>
          <a:p>
            <a:r>
              <a:rPr kumimoji="1" lang="zh-CN" altLang="en-US" sz="3600" dirty="0"/>
              <a:t>常用的 </a:t>
            </a:r>
            <a:r>
              <a:rPr kumimoji="1" lang="en-US" altLang="zh-CN" sz="3600" dirty="0"/>
              <a:t>Shell</a:t>
            </a:r>
            <a:r>
              <a:rPr kumimoji="1" lang="zh-CN" altLang="en-US" sz="3600" dirty="0"/>
              <a:t>：</a:t>
            </a:r>
            <a:br>
              <a:rPr kumimoji="1" lang="zh-CN" altLang="en-US" sz="3600" dirty="0"/>
            </a:b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CBB4A-C354-F1C7-B061-081FF754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720" y="1107440"/>
            <a:ext cx="10419080" cy="506952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Bash: Linux/macOS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默认，兼容性好</a:t>
            </a:r>
            <a:endParaRPr kumimoji="1"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Zsh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: 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功能更强，自动补全</a:t>
            </a:r>
            <a:endParaRPr kumimoji="1"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Fish: 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用户友好，智能建议，语法高亮</a:t>
            </a:r>
            <a:endParaRPr kumimoji="1"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PowerShell: Windows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现代化 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Shell</a:t>
            </a:r>
            <a:endParaRPr kumimoji="1" lang="zh-CN" altLang="en-US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55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98E01-736E-AF5B-95AB-4DA40EAE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8376920" cy="417195"/>
          </a:xfrm>
        </p:spPr>
        <p:txBody>
          <a:bodyPr>
            <a:normAutofit fontScale="90000"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LynnHo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/Make-Workspace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0D5C16-6844-695F-C692-D6BB5F52A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" y="879991"/>
            <a:ext cx="9789160" cy="567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9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21BB83C-66EE-0F8A-802F-0C9EB50E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680" y="74227"/>
            <a:ext cx="8676640" cy="67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39952-F063-114E-C3B4-8D9BB235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41640" cy="60007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2372B-640A-FDB0-3AD4-1B2D3E63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WSL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Windows Subsystem for Linux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） 是一个让你在 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Windows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系统上原生运行 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Linux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环境 的工具。它允许你直接使用 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Linux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命令、工具和应用，而不需要安装虚拟机或双系统。</a:t>
            </a:r>
          </a:p>
          <a:p>
            <a:pPr marL="0" indent="0">
              <a:buNone/>
            </a:pPr>
            <a:endParaRPr kumimoji="1" lang="en-US" altLang="zh-CN" dirty="0"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在 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Windows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终端或 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PowerShell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输入 </a:t>
            </a:r>
            <a:r>
              <a:rPr kumimoji="1" lang="en-US" altLang="zh-CN" dirty="0" err="1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wsl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即可进入 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Linux 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环境，从而可以运行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ls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grep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cat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等</a:t>
            </a:r>
            <a:r>
              <a:rPr kumimoji="1" lang="en-US" altLang="zh-CN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bash/shell</a:t>
            </a:r>
            <a:r>
              <a:rPr kumimoji="1" lang="zh-CN" altLang="en-US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47672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25B069A-A076-C2DB-CB2D-109140B73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87367"/>
              </p:ext>
            </p:extLst>
          </p:nvPr>
        </p:nvGraphicFramePr>
        <p:xfrm>
          <a:off x="268643" y="511386"/>
          <a:ext cx="5648960" cy="1566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78808">
                  <a:extLst>
                    <a:ext uri="{9D8B030D-6E8A-4147-A177-3AD203B41FA5}">
                      <a16:colId xmlns:a16="http://schemas.microsoft.com/office/drawing/2014/main" val="2936113146"/>
                    </a:ext>
                  </a:extLst>
                </a:gridCol>
                <a:gridCol w="3970152">
                  <a:extLst>
                    <a:ext uri="{9D8B030D-6E8A-4147-A177-3AD203B41FA5}">
                      <a16:colId xmlns:a16="http://schemas.microsoft.com/office/drawing/2014/main" val="3602433448"/>
                    </a:ext>
                  </a:extLst>
                </a:gridCol>
              </a:tblGrid>
              <a:tr h="391584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pwd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显示当前工作目录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620212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切换到主目录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674800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 </a:t>
                      </a:r>
                      <a:r>
                        <a:rPr lang="en-US" altLang="zh-CN" b="1" dirty="0"/>
                        <a:t>/path/</a:t>
                      </a:r>
                      <a:r>
                        <a:rPr lang="en-US" altLang="zh-CN" b="1" dirty="0" err="1"/>
                        <a:t>togo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切换到指定目录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117662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cd ..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切换到上一级目录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8219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3D498BE-D76A-D663-AB0E-39E244CB0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76561"/>
              </p:ext>
            </p:extLst>
          </p:nvPr>
        </p:nvGraphicFramePr>
        <p:xfrm>
          <a:off x="6274397" y="511386"/>
          <a:ext cx="5648960" cy="1566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78808">
                  <a:extLst>
                    <a:ext uri="{9D8B030D-6E8A-4147-A177-3AD203B41FA5}">
                      <a16:colId xmlns:a16="http://schemas.microsoft.com/office/drawing/2014/main" val="2936113146"/>
                    </a:ext>
                  </a:extLst>
                </a:gridCol>
                <a:gridCol w="3970152">
                  <a:extLst>
                    <a:ext uri="{9D8B030D-6E8A-4147-A177-3AD203B41FA5}">
                      <a16:colId xmlns:a16="http://schemas.microsoft.com/office/drawing/2014/main" val="3602433448"/>
                    </a:ext>
                  </a:extLst>
                </a:gridCol>
              </a:tblGrid>
              <a:tr h="391584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/>
                        <a:t>列出当前目录内容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620212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 /home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列出</a:t>
                      </a:r>
                      <a:r>
                        <a:rPr lang="en-US" altLang="zh-CN" dirty="0"/>
                        <a:t>/home</a:t>
                      </a:r>
                      <a:r>
                        <a:rPr lang="zh-CN" altLang="en-US" dirty="0"/>
                        <a:t>目录内容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674800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 -l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列出长列表格式显示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117662"/>
                  </a:ext>
                </a:extLst>
              </a:tr>
              <a:tr h="391584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ls --help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查看</a:t>
                      </a:r>
                      <a:r>
                        <a:rPr lang="en-US" altLang="zh-CN" dirty="0"/>
                        <a:t>ls</a:t>
                      </a:r>
                      <a:r>
                        <a:rPr lang="zh-CN" altLang="en-US" dirty="0"/>
                        <a:t>命令帮助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482191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55E657AB-B00A-51AD-4DCF-AB81AC43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8" y="3429000"/>
            <a:ext cx="10495544" cy="21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2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311EF-AFA5-5AB5-D6E6-F3BB4157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4639"/>
            <a:ext cx="10515600" cy="80232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[</a:t>
            </a:r>
            <a:r>
              <a:rPr lang="zh-CN" altLang="en-US" dirty="0"/>
              <a:t>权限</a:t>
            </a:r>
            <a:r>
              <a:rPr lang="en-US" altLang="zh-CN" dirty="0"/>
              <a:t>] [</a:t>
            </a:r>
            <a:r>
              <a:rPr lang="zh-CN" altLang="en-US" dirty="0"/>
              <a:t>链接数</a:t>
            </a:r>
            <a:r>
              <a:rPr lang="en-US" altLang="zh-CN" dirty="0"/>
              <a:t>] [</a:t>
            </a:r>
            <a:r>
              <a:rPr lang="zh-CN" altLang="en-US" dirty="0"/>
              <a:t>所有者</a:t>
            </a:r>
            <a:r>
              <a:rPr lang="en-US" altLang="zh-CN" dirty="0"/>
              <a:t>] [</a:t>
            </a:r>
            <a:r>
              <a:rPr lang="zh-CN" altLang="en-US" dirty="0"/>
              <a:t>所属组</a:t>
            </a:r>
            <a:r>
              <a:rPr lang="en-US" altLang="zh-CN" dirty="0"/>
              <a:t>] [</a:t>
            </a:r>
            <a:r>
              <a:rPr lang="zh-CN" altLang="en-US" dirty="0"/>
              <a:t>大小</a:t>
            </a:r>
            <a:r>
              <a:rPr lang="en-US" altLang="zh-CN" dirty="0"/>
              <a:t>] [</a:t>
            </a:r>
            <a:r>
              <a:rPr lang="zh-CN" altLang="en-US" dirty="0"/>
              <a:t>最后修改时间</a:t>
            </a:r>
            <a:r>
              <a:rPr lang="en-US" altLang="zh-CN" dirty="0"/>
              <a:t>] [</a:t>
            </a:r>
            <a:r>
              <a:rPr lang="zh-CN" altLang="en-US" dirty="0"/>
              <a:t>名称</a:t>
            </a:r>
            <a:r>
              <a:rPr lang="en-US" altLang="zh-CN" dirty="0"/>
              <a:t>]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B32F2-1409-3FAB-AF4E-FBCAF2F0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8" y="437165"/>
            <a:ext cx="9513645" cy="4251674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0DBA01A-6160-700D-EEEE-17F628A42129}"/>
              </a:ext>
            </a:extLst>
          </p:cNvPr>
          <p:cNvCxnSpPr/>
          <p:nvPr/>
        </p:nvCxnSpPr>
        <p:spPr>
          <a:xfrm flipH="1">
            <a:off x="1443318" y="4518212"/>
            <a:ext cx="385482" cy="856427"/>
          </a:xfrm>
          <a:prstGeom prst="straightConnector1">
            <a:avLst/>
          </a:prstGeom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BCBC0B6-D40D-3FAC-DB25-6C24236C35B5}"/>
              </a:ext>
            </a:extLst>
          </p:cNvPr>
          <p:cNvCxnSpPr>
            <a:cxnSpLocks/>
          </p:cNvCxnSpPr>
          <p:nvPr/>
        </p:nvCxnSpPr>
        <p:spPr>
          <a:xfrm flipH="1">
            <a:off x="2794746" y="4518212"/>
            <a:ext cx="701489" cy="856427"/>
          </a:xfrm>
          <a:prstGeom prst="straightConnector1">
            <a:avLst/>
          </a:prstGeom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A7D6C29-AABF-602A-AF8F-AD2D4B3A44E2}"/>
              </a:ext>
            </a:extLst>
          </p:cNvPr>
          <p:cNvCxnSpPr>
            <a:cxnSpLocks/>
          </p:cNvCxnSpPr>
          <p:nvPr/>
        </p:nvCxnSpPr>
        <p:spPr>
          <a:xfrm>
            <a:off x="3951194" y="4518212"/>
            <a:ext cx="0" cy="856427"/>
          </a:xfrm>
          <a:prstGeom prst="straightConnector1">
            <a:avLst/>
          </a:prstGeom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1607898-11BC-555E-BA90-DE92E1DC3B49}"/>
              </a:ext>
            </a:extLst>
          </p:cNvPr>
          <p:cNvCxnSpPr>
            <a:cxnSpLocks/>
          </p:cNvCxnSpPr>
          <p:nvPr/>
        </p:nvCxnSpPr>
        <p:spPr>
          <a:xfrm>
            <a:off x="4917141" y="4493857"/>
            <a:ext cx="221802" cy="880782"/>
          </a:xfrm>
          <a:prstGeom prst="straightConnector1">
            <a:avLst/>
          </a:prstGeom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59B5428E-C7AE-6B48-1AF2-F4AD9D267C7F}"/>
              </a:ext>
            </a:extLst>
          </p:cNvPr>
          <p:cNvCxnSpPr>
            <a:cxnSpLocks/>
          </p:cNvCxnSpPr>
          <p:nvPr/>
        </p:nvCxnSpPr>
        <p:spPr>
          <a:xfrm>
            <a:off x="5963770" y="4603525"/>
            <a:ext cx="383242" cy="771114"/>
          </a:xfrm>
          <a:prstGeom prst="straightConnector1">
            <a:avLst/>
          </a:prstGeom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2D4909E-88F2-B40D-8DB2-1C0917EF495C}"/>
              </a:ext>
            </a:extLst>
          </p:cNvPr>
          <p:cNvCxnSpPr>
            <a:cxnSpLocks/>
          </p:cNvCxnSpPr>
          <p:nvPr/>
        </p:nvCxnSpPr>
        <p:spPr>
          <a:xfrm>
            <a:off x="6970058" y="4617832"/>
            <a:ext cx="661147" cy="756807"/>
          </a:xfrm>
          <a:prstGeom prst="straightConnector1">
            <a:avLst/>
          </a:prstGeom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0154BDC-C047-4A00-A03F-625669DA00BC}"/>
              </a:ext>
            </a:extLst>
          </p:cNvPr>
          <p:cNvCxnSpPr>
            <a:cxnSpLocks/>
          </p:cNvCxnSpPr>
          <p:nvPr/>
        </p:nvCxnSpPr>
        <p:spPr>
          <a:xfrm>
            <a:off x="8844728" y="4560868"/>
            <a:ext cx="1038860" cy="813771"/>
          </a:xfrm>
          <a:prstGeom prst="straightConnector1">
            <a:avLst/>
          </a:prstGeom>
          <a:ln w="444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568</Words>
  <Application>Microsoft Macintosh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2025年10月9日</vt:lpstr>
      <vt:lpstr>Shell 是什么？(What is the shell?) </vt:lpstr>
      <vt:lpstr>为什么选择 Shell？</vt:lpstr>
      <vt:lpstr>常用的 Shell： </vt:lpstr>
      <vt:lpstr>https://github.com/LynnHo/Make-Workspace</vt:lpstr>
      <vt:lpstr>PowerPoint 演示文稿</vt:lpstr>
      <vt:lpstr>WSL</vt:lpstr>
      <vt:lpstr>PowerPoint 演示文稿</vt:lpstr>
      <vt:lpstr>PowerPoint 演示文稿</vt:lpstr>
      <vt:lpstr>PowerPoint 演示文稿</vt:lpstr>
      <vt:lpstr>PowerPoint 演示文稿</vt:lpstr>
      <vt:lpstr>自学网站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昊旭 李</dc:creator>
  <cp:lastModifiedBy>昊旭 李</cp:lastModifiedBy>
  <cp:revision>2</cp:revision>
  <dcterms:created xsi:type="dcterms:W3CDTF">2025-10-09T07:25:50Z</dcterms:created>
  <dcterms:modified xsi:type="dcterms:W3CDTF">2025-10-09T10:27:05Z</dcterms:modified>
</cp:coreProperties>
</file>