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285931-62EC-4DD7-57AA-9401CDD1E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67FA1D-20B2-E6BA-3D8F-EA122AB4FF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77E39-A437-B98B-1CA2-5529AA45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96F815-1C88-D852-A220-FDEE41B1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7CB5B8-2D0E-24C7-3C07-E5FC0C9F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0424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6485CF-710E-520A-DF3D-506220698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118E6-9657-062B-A19D-7C51A0691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4F4F0-1A4E-712B-E34B-E627FB7D5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CC4AF0-AC4F-0E04-AD52-E0F8586FC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620B17-87AD-43D8-E294-1B00930D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719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41B3DBE-C4A7-FBAB-F00E-0F4A14EC17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4D4AD7-863A-8465-C30D-5B92B86B7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1BE81C-50CA-2B17-86ED-505687B3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BF7EE9-EFFF-D89D-F971-4DD63ED8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DC7D85-6CF8-BCD8-F4A2-AD1206FF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0128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E97189-04CD-0026-C5A1-FA0D956E5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4BB2F8-B2EC-C47B-C2E5-3C73A49E6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6EF60B-CFEA-094A-5BAE-0CFD63F9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C5ABB7-440E-8574-EBBD-7BE70D0D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6A30BF-CC18-45A0-67A9-8C00EFF82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1286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06090-474F-B76A-F7D0-1C0885AAD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C2642E-8E2E-D445-CCDB-CA2D908F1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996F09-3AE4-2854-685E-6E700FDB4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E74813-DC82-EC5A-3F90-BE1D7265C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7F63D6-E4BC-ADF6-0B3F-BED25C3D8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7854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329E9-37BA-11D1-13EA-0598F2AF8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A1D58-1508-9440-CFFA-5F6276DA3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0300D2-EF5E-4F19-EE26-79D17BC5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114AF1-07BB-AC8A-4ED8-58A39DC2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D7A62E-46CB-7DB5-760E-C31EE7258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86CF46A-9644-2436-E8C7-6508CE9D7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773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D17E5-CA35-E4A6-12F7-BBC2D78A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4F62955-7E77-F082-3BEC-814B9280C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CA1F69-3D60-78D9-5148-A9F79C67D1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52535E-B33C-3105-661E-66C828EEBC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FDF1BC-0FAD-9BD3-FC42-683B007E7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86F51D-C20F-0385-A958-05FD0397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BFB2C0-AA28-8912-9E99-137DEC183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36FB94-3AE4-E971-5BD6-EE286C13A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326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F42D7D-4FB5-77F9-AE45-E178DBD5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2D0683E-1142-5F25-FED9-65B0B4FEA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FF47DB5-5F9D-1F5B-E60E-EF3F0DC4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7D183D-FD19-3622-2854-E76CB44D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1345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D8F14E7-68C1-0835-2357-960779EB1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8D41ED-9AB3-24CE-4750-2B718E377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0BC9F-7D8C-086D-602C-44563DFA0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014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10AEE-F1D3-09E1-7112-D3FC4153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0E8654-3EF9-8A7B-70D9-BCA4C7F3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BBB404C-DE28-656E-CC58-2B3A6485DC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15F7DC-FE8E-56DF-EBBC-1D73E45E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6312EE-8A1C-F4ED-5B29-2AF7BEDB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5AE862-6AF4-CCF3-979A-AAE2F0BF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039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940CD-DD06-5200-7C68-3F18F83C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F19A0B-A9E5-C9C6-6838-14442BFBA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F572C1-248D-B518-20D3-D269241A20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B2336-62AF-38EB-6D77-5208C70E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645358-8B79-4DA0-D0CD-EA2FDBEBD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71EFBB-3C20-894D-C68E-725B71420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39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60CBA59-84A8-39B0-7FD9-C627678BA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8CFAD2-6877-52F9-7414-B8D210926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603463-DE78-AD6A-7125-390DFEC1CF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8617B-A8A4-0A42-B085-0F02E945652C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F7D057-B4CC-C7E4-3CD4-4CF6DE3D2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E59E40-2D35-8AB1-966B-62CBF449CB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DFF7FF-8A6A-2B45-9048-1D0919DFFEB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592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A8CFE-41FA-1A78-CE73-9B6B72BEF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EB42B8D-3289-68C2-FF8F-DF6DB32B5F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6292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111A340-C100-19E2-032A-CE10BB52A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39" y="367329"/>
            <a:ext cx="9469121" cy="147673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7FB9DA-7CF9-D468-6A23-2727DCEB1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39" y="2081971"/>
            <a:ext cx="6459594" cy="400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72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9EF96-0C86-22AE-7047-3F4D268D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762"/>
            <a:ext cx="9005047" cy="1073710"/>
          </a:xfrm>
        </p:spPr>
        <p:txBody>
          <a:bodyPr/>
          <a:lstStyle/>
          <a:p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kumimoji="1" lang="en-US" altLang="zh-CN" dirty="0" err="1">
                <a:latin typeface="Times New Roman" panose="02020603050405020304" pitchFamily="18" charset="0"/>
                <a:ea typeface="Libian SC" panose="02010600040101010101" pitchFamily="2" charset="-122"/>
                <a:cs typeface="Times New Roman" panose="02020603050405020304" pitchFamily="18" charset="0"/>
              </a:rPr>
              <a:t>getchar</a:t>
            </a:r>
            <a:r>
              <a:rPr kumimoji="1" lang="en-US" altLang="zh-CN" dirty="0">
                <a:latin typeface="Times New Roman" panose="02020603050405020304" pitchFamily="18" charset="0"/>
                <a:ea typeface="Libian SC" panose="02010600040101010101" pitchFamily="2" charset="-122"/>
                <a:cs typeface="Times New Roman" panose="02020603050405020304" pitchFamily="18" charset="0"/>
              </a:rPr>
              <a:t>()</a:t>
            </a:r>
            <a:endParaRPr kumimoji="1" lang="zh-CN" altLang="en-US" dirty="0">
              <a:latin typeface="Times New Roman" panose="02020603050405020304" pitchFamily="18" charset="0"/>
              <a:ea typeface="Libian SC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B57E8B-C927-4627-71D7-CB5CB4851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047"/>
            <a:ext cx="10515600" cy="47919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每次只能读取一个字母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所以我们如果想读取一个单词那么就要判断单词什么时候结束，也就是</a:t>
            </a:r>
            <a:r>
              <a:rPr kumimoji="1"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getchar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读到‘ ’或者‘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\n’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时。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 == ' ' || c == ’\n‘)</a:t>
            </a:r>
          </a:p>
          <a:p>
            <a:pPr marL="0" indent="0">
              <a:buNone/>
            </a:pPr>
            <a:endParaRPr kumimoji="1"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通常来说，我们会使用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char[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字符数组来存储每个单词。以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为例子，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char[0]=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s’ char[1]=‘p’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所以判断是否是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就可以简单直接地一个一个对比：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word[0]=='s' &amp;&amp; word[1]=='p' &amp;&amp; word[2]=='a' &amp;&amp; word[3]=='c' &amp;&amp; word[4]=='e' &amp;&amp; word[5]=='\0'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46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1A0035-A751-127C-7EFC-C38908F62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21"/>
            <a:ext cx="7875494" cy="589616"/>
          </a:xfrm>
        </p:spPr>
        <p:txBody>
          <a:bodyPr>
            <a:normAutofit fontScale="90000"/>
          </a:bodyPr>
          <a:lstStyle/>
          <a:p>
            <a:r>
              <a:rPr kumimoji="1" lang="zh-CN" altLang="en-US" dirty="0">
                <a:latin typeface="Libian SC" panose="02010600040101010101" pitchFamily="2" charset="-122"/>
                <a:ea typeface="Libian SC" panose="02010600040101010101" pitchFamily="2" charset="-122"/>
              </a:rPr>
              <a:t>不使用字符数组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916517-E876-9CD9-0B1A-8E40D4251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9894"/>
            <a:ext cx="10995212" cy="5007069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dirty="0"/>
              <a:t>如果不使用字符数组，我们很自然地可以想到用五个变量存储连续读入的五个字母</a:t>
            </a:r>
            <a:r>
              <a:rPr kumimoji="1" lang="en-US" altLang="zh-CN" dirty="0"/>
              <a:t>, </a:t>
            </a:r>
            <a:r>
              <a:rPr kumimoji="1" lang="zh-CN" altLang="en-US" dirty="0"/>
              <a:t>如果刚好组成了</a:t>
            </a:r>
            <a:r>
              <a:rPr kumimoji="1" lang="en-US" altLang="zh-CN" dirty="0"/>
              <a:t>space</a:t>
            </a:r>
            <a:r>
              <a:rPr kumimoji="1" lang="zh-CN" altLang="en-US" dirty="0"/>
              <a:t>则输出‘ ’，否则输出其本身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这种方式涉及到一个很经典的算法思想：滑动窗口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5F9EFB-38D2-9C58-D712-53E669C5D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658305"/>
              </p:ext>
            </p:extLst>
          </p:nvPr>
        </p:nvGraphicFramePr>
        <p:xfrm>
          <a:off x="838200" y="2770094"/>
          <a:ext cx="10191380" cy="116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138">
                  <a:extLst>
                    <a:ext uri="{9D8B030D-6E8A-4147-A177-3AD203B41FA5}">
                      <a16:colId xmlns:a16="http://schemas.microsoft.com/office/drawing/2014/main" val="962892058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486157229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61924924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60452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510634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54201947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63421498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1222820130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769753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22916657"/>
                    </a:ext>
                  </a:extLst>
                </a:gridCol>
              </a:tblGrid>
              <a:tr h="584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  ’ 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 ’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54418"/>
                  </a:ext>
                </a:extLst>
              </a:tr>
              <a:tr h="584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85407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27C111B-0DA4-73BD-DFF8-30481BD6E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51226"/>
              </p:ext>
            </p:extLst>
          </p:nvPr>
        </p:nvGraphicFramePr>
        <p:xfrm>
          <a:off x="838200" y="4643717"/>
          <a:ext cx="10191380" cy="116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138">
                  <a:extLst>
                    <a:ext uri="{9D8B030D-6E8A-4147-A177-3AD203B41FA5}">
                      <a16:colId xmlns:a16="http://schemas.microsoft.com/office/drawing/2014/main" val="962892058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486157229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61924924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60452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510634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54201947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63421498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1222820130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769753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22916657"/>
                    </a:ext>
                  </a:extLst>
                </a:gridCol>
              </a:tblGrid>
              <a:tr h="584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  ’ 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 ’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54418"/>
                  </a:ext>
                </a:extLst>
              </a:tr>
              <a:tr h="584947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85407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15EE06B-2318-689B-BC8F-849E649C7682}"/>
              </a:ext>
            </a:extLst>
          </p:cNvPr>
          <p:cNvSpPr/>
          <p:nvPr/>
        </p:nvSpPr>
        <p:spPr>
          <a:xfrm>
            <a:off x="838200" y="3355041"/>
            <a:ext cx="5095690" cy="58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4054FA7-9372-A603-4AEE-8255538AA14D}"/>
              </a:ext>
            </a:extLst>
          </p:cNvPr>
          <p:cNvSpPr/>
          <p:nvPr/>
        </p:nvSpPr>
        <p:spPr>
          <a:xfrm>
            <a:off x="1864659" y="5247714"/>
            <a:ext cx="5095690" cy="58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7103FD4-53C5-45FE-321E-64CDFDC8A139}"/>
              </a:ext>
            </a:extLst>
          </p:cNvPr>
          <p:cNvCxnSpPr/>
          <p:nvPr/>
        </p:nvCxnSpPr>
        <p:spPr>
          <a:xfrm>
            <a:off x="2366682" y="3939988"/>
            <a:ext cx="0" cy="1307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86F4A6E4-2285-FEA1-4F80-999DC2FD15D1}"/>
              </a:ext>
            </a:extLst>
          </p:cNvPr>
          <p:cNvCxnSpPr/>
          <p:nvPr/>
        </p:nvCxnSpPr>
        <p:spPr>
          <a:xfrm>
            <a:off x="3350186" y="3920938"/>
            <a:ext cx="0" cy="1307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36AD09A-62DE-E9F3-DC97-9019F7C71F81}"/>
              </a:ext>
            </a:extLst>
          </p:cNvPr>
          <p:cNvCxnSpPr/>
          <p:nvPr/>
        </p:nvCxnSpPr>
        <p:spPr>
          <a:xfrm>
            <a:off x="4416986" y="3920938"/>
            <a:ext cx="0" cy="1307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A607E05E-944B-166D-8720-C8E991781269}"/>
              </a:ext>
            </a:extLst>
          </p:cNvPr>
          <p:cNvCxnSpPr/>
          <p:nvPr/>
        </p:nvCxnSpPr>
        <p:spPr>
          <a:xfrm>
            <a:off x="5410200" y="3920938"/>
            <a:ext cx="0" cy="13077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466F0C06-9226-19BA-3C55-301027E4BC87}"/>
              </a:ext>
            </a:extLst>
          </p:cNvPr>
          <p:cNvSpPr txBox="1"/>
          <p:nvPr/>
        </p:nvSpPr>
        <p:spPr>
          <a:xfrm>
            <a:off x="7203142" y="3993644"/>
            <a:ext cx="2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rgbClr val="FF0000"/>
                </a:solidFill>
              </a:rPr>
              <a:t>ch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getchar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8DDC4EB-2A3E-6898-17C7-00FFD485F18A}"/>
              </a:ext>
            </a:extLst>
          </p:cNvPr>
          <p:cNvCxnSpPr>
            <a:cxnSpLocks/>
          </p:cNvCxnSpPr>
          <p:nvPr/>
        </p:nvCxnSpPr>
        <p:spPr>
          <a:xfrm flipH="1">
            <a:off x="6405844" y="4428845"/>
            <a:ext cx="909356" cy="8093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F782C53-4749-4546-C6F3-197A5E7720F9}"/>
              </a:ext>
            </a:extLst>
          </p:cNvPr>
          <p:cNvCxnSpPr>
            <a:cxnSpLocks/>
          </p:cNvCxnSpPr>
          <p:nvPr/>
        </p:nvCxnSpPr>
        <p:spPr>
          <a:xfrm>
            <a:off x="1335741" y="5228664"/>
            <a:ext cx="0" cy="11163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DCF3E56-706A-A508-B67F-0A1B2BDE90ED}"/>
              </a:ext>
            </a:extLst>
          </p:cNvPr>
          <p:cNvSpPr txBox="1"/>
          <p:nvPr/>
        </p:nvSpPr>
        <p:spPr>
          <a:xfrm>
            <a:off x="688041" y="6297995"/>
            <a:ext cx="2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rgbClr val="FF0000"/>
                </a:solidFill>
              </a:rPr>
              <a:t>putchar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(a)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430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3D54E91-8EF2-600D-B708-EC72DEDA2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36110"/>
              </p:ext>
            </p:extLst>
          </p:nvPr>
        </p:nvGraphicFramePr>
        <p:xfrm>
          <a:off x="827740" y="2770102"/>
          <a:ext cx="10191380" cy="116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138">
                  <a:extLst>
                    <a:ext uri="{9D8B030D-6E8A-4147-A177-3AD203B41FA5}">
                      <a16:colId xmlns:a16="http://schemas.microsoft.com/office/drawing/2014/main" val="962892058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486157229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61924924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60452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510634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54201947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63421498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1222820130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769753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22916657"/>
                    </a:ext>
                  </a:extLst>
                </a:gridCol>
              </a:tblGrid>
              <a:tr h="584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  ’ 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 ’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54418"/>
                  </a:ext>
                </a:extLst>
              </a:tr>
              <a:tr h="584947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85407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B5083C6E-E6B8-06DE-F18A-FED41F54E90A}"/>
              </a:ext>
            </a:extLst>
          </p:cNvPr>
          <p:cNvSpPr/>
          <p:nvPr/>
        </p:nvSpPr>
        <p:spPr>
          <a:xfrm>
            <a:off x="2875430" y="3355049"/>
            <a:ext cx="5095690" cy="58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E7CCA56-BEC0-A8EF-58C4-C681F91572C9}"/>
              </a:ext>
            </a:extLst>
          </p:cNvPr>
          <p:cNvSpPr txBox="1"/>
          <p:nvPr/>
        </p:nvSpPr>
        <p:spPr>
          <a:xfrm>
            <a:off x="755649" y="4063278"/>
            <a:ext cx="103355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恰好匹配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SPACE:  a==‘S' &amp;&amp; b==‘P' &amp;&amp; c==‘A' &amp;&amp; d==‘C' &amp;&amp; e==‘E'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395EE32C-9ADA-9D79-81EF-EADFADF59B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321535"/>
              </p:ext>
            </p:extLst>
          </p:nvPr>
        </p:nvGraphicFramePr>
        <p:xfrm>
          <a:off x="827740" y="4872326"/>
          <a:ext cx="10191380" cy="116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138">
                  <a:extLst>
                    <a:ext uri="{9D8B030D-6E8A-4147-A177-3AD203B41FA5}">
                      <a16:colId xmlns:a16="http://schemas.microsoft.com/office/drawing/2014/main" val="962892058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486157229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61924924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60452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510634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54201947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63421498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1222820130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769753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22916657"/>
                    </a:ext>
                  </a:extLst>
                </a:gridCol>
              </a:tblGrid>
              <a:tr h="584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  ’ 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 ’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54418"/>
                  </a:ext>
                </a:extLst>
              </a:tr>
              <a:tr h="584947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85407"/>
                  </a:ext>
                </a:extLst>
              </a:tr>
            </a:tbl>
          </a:graphicData>
        </a:graphic>
      </p:graphicFrame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47404AF4-FD72-B5AC-44C9-560619001F5C}"/>
              </a:ext>
            </a:extLst>
          </p:cNvPr>
          <p:cNvCxnSpPr>
            <a:cxnSpLocks/>
          </p:cNvCxnSpPr>
          <p:nvPr/>
        </p:nvCxnSpPr>
        <p:spPr>
          <a:xfrm>
            <a:off x="8487337" y="3355049"/>
            <a:ext cx="0" cy="21022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234B56A-C1E9-E7E3-5080-648FAEB30438}"/>
              </a:ext>
            </a:extLst>
          </p:cNvPr>
          <p:cNvSpPr txBox="1"/>
          <p:nvPr/>
        </p:nvSpPr>
        <p:spPr>
          <a:xfrm>
            <a:off x="7971120" y="6042220"/>
            <a:ext cx="2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rgbClr val="FF0000"/>
                </a:solidFill>
              </a:rPr>
              <a:t>ch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 = 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getchar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FD86075-9FAA-CB26-BF8C-F47DA6CF1A3F}"/>
              </a:ext>
            </a:extLst>
          </p:cNvPr>
          <p:cNvSpPr/>
          <p:nvPr/>
        </p:nvSpPr>
        <p:spPr>
          <a:xfrm>
            <a:off x="2875430" y="5457273"/>
            <a:ext cx="5095690" cy="58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67435831-F818-F06A-BC89-AB94934A47C1}"/>
              </a:ext>
            </a:extLst>
          </p:cNvPr>
          <p:cNvCxnSpPr>
            <a:cxnSpLocks/>
          </p:cNvCxnSpPr>
          <p:nvPr/>
        </p:nvCxnSpPr>
        <p:spPr>
          <a:xfrm flipH="1">
            <a:off x="4789395" y="6042220"/>
            <a:ext cx="598022" cy="4616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F5F299E-7182-DC9F-D88B-A8C2A9324E73}"/>
              </a:ext>
            </a:extLst>
          </p:cNvPr>
          <p:cNvSpPr txBox="1"/>
          <p:nvPr/>
        </p:nvSpPr>
        <p:spPr>
          <a:xfrm>
            <a:off x="3742765" y="6427711"/>
            <a:ext cx="3854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rgbClr val="FF0000"/>
                </a:solidFill>
              </a:rPr>
              <a:t>printf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(“ ”); set a ~e to ‘/0’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24E65532-1B51-0FAE-6D46-2F23A04FC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690909"/>
              </p:ext>
            </p:extLst>
          </p:nvPr>
        </p:nvGraphicFramePr>
        <p:xfrm>
          <a:off x="827740" y="609607"/>
          <a:ext cx="10191380" cy="116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138">
                  <a:extLst>
                    <a:ext uri="{9D8B030D-6E8A-4147-A177-3AD203B41FA5}">
                      <a16:colId xmlns:a16="http://schemas.microsoft.com/office/drawing/2014/main" val="962892058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486157229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61924924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60452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510634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54201947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63421498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1222820130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769753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22916657"/>
                    </a:ext>
                  </a:extLst>
                </a:gridCol>
              </a:tblGrid>
              <a:tr h="584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  ’ 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 ’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54418"/>
                  </a:ext>
                </a:extLst>
              </a:tr>
              <a:tr h="584947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85407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D7034A75-635C-A219-CD83-05DA066ADA7A}"/>
              </a:ext>
            </a:extLst>
          </p:cNvPr>
          <p:cNvSpPr/>
          <p:nvPr/>
        </p:nvSpPr>
        <p:spPr>
          <a:xfrm>
            <a:off x="1844489" y="1194554"/>
            <a:ext cx="5095690" cy="58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D37E8627-5D03-209C-B78C-E0216C403A75}"/>
              </a:ext>
            </a:extLst>
          </p:cNvPr>
          <p:cNvCxnSpPr>
            <a:cxnSpLocks/>
          </p:cNvCxnSpPr>
          <p:nvPr/>
        </p:nvCxnSpPr>
        <p:spPr>
          <a:xfrm>
            <a:off x="2442511" y="1194554"/>
            <a:ext cx="0" cy="93233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210CF410-3098-2CF4-97B9-127459B9F78E}"/>
              </a:ext>
            </a:extLst>
          </p:cNvPr>
          <p:cNvSpPr txBox="1"/>
          <p:nvPr/>
        </p:nvSpPr>
        <p:spPr>
          <a:xfrm>
            <a:off x="1698812" y="2100011"/>
            <a:ext cx="2353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rgbClr val="FF0000"/>
                </a:solidFill>
              </a:rPr>
              <a:t>printf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(“\n”);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536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6804656-3073-1D0D-C437-97629EF5C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065345"/>
              </p:ext>
            </p:extLst>
          </p:nvPr>
        </p:nvGraphicFramePr>
        <p:xfrm>
          <a:off x="827740" y="609607"/>
          <a:ext cx="10191380" cy="116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138">
                  <a:extLst>
                    <a:ext uri="{9D8B030D-6E8A-4147-A177-3AD203B41FA5}">
                      <a16:colId xmlns:a16="http://schemas.microsoft.com/office/drawing/2014/main" val="962892058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486157229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61924924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60452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510634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54201947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63421498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1222820130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769753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22916657"/>
                    </a:ext>
                  </a:extLst>
                </a:gridCol>
              </a:tblGrid>
              <a:tr h="584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  ’ 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 ’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54418"/>
                  </a:ext>
                </a:extLst>
              </a:tr>
              <a:tr h="584947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= ‘0’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 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8540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13604B1-F7C1-E9AD-4FAD-B40C34522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251430"/>
              </p:ext>
            </p:extLst>
          </p:nvPr>
        </p:nvGraphicFramePr>
        <p:xfrm>
          <a:off x="827740" y="4123772"/>
          <a:ext cx="10191380" cy="11698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9138">
                  <a:extLst>
                    <a:ext uri="{9D8B030D-6E8A-4147-A177-3AD203B41FA5}">
                      <a16:colId xmlns:a16="http://schemas.microsoft.com/office/drawing/2014/main" val="962892058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486157229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61924924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60452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411510634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2542019474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634214981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1222820130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7697532"/>
                    </a:ext>
                  </a:extLst>
                </a:gridCol>
                <a:gridCol w="1019138">
                  <a:extLst>
                    <a:ext uri="{9D8B030D-6E8A-4147-A177-3AD203B41FA5}">
                      <a16:colId xmlns:a16="http://schemas.microsoft.com/office/drawing/2014/main" val="3222916657"/>
                    </a:ext>
                  </a:extLst>
                </a:gridCol>
              </a:tblGrid>
              <a:tr h="58494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‘  ’ 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 ’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254418"/>
                  </a:ext>
                </a:extLst>
              </a:tr>
              <a:tr h="584947"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endParaRPr lang="zh-CN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758540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C7363D2-23B2-D6A1-5D6F-1BD40D6B5C22}"/>
              </a:ext>
            </a:extLst>
          </p:cNvPr>
          <p:cNvSpPr txBox="1"/>
          <p:nvPr/>
        </p:nvSpPr>
        <p:spPr>
          <a:xfrm>
            <a:off x="11364260" y="4708719"/>
            <a:ext cx="484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604886-1BD7-D8B4-B262-7987EBC61BF8}"/>
              </a:ext>
            </a:extLst>
          </p:cNvPr>
          <p:cNvSpPr/>
          <p:nvPr/>
        </p:nvSpPr>
        <p:spPr>
          <a:xfrm>
            <a:off x="5923430" y="1194554"/>
            <a:ext cx="5095690" cy="58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CFCC23E-881D-E5D0-D953-73E5A89D9819}"/>
              </a:ext>
            </a:extLst>
          </p:cNvPr>
          <p:cNvSpPr/>
          <p:nvPr/>
        </p:nvSpPr>
        <p:spPr>
          <a:xfrm>
            <a:off x="6922995" y="4708719"/>
            <a:ext cx="5095690" cy="5849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F3FC048-16B0-173C-58E5-4D59AF64C9F7}"/>
              </a:ext>
            </a:extLst>
          </p:cNvPr>
          <p:cNvSpPr txBox="1"/>
          <p:nvPr/>
        </p:nvSpPr>
        <p:spPr>
          <a:xfrm>
            <a:off x="11113998" y="4123772"/>
            <a:ext cx="809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EOF</a:t>
            </a:r>
            <a:endParaRPr kumimoji="1"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7D4422-9503-63CA-81BB-290F4C03747F}"/>
              </a:ext>
            </a:extLst>
          </p:cNvPr>
          <p:cNvSpPr txBox="1"/>
          <p:nvPr/>
        </p:nvSpPr>
        <p:spPr>
          <a:xfrm>
            <a:off x="5588382" y="5663446"/>
            <a:ext cx="6510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FF0000"/>
                </a:solidFill>
              </a:rPr>
              <a:t>e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读入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EOF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时，</a:t>
            </a:r>
            <a:r>
              <a:rPr kumimoji="1" lang="en-US" altLang="zh-CN" sz="2400" b="1" dirty="0" err="1">
                <a:solidFill>
                  <a:srgbClr val="FF0000"/>
                </a:solidFill>
              </a:rPr>
              <a:t>abcd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可能还未输出，所以代码最后需要输出他们的值（怎么输出才是正确的？）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05F263D-FF02-B62E-04CC-0AC194A97FF4}"/>
              </a:ext>
            </a:extLst>
          </p:cNvPr>
          <p:cNvSpPr txBox="1"/>
          <p:nvPr/>
        </p:nvSpPr>
        <p:spPr>
          <a:xfrm>
            <a:off x="5337741" y="2022515"/>
            <a:ext cx="65106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</a:rPr>
              <a:t>这里和我们上次实验课说的类似，我们回车后需要再按一次</a:t>
            </a:r>
            <a:r>
              <a:rPr kumimoji="1" lang="en-US" altLang="zh-CN" sz="2400" b="1" dirty="0">
                <a:solidFill>
                  <a:srgbClr val="FF0000"/>
                </a:solidFill>
              </a:rPr>
              <a:t>EOF</a:t>
            </a:r>
            <a:r>
              <a:rPr kumimoji="1" lang="zh-CN" altLang="en-US" sz="2400" b="1" dirty="0">
                <a:solidFill>
                  <a:srgbClr val="FF0000"/>
                </a:solidFill>
              </a:rPr>
              <a:t>才能真正结束程序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5B966AA-50CD-4A6E-8D24-2F12A9F7DF7E}"/>
              </a:ext>
            </a:extLst>
          </p:cNvPr>
          <p:cNvSpPr txBox="1"/>
          <p:nvPr/>
        </p:nvSpPr>
        <p:spPr>
          <a:xfrm>
            <a:off x="795665" y="3088532"/>
            <a:ext cx="4792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>
                <a:latin typeface="Libian SC" panose="02010600040101010101" pitchFamily="2" charset="-122"/>
                <a:ea typeface="Libian SC" panose="02010600040101010101" pitchFamily="2" charset="-122"/>
              </a:rPr>
              <a:t>思考：读入</a:t>
            </a:r>
            <a:r>
              <a:rPr kumimoji="1" lang="en-US" altLang="zh-CN" sz="2000" dirty="0">
                <a:latin typeface="Libian SC" panose="02010600040101010101" pitchFamily="2" charset="-122"/>
                <a:ea typeface="Libian SC" panose="02010600040101010101" pitchFamily="2" charset="-122"/>
              </a:rPr>
              <a:t>EOF</a:t>
            </a:r>
            <a:r>
              <a:rPr kumimoji="1" lang="zh-CN" altLang="en-US" sz="2000" dirty="0">
                <a:latin typeface="Libian SC" panose="02010600040101010101" pitchFamily="2" charset="-122"/>
                <a:ea typeface="Libian SC" panose="02010600040101010101" pitchFamily="2" charset="-122"/>
              </a:rPr>
              <a:t>时</a:t>
            </a:r>
            <a:r>
              <a:rPr kumimoji="1" lang="en-US" altLang="zh-CN" sz="2000" dirty="0" err="1">
                <a:latin typeface="Libian SC" panose="02010600040101010101" pitchFamily="2" charset="-122"/>
                <a:ea typeface="Libian SC" panose="02010600040101010101" pitchFamily="2" charset="-122"/>
              </a:rPr>
              <a:t>abcd</a:t>
            </a:r>
            <a:r>
              <a:rPr kumimoji="1" lang="zh-CN" altLang="en-US" sz="2000" dirty="0">
                <a:latin typeface="Libian SC" panose="02010600040101010101" pitchFamily="2" charset="-122"/>
                <a:ea typeface="Libian SC" panose="02010600040101010101" pitchFamily="2" charset="-122"/>
              </a:rPr>
              <a:t>存储的分别是什么</a:t>
            </a:r>
          </a:p>
        </p:txBody>
      </p:sp>
    </p:spTree>
    <p:extLst>
      <p:ext uri="{BB962C8B-B14F-4D97-AF65-F5344CB8AC3E}">
        <p14:creationId xmlns:p14="http://schemas.microsoft.com/office/powerpoint/2010/main" val="3017267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162D4C-22DA-82C1-0552-29F6C0105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Libian SC" panose="02010600040101010101" pitchFamily="2" charset="-122"/>
                <a:cs typeface="Times New Roman" panose="02020603050405020304" pitchFamily="18" charset="0"/>
              </a:rPr>
              <a:t>思考题：</a:t>
            </a:r>
            <a:endParaRPr kumimoji="1" lang="en-US" altLang="zh-CN" sz="3200" dirty="0">
              <a:latin typeface="Times New Roman" panose="02020603050405020304" pitchFamily="18" charset="0"/>
              <a:ea typeface="Libian SC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3200" dirty="0">
              <a:latin typeface="Times New Roman" panose="02020603050405020304" pitchFamily="18" charset="0"/>
              <a:ea typeface="Libian SC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Libian SC" panose="02010600040101010101" pitchFamily="2" charset="-122"/>
                <a:cs typeface="Times New Roman" panose="02020603050405020304" pitchFamily="18" charset="0"/>
              </a:rPr>
              <a:t>我给大家发送了一个使用</a:t>
            </a:r>
            <a:r>
              <a:rPr kumimoji="1" lang="en-US" altLang="zh-CN" sz="3200" dirty="0">
                <a:latin typeface="Times New Roman" panose="02020603050405020304" pitchFamily="18" charset="0"/>
                <a:ea typeface="Libian SC" panose="02010600040101010101" pitchFamily="2" charset="-122"/>
                <a:cs typeface="Times New Roman" panose="02020603050405020304" pitchFamily="18" charset="0"/>
              </a:rPr>
              <a:t>GPT</a:t>
            </a:r>
            <a:r>
              <a:rPr kumimoji="1" lang="zh-CN" altLang="en-US" sz="3200" dirty="0">
                <a:latin typeface="Times New Roman" panose="02020603050405020304" pitchFamily="18" charset="0"/>
                <a:ea typeface="Libian SC" panose="02010600040101010101" pitchFamily="2" charset="-122"/>
                <a:cs typeface="Times New Roman" panose="02020603050405020304" pitchFamily="18" charset="0"/>
              </a:rPr>
              <a:t>生成的代码，但我们运行某些输入时这个代码的输出不是我们期待的。请你阅读代码，给出两个失败的例子，并想一个解决方案。</a:t>
            </a:r>
            <a:endParaRPr kumimoji="1" lang="en-US" altLang="zh-CN" sz="3200" dirty="0">
              <a:latin typeface="Times New Roman" panose="02020603050405020304" pitchFamily="18" charset="0"/>
              <a:ea typeface="Libian SC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3200" dirty="0">
                <a:latin typeface="Times New Roman" panose="02020603050405020304" pitchFamily="18" charset="0"/>
                <a:ea typeface="Libian SC" panose="02010600040101010101" pitchFamily="2" charset="-122"/>
                <a:cs typeface="Times New Roman" panose="02020603050405020304" pitchFamily="18" charset="0"/>
              </a:rPr>
              <a:t>（提示：</a:t>
            </a:r>
            <a:r>
              <a:rPr kumimoji="1" lang="en-US" altLang="zh-CN" sz="3200" dirty="0">
                <a:latin typeface="Times New Roman" panose="02020603050405020304" pitchFamily="18" charset="0"/>
                <a:ea typeface="Libian SC" panose="02010600040101010101" pitchFamily="2" charset="-122"/>
                <a:cs typeface="Times New Roman" panose="02020603050405020304" pitchFamily="18" charset="0"/>
              </a:rPr>
              <a:t>ppt</a:t>
            </a:r>
            <a:r>
              <a:rPr kumimoji="1" lang="zh-CN" altLang="en-US" sz="3200" dirty="0">
                <a:latin typeface="Times New Roman" panose="02020603050405020304" pitchFamily="18" charset="0"/>
                <a:ea typeface="Libian SC" panose="02010600040101010101" pitchFamily="2" charset="-122"/>
                <a:cs typeface="Times New Roman" panose="02020603050405020304" pitchFamily="18" charset="0"/>
              </a:rPr>
              <a:t>的示例就是一个失败例子）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4AD6D5C-94E0-EB98-E4DC-6ECC07A47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0" y="3280158"/>
            <a:ext cx="4686300" cy="29083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5DCD5F52-2636-943B-667A-645F3F16CFE6}"/>
              </a:ext>
            </a:extLst>
          </p:cNvPr>
          <p:cNvSpPr txBox="1"/>
          <p:nvPr/>
        </p:nvSpPr>
        <p:spPr>
          <a:xfrm>
            <a:off x="7342095" y="6188458"/>
            <a:ext cx="5351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但是这句话输出就没问题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476880B-F1E1-51B8-087E-794F1860B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80158"/>
            <a:ext cx="4267200" cy="14351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1119125-D762-4AD5-6047-638DB2B98495}"/>
              </a:ext>
            </a:extLst>
          </p:cNvPr>
          <p:cNvSpPr txBox="1"/>
          <p:nvPr/>
        </p:nvSpPr>
        <p:spPr>
          <a:xfrm>
            <a:off x="1095935" y="4890292"/>
            <a:ext cx="37517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>
                <a:latin typeface="Libian SC" panose="02010600040101010101" pitchFamily="2" charset="-122"/>
                <a:ea typeface="Libian SC" panose="02010600040101010101" pitchFamily="2" charset="-122"/>
              </a:rPr>
              <a:t>这个例子很显然有点不对</a:t>
            </a:r>
          </a:p>
        </p:txBody>
      </p:sp>
    </p:spTree>
    <p:extLst>
      <p:ext uri="{BB962C8B-B14F-4D97-AF65-F5344CB8AC3E}">
        <p14:creationId xmlns:p14="http://schemas.microsoft.com/office/powerpoint/2010/main" val="1364462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526</Words>
  <Application>Microsoft Macintosh PowerPoint</Application>
  <PresentationFormat>宽屏</PresentationFormat>
  <Paragraphs>125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Libian SC</vt:lpstr>
      <vt:lpstr>Arial</vt:lpstr>
      <vt:lpstr>Times New Roman</vt:lpstr>
      <vt:lpstr>Office 主题​​</vt:lpstr>
      <vt:lpstr>PowerPoint 演示文稿</vt:lpstr>
      <vt:lpstr>PowerPoint 演示文稿</vt:lpstr>
      <vt:lpstr>使用getchar()</vt:lpstr>
      <vt:lpstr>不使用字符数组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昊旭 李</dc:creator>
  <cp:lastModifiedBy>昊旭 李</cp:lastModifiedBy>
  <cp:revision>2</cp:revision>
  <dcterms:created xsi:type="dcterms:W3CDTF">2025-10-24T01:46:42Z</dcterms:created>
  <dcterms:modified xsi:type="dcterms:W3CDTF">2025-10-24T06:09:20Z</dcterms:modified>
</cp:coreProperties>
</file>