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handoutMasterIdLst>
    <p:handoutMasterId r:id="rId12"/>
  </p:handoutMasterIdLst>
  <p:sldIdLst>
    <p:sldId id="258" r:id="rId10"/>
    <p:sldId id="259" r:id="rId11"/>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36" userDrawn="1">
          <p15:clr>
            <a:srgbClr val="A4A3A4"/>
          </p15:clr>
        </p15:guide>
        <p15:guide id="2" orient="horz" pos="618" userDrawn="1">
          <p15:clr>
            <a:srgbClr val="A4A3A4"/>
          </p15:clr>
        </p15:guide>
        <p15:guide id="3" orient="horz" pos="845" userDrawn="1">
          <p15:clr>
            <a:srgbClr val="A4A3A4"/>
          </p15:clr>
        </p15:guide>
        <p15:guide id="4" orient="horz" pos="2840" userDrawn="1">
          <p15:clr>
            <a:srgbClr val="A4A3A4"/>
          </p15:clr>
        </p15:guide>
        <p15:guide id="5" orient="horz" pos="4020" userDrawn="1">
          <p15:clr>
            <a:srgbClr val="A4A3A4"/>
          </p15:clr>
        </p15:guide>
        <p15:guide id="6" pos="7045"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5" autoAdjust="0"/>
    <p:restoredTop sz="94660"/>
  </p:normalViewPr>
  <p:slideViewPr>
    <p:cSldViewPr showGuides="1">
      <p:cViewPr varScale="1">
        <p:scale>
          <a:sx n="115" d="100"/>
          <a:sy n="115" d="100"/>
        </p:scale>
        <p:origin x="318" y="108"/>
      </p:cViewPr>
      <p:guideLst>
        <p:guide orient="horz" pos="436"/>
        <p:guide orient="horz" pos="618"/>
        <p:guide orient="horz" pos="845"/>
        <p:guide orient="horz" pos="2840"/>
        <p:guide orient="horz" pos="4020"/>
        <p:guide pos="7045"/>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2018/7/21</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636839"/>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0790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269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6407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4747742"/>
            <a:ext cx="7488767" cy="5847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9823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325439"/>
            <a:ext cx="10176933"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007534" y="1628776"/>
            <a:ext cx="10176933"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52059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6.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12433301" y="3503614"/>
            <a:ext cx="1225551" cy="3224213"/>
            <a:chOff x="5839" y="2251"/>
            <a:chExt cx="579" cy="2031"/>
          </a:xfrm>
        </p:grpSpPr>
        <p:sp>
          <p:nvSpPr>
            <p:cNvPr id="1038" name="Rectangle 78"/>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12335934" y="1333500"/>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12335934" y="1"/>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973138"/>
            <a:ext cx="12192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9639300" y="4011613"/>
            <a:ext cx="1269899"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1007534" y="2174292"/>
            <a:ext cx="7488767"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1007533" y="3068638"/>
            <a:ext cx="710565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1007534" y="6219825"/>
            <a:ext cx="2951770"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12192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1007534" y="2636839"/>
            <a:ext cx="73977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12433301" y="3511550"/>
            <a:ext cx="1225551" cy="3224212"/>
            <a:chOff x="5839" y="2251"/>
            <a:chExt cx="579" cy="2031"/>
          </a:xfrm>
        </p:grpSpPr>
        <p:sp>
          <p:nvSpPr>
            <p:cNvPr id="2061" name="Rectangle 23"/>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1007534" y="6230938"/>
            <a:ext cx="2951770"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9639300" y="4019551"/>
            <a:ext cx="1269899"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1007534" y="6219825"/>
            <a:ext cx="2951770" cy="215444"/>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1007534" y="4508501"/>
            <a:ext cx="7397751"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9426"/>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12433301" y="3511550"/>
            <a:ext cx="1225551" cy="3224212"/>
            <a:chOff x="5839" y="2251"/>
            <a:chExt cx="579" cy="2031"/>
          </a:xfrm>
        </p:grpSpPr>
        <p:sp>
          <p:nvSpPr>
            <p:cNvPr id="5134" name="Rectangle 86"/>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9639300" y="3795714"/>
            <a:ext cx="1269899"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1007534" y="4508500"/>
            <a:ext cx="7397751"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1007534" y="6219825"/>
            <a:ext cx="2951770"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12433301" y="3511550"/>
            <a:ext cx="1225551" cy="3224212"/>
            <a:chOff x="5839" y="2251"/>
            <a:chExt cx="579" cy="2031"/>
          </a:xfrm>
        </p:grpSpPr>
        <p:sp>
          <p:nvSpPr>
            <p:cNvPr id="6158" name="Rectangle 150"/>
            <p:cNvSpPr>
              <a:spLocks noChangeArrowheads="1"/>
            </p:cNvSpPr>
            <p:nvPr userDrawn="1"/>
          </p:nvSpPr>
          <p:spPr bwMode="auto">
            <a:xfrm>
              <a:off x="5839" y="3143"/>
              <a:ext cx="579" cy="233"/>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0" y="3795714"/>
            <a:ext cx="1269899"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1007534" y="4508500"/>
            <a:ext cx="7397751"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1007534" y="6219825"/>
            <a:ext cx="2951770"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12433301" y="3511550"/>
            <a:ext cx="1225551" cy="3224212"/>
            <a:chOff x="5839" y="2251"/>
            <a:chExt cx="579" cy="2031"/>
          </a:xfrm>
        </p:grpSpPr>
        <p:sp>
          <p:nvSpPr>
            <p:cNvPr id="7182" name="Rectangle 149"/>
            <p:cNvSpPr>
              <a:spLocks noChangeArrowheads="1"/>
            </p:cNvSpPr>
            <p:nvPr userDrawn="1"/>
          </p:nvSpPr>
          <p:spPr bwMode="auto">
            <a:xfrm>
              <a:off x="5839" y="3143"/>
              <a:ext cx="579" cy="233"/>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0" y="3795714"/>
            <a:ext cx="1269899"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1007534" y="4508500"/>
            <a:ext cx="7397751"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1007534" y="6219825"/>
            <a:ext cx="2951770" cy="21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25618" y="5684838"/>
            <a:ext cx="941916"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9647767" y="476250"/>
            <a:ext cx="19536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1007533" y="476251"/>
            <a:ext cx="284480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12433301" y="3511550"/>
            <a:ext cx="1225551" cy="3224212"/>
            <a:chOff x="5839" y="2251"/>
            <a:chExt cx="579" cy="2031"/>
          </a:xfrm>
        </p:grpSpPr>
        <p:sp>
          <p:nvSpPr>
            <p:cNvPr id="8206" name="Rectangle 84"/>
            <p:cNvSpPr>
              <a:spLocks noChangeArrowheads="1"/>
            </p:cNvSpPr>
            <p:nvPr userDrawn="1"/>
          </p:nvSpPr>
          <p:spPr bwMode="auto">
            <a:xfrm>
              <a:off x="5839" y="3143"/>
              <a:ext cx="579" cy="233"/>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12192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11067" y="1268414"/>
            <a:ext cx="4080933"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9639300" y="3795714"/>
            <a:ext cx="1269899"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3232031"/>
            <a:ext cx="12192000" cy="393938"/>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1007534" y="325439"/>
            <a:ext cx="10176933"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1007534" y="1628776"/>
            <a:ext cx="1017693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12433301" y="3511550"/>
            <a:ext cx="1225551" cy="3224212"/>
            <a:chOff x="5839" y="2251"/>
            <a:chExt cx="579" cy="2031"/>
          </a:xfrm>
        </p:grpSpPr>
        <p:sp>
          <p:nvSpPr>
            <p:cNvPr id="9225" name="Rectangle 15"/>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6224589"/>
            <a:ext cx="12200467"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534" y="6451600"/>
            <a:ext cx="2532337"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011834" y="6386514"/>
            <a:ext cx="174836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534" y="325439"/>
            <a:ext cx="10176933"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1007534" y="1628776"/>
            <a:ext cx="1017693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12433301" y="3511550"/>
            <a:ext cx="1225551"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5047622" y="6465937"/>
            <a:ext cx="162366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p:nvSpPr>
        <p:spPr bwMode="auto">
          <a:xfrm>
            <a:off x="8481485" y="6489701"/>
            <a:ext cx="240453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5897564"/>
            <a:ext cx="12192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12433301" y="3511550"/>
            <a:ext cx="1225551" cy="3224212"/>
            <a:chOff x="5839" y="2251"/>
            <a:chExt cx="579" cy="2031"/>
          </a:xfrm>
        </p:grpSpPr>
        <p:sp>
          <p:nvSpPr>
            <p:cNvPr id="11273" name="Rectangle 12"/>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12335934" y="1341438"/>
            <a:ext cx="1589617"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12335934" y="7938"/>
            <a:ext cx="1494367"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1007534" y="4508501"/>
            <a:ext cx="10176933"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4742159" y="2668589"/>
            <a:ext cx="2707682"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4844750" y="3429000"/>
            <a:ext cx="2502498"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3287688" y="2492896"/>
            <a:ext cx="914400" cy="432048"/>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sz="1800" b="0" i="0" u="none" strike="noStrike" cap="none" normalizeH="0" baseline="0" dirty="0" smtClean="0">
                <a:ln>
                  <a:noFill/>
                </a:ln>
                <a:solidFill>
                  <a:schemeClr val="tx1"/>
                </a:solidFill>
                <a:effectLst/>
                <a:latin typeface="Arial" charset="0"/>
                <a:ea typeface="宋体" charset="-122"/>
              </a:rPr>
              <a:t>Client</a:t>
            </a:r>
          </a:p>
        </p:txBody>
      </p:sp>
      <p:sp>
        <p:nvSpPr>
          <p:cNvPr id="5" name="矩形 4"/>
          <p:cNvSpPr/>
          <p:nvPr/>
        </p:nvSpPr>
        <p:spPr bwMode="auto">
          <a:xfrm>
            <a:off x="6744072" y="2492896"/>
            <a:ext cx="914400" cy="432048"/>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sz="1800" b="0" i="0" u="none" strike="noStrike" cap="none" normalizeH="0" baseline="0" dirty="0" smtClean="0">
                <a:ln>
                  <a:noFill/>
                </a:ln>
                <a:solidFill>
                  <a:schemeClr val="tx1"/>
                </a:solidFill>
                <a:effectLst/>
                <a:latin typeface="Arial" charset="0"/>
                <a:ea typeface="宋体" charset="-122"/>
              </a:rPr>
              <a:t>Server</a:t>
            </a:r>
          </a:p>
        </p:txBody>
      </p:sp>
      <p:sp>
        <p:nvSpPr>
          <p:cNvPr id="6" name="矩形 5"/>
          <p:cNvSpPr/>
          <p:nvPr/>
        </p:nvSpPr>
        <p:spPr bwMode="auto">
          <a:xfrm>
            <a:off x="5681117" y="551495"/>
            <a:ext cx="595219" cy="357225"/>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sz="1800" b="0" i="0" u="none" strike="noStrike" cap="none" normalizeH="0" baseline="0" dirty="0" smtClean="0">
                <a:ln>
                  <a:noFill/>
                </a:ln>
                <a:solidFill>
                  <a:schemeClr val="tx1"/>
                </a:solidFill>
                <a:effectLst/>
                <a:latin typeface="Arial" charset="0"/>
                <a:ea typeface="宋体" charset="-122"/>
              </a:rPr>
              <a:t>CA</a:t>
            </a:r>
          </a:p>
        </p:txBody>
      </p:sp>
      <p:cxnSp>
        <p:nvCxnSpPr>
          <p:cNvPr id="7" name="直接箭头连接符 6"/>
          <p:cNvCxnSpPr>
            <a:stCxn id="6" idx="2"/>
            <a:endCxn id="27" idx="0"/>
          </p:cNvCxnSpPr>
          <p:nvPr/>
        </p:nvCxnSpPr>
        <p:spPr bwMode="auto">
          <a:xfrm>
            <a:off x="5978727" y="908720"/>
            <a:ext cx="754809" cy="553938"/>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bwMode="auto">
          <a:xfrm>
            <a:off x="4223792" y="2636912"/>
            <a:ext cx="2469976" cy="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7" name="直接箭头连接符 16"/>
          <p:cNvCxnSpPr/>
          <p:nvPr/>
        </p:nvCxnSpPr>
        <p:spPr bwMode="auto">
          <a:xfrm flipH="1">
            <a:off x="4223792" y="2852936"/>
            <a:ext cx="2520280" cy="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5138192" y="2810985"/>
            <a:ext cx="439544" cy="369332"/>
          </a:xfrm>
          <a:prstGeom prst="rect">
            <a:avLst/>
          </a:prstGeom>
          <a:noFill/>
        </p:spPr>
        <p:txBody>
          <a:bodyPr wrap="none" rtlCol="0">
            <a:spAutoFit/>
          </a:bodyPr>
          <a:lstStyle/>
          <a:p>
            <a:r>
              <a:rPr lang="en-US" dirty="0" err="1" smtClean="0"/>
              <a:t>crt</a:t>
            </a:r>
            <a:endParaRPr lang="en-US" dirty="0"/>
          </a:p>
        </p:txBody>
      </p:sp>
      <p:sp>
        <p:nvSpPr>
          <p:cNvPr id="21" name="矩形 20"/>
          <p:cNvSpPr/>
          <p:nvPr/>
        </p:nvSpPr>
        <p:spPr>
          <a:xfrm>
            <a:off x="6644474" y="702621"/>
            <a:ext cx="1172116" cy="261610"/>
          </a:xfrm>
          <a:prstGeom prst="rect">
            <a:avLst/>
          </a:prstGeom>
        </p:spPr>
        <p:txBody>
          <a:bodyPr wrap="none">
            <a:spAutoFit/>
          </a:bodyPr>
          <a:lstStyle/>
          <a:p>
            <a:r>
              <a:rPr lang="en-US" altLang="zh-CN" sz="1100" dirty="0">
                <a:latin typeface="宋体" panose="02010600030101010101" pitchFamily="2" charset="-122"/>
              </a:rPr>
              <a:t>DST Root CA X3</a:t>
            </a:r>
            <a:endParaRPr lang="zh-CN" altLang="en-US" sz="1100" dirty="0">
              <a:latin typeface="宋体" panose="02010600030101010101" pitchFamily="2" charset="-122"/>
            </a:endParaRPr>
          </a:p>
        </p:txBody>
      </p:sp>
      <p:sp>
        <p:nvSpPr>
          <p:cNvPr id="22" name="矩形 21"/>
          <p:cNvSpPr/>
          <p:nvPr/>
        </p:nvSpPr>
        <p:spPr>
          <a:xfrm>
            <a:off x="7158549" y="1451564"/>
            <a:ext cx="2185214" cy="276999"/>
          </a:xfrm>
          <a:prstGeom prst="rect">
            <a:avLst/>
          </a:prstGeom>
        </p:spPr>
        <p:txBody>
          <a:bodyPr wrap="none">
            <a:spAutoFit/>
          </a:bodyPr>
          <a:lstStyle/>
          <a:p>
            <a:r>
              <a:rPr lang="en-US" altLang="zh-CN" sz="1200" dirty="0">
                <a:latin typeface="宋体" panose="02010600030101010101" pitchFamily="2" charset="-122"/>
              </a:rPr>
              <a:t>Let's Encrypt Authority X3</a:t>
            </a:r>
            <a:endParaRPr lang="zh-CN" altLang="en-US" sz="1200" dirty="0">
              <a:latin typeface="宋体" panose="02010600030101010101" pitchFamily="2" charset="-122"/>
            </a:endParaRPr>
          </a:p>
        </p:txBody>
      </p:sp>
      <p:sp>
        <p:nvSpPr>
          <p:cNvPr id="23" name="矩形 22"/>
          <p:cNvSpPr/>
          <p:nvPr/>
        </p:nvSpPr>
        <p:spPr>
          <a:xfrm>
            <a:off x="4729176" y="3828865"/>
            <a:ext cx="2159566" cy="261610"/>
          </a:xfrm>
          <a:prstGeom prst="rect">
            <a:avLst/>
          </a:prstGeom>
        </p:spPr>
        <p:txBody>
          <a:bodyPr wrap="none">
            <a:spAutoFit/>
          </a:bodyPr>
          <a:lstStyle/>
          <a:p>
            <a:r>
              <a:rPr lang="zh-CN" altLang="en-US" sz="1100" dirty="0">
                <a:latin typeface="宋体" panose="02010600030101010101" pitchFamily="2" charset="-122"/>
              </a:rPr>
              <a:t>*</a:t>
            </a:r>
            <a:r>
              <a:rPr lang="en-US" altLang="zh-CN" sz="1100" dirty="0">
                <a:latin typeface="宋体" panose="02010600030101010101" pitchFamily="2" charset="-122"/>
              </a:rPr>
              <a:t>.poc.hybrid.otc-service.com</a:t>
            </a:r>
            <a:endParaRPr lang="zh-CN" altLang="en-US" sz="1100" dirty="0">
              <a:latin typeface="宋体" panose="02010600030101010101" pitchFamily="2" charset="-122"/>
            </a:endParaRPr>
          </a:p>
        </p:txBody>
      </p:sp>
      <p:sp>
        <p:nvSpPr>
          <p:cNvPr id="24" name="文本框 23"/>
          <p:cNvSpPr txBox="1"/>
          <p:nvPr/>
        </p:nvSpPr>
        <p:spPr>
          <a:xfrm>
            <a:off x="10920536" y="188640"/>
            <a:ext cx="1114601" cy="369332"/>
          </a:xfrm>
          <a:prstGeom prst="rect">
            <a:avLst/>
          </a:prstGeom>
          <a:noFill/>
        </p:spPr>
        <p:txBody>
          <a:bodyPr wrap="none" rtlCol="0">
            <a:spAutoFit/>
          </a:bodyPr>
          <a:lstStyle/>
          <a:p>
            <a:r>
              <a:rPr lang="en-US" dirty="0" smtClean="0"/>
              <a:t>Web trust</a:t>
            </a:r>
            <a:endParaRPr lang="en-US" dirty="0"/>
          </a:p>
        </p:txBody>
      </p:sp>
      <p:sp>
        <p:nvSpPr>
          <p:cNvPr id="27" name="矩形 26"/>
          <p:cNvSpPr/>
          <p:nvPr/>
        </p:nvSpPr>
        <p:spPr bwMode="auto">
          <a:xfrm>
            <a:off x="6276336" y="1462658"/>
            <a:ext cx="914400" cy="432048"/>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sz="1800" b="0" i="0" u="none" strike="noStrike" cap="none" normalizeH="0" baseline="0" dirty="0" err="1" smtClean="0">
                <a:ln>
                  <a:noFill/>
                </a:ln>
                <a:solidFill>
                  <a:schemeClr val="tx1"/>
                </a:solidFill>
                <a:effectLst/>
                <a:latin typeface="Arial" charset="0"/>
                <a:ea typeface="宋体" charset="-122"/>
              </a:rPr>
              <a:t>subCA</a:t>
            </a:r>
            <a:endParaRPr kumimoji="0" lang="en-US" sz="1800" b="0" i="0" u="none" strike="noStrike" cap="none" normalizeH="0" baseline="0" dirty="0" smtClean="0">
              <a:ln>
                <a:noFill/>
              </a:ln>
              <a:solidFill>
                <a:schemeClr val="tx1"/>
              </a:solidFill>
              <a:effectLst/>
              <a:latin typeface="Arial" charset="0"/>
              <a:ea typeface="宋体" charset="-122"/>
            </a:endParaRPr>
          </a:p>
        </p:txBody>
      </p:sp>
      <p:cxnSp>
        <p:nvCxnSpPr>
          <p:cNvPr id="29" name="直接箭头连接符 28"/>
          <p:cNvCxnSpPr>
            <a:stCxn id="27" idx="2"/>
            <a:endCxn id="5" idx="0"/>
          </p:cNvCxnSpPr>
          <p:nvPr/>
        </p:nvCxnSpPr>
        <p:spPr bwMode="auto">
          <a:xfrm>
            <a:off x="6733536" y="1894706"/>
            <a:ext cx="467736" cy="59819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3" name="矩形 32"/>
          <p:cNvSpPr/>
          <p:nvPr/>
        </p:nvSpPr>
        <p:spPr bwMode="auto">
          <a:xfrm>
            <a:off x="6249986" y="5607180"/>
            <a:ext cx="1386108" cy="362855"/>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sz="1800" b="0" i="0" u="none" strike="noStrike" cap="none" normalizeH="0" baseline="0" dirty="0" err="1" smtClean="0">
                <a:ln>
                  <a:noFill/>
                </a:ln>
                <a:solidFill>
                  <a:schemeClr val="tx1"/>
                </a:solidFill>
                <a:effectLst/>
                <a:latin typeface="Arial" charset="0"/>
                <a:ea typeface="宋体" charset="-122"/>
              </a:rPr>
              <a:t>keystore</a:t>
            </a:r>
            <a:endParaRPr kumimoji="0" lang="en-US" sz="1800" b="0" i="0" u="none" strike="noStrike" cap="none" normalizeH="0" baseline="0" dirty="0" smtClean="0">
              <a:ln>
                <a:noFill/>
              </a:ln>
              <a:solidFill>
                <a:schemeClr val="tx1"/>
              </a:solidFill>
              <a:effectLst/>
              <a:latin typeface="Arial" charset="0"/>
              <a:ea typeface="宋体" charset="-122"/>
            </a:endParaRPr>
          </a:p>
        </p:txBody>
      </p:sp>
      <p:sp>
        <p:nvSpPr>
          <p:cNvPr id="36" name="矩形 35"/>
          <p:cNvSpPr/>
          <p:nvPr/>
        </p:nvSpPr>
        <p:spPr bwMode="auto">
          <a:xfrm>
            <a:off x="5209409" y="4952268"/>
            <a:ext cx="1386108" cy="362855"/>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sz="1400" b="0" i="0" u="none" strike="noStrike" cap="none" normalizeH="0" baseline="0" dirty="0" err="1" smtClean="0">
                <a:ln>
                  <a:noFill/>
                </a:ln>
                <a:solidFill>
                  <a:schemeClr val="tx1"/>
                </a:solidFill>
                <a:effectLst/>
                <a:latin typeface="Arial" charset="0"/>
                <a:ea typeface="宋体" charset="-122"/>
              </a:rPr>
              <a:t>keymanager</a:t>
            </a:r>
            <a:endParaRPr kumimoji="0" lang="en-US" sz="1400" b="0" i="0" u="none" strike="noStrike" cap="none" normalizeH="0" baseline="0" dirty="0" smtClean="0">
              <a:ln>
                <a:noFill/>
              </a:ln>
              <a:solidFill>
                <a:schemeClr val="tx1"/>
              </a:solidFill>
              <a:effectLst/>
              <a:latin typeface="Arial" charset="0"/>
              <a:ea typeface="宋体" charset="-122"/>
            </a:endParaRPr>
          </a:p>
        </p:txBody>
      </p:sp>
      <p:sp>
        <p:nvSpPr>
          <p:cNvPr id="37" name="矩形 36"/>
          <p:cNvSpPr/>
          <p:nvPr/>
        </p:nvSpPr>
        <p:spPr bwMode="auto">
          <a:xfrm>
            <a:off x="7391807" y="4952267"/>
            <a:ext cx="1386108" cy="362855"/>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sz="1400" b="0" i="0" u="none" strike="noStrike" cap="none" normalizeH="0" baseline="0" dirty="0" err="1" smtClean="0">
                <a:ln>
                  <a:noFill/>
                </a:ln>
                <a:solidFill>
                  <a:schemeClr val="tx1"/>
                </a:solidFill>
                <a:effectLst/>
                <a:latin typeface="Arial" charset="0"/>
                <a:ea typeface="宋体" charset="-122"/>
              </a:rPr>
              <a:t>trustmanager</a:t>
            </a:r>
            <a:endParaRPr kumimoji="0" lang="en-US" sz="1400" b="0" i="0" u="none" strike="noStrike" cap="none" normalizeH="0" baseline="0" dirty="0" smtClean="0">
              <a:ln>
                <a:noFill/>
              </a:ln>
              <a:solidFill>
                <a:schemeClr val="tx1"/>
              </a:solidFill>
              <a:effectLst/>
              <a:latin typeface="Arial" charset="0"/>
              <a:ea typeface="宋体" charset="-122"/>
            </a:endParaRPr>
          </a:p>
        </p:txBody>
      </p:sp>
      <p:cxnSp>
        <p:nvCxnSpPr>
          <p:cNvPr id="35" name="直接箭头连接符 34"/>
          <p:cNvCxnSpPr>
            <a:stCxn id="36" idx="2"/>
            <a:endCxn id="33" idx="0"/>
          </p:cNvCxnSpPr>
          <p:nvPr/>
        </p:nvCxnSpPr>
        <p:spPr bwMode="auto">
          <a:xfrm>
            <a:off x="5902463" y="5315123"/>
            <a:ext cx="1040577" cy="292057"/>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0" name="直接箭头连接符 39"/>
          <p:cNvCxnSpPr>
            <a:stCxn id="37" idx="2"/>
            <a:endCxn id="33" idx="0"/>
          </p:cNvCxnSpPr>
          <p:nvPr/>
        </p:nvCxnSpPr>
        <p:spPr bwMode="auto">
          <a:xfrm flipH="1">
            <a:off x="6943040" y="5315122"/>
            <a:ext cx="1141821" cy="292058"/>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5" name="矩形 44"/>
          <p:cNvSpPr/>
          <p:nvPr/>
        </p:nvSpPr>
        <p:spPr>
          <a:xfrm>
            <a:off x="4729176" y="4186861"/>
            <a:ext cx="396262" cy="261610"/>
          </a:xfrm>
          <a:prstGeom prst="rect">
            <a:avLst/>
          </a:prstGeom>
        </p:spPr>
        <p:txBody>
          <a:bodyPr wrap="none">
            <a:spAutoFit/>
          </a:bodyPr>
          <a:lstStyle/>
          <a:p>
            <a:r>
              <a:rPr lang="en-US" altLang="zh-CN" sz="1100" dirty="0" smtClean="0">
                <a:latin typeface="宋体" panose="02010600030101010101" pitchFamily="2" charset="-122"/>
              </a:rPr>
              <a:t>key</a:t>
            </a:r>
            <a:endParaRPr lang="zh-CN" altLang="en-US" sz="1100" dirty="0">
              <a:latin typeface="宋体" panose="02010600030101010101" pitchFamily="2" charset="-122"/>
            </a:endParaRPr>
          </a:p>
        </p:txBody>
      </p:sp>
      <p:sp>
        <p:nvSpPr>
          <p:cNvPr id="43" name="矩形 42"/>
          <p:cNvSpPr/>
          <p:nvPr/>
        </p:nvSpPr>
        <p:spPr bwMode="auto">
          <a:xfrm>
            <a:off x="4555469" y="3811167"/>
            <a:ext cx="2693987" cy="741713"/>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cxnSp>
        <p:nvCxnSpPr>
          <p:cNvPr id="46" name="直接箭头连接符 45"/>
          <p:cNvCxnSpPr>
            <a:stCxn id="43" idx="2"/>
            <a:endCxn id="36" idx="0"/>
          </p:cNvCxnSpPr>
          <p:nvPr/>
        </p:nvCxnSpPr>
        <p:spPr bwMode="auto">
          <a:xfrm>
            <a:off x="5902463" y="4552880"/>
            <a:ext cx="0" cy="399388"/>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8" name="矩形 47"/>
          <p:cNvSpPr/>
          <p:nvPr/>
        </p:nvSpPr>
        <p:spPr bwMode="auto">
          <a:xfrm>
            <a:off x="6595517" y="551495"/>
            <a:ext cx="2812851" cy="1509353"/>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smtClean="0">
              <a:ln>
                <a:noFill/>
              </a:ln>
              <a:solidFill>
                <a:schemeClr val="tx1"/>
              </a:solidFill>
              <a:effectLst/>
              <a:latin typeface="Arial" charset="0"/>
              <a:ea typeface="宋体" charset="-122"/>
            </a:endParaRPr>
          </a:p>
        </p:txBody>
      </p:sp>
      <p:cxnSp>
        <p:nvCxnSpPr>
          <p:cNvPr id="50" name="肘形连接符 49"/>
          <p:cNvCxnSpPr>
            <a:stCxn id="48" idx="3"/>
            <a:endCxn id="37" idx="0"/>
          </p:cNvCxnSpPr>
          <p:nvPr/>
        </p:nvCxnSpPr>
        <p:spPr bwMode="auto">
          <a:xfrm flipH="1">
            <a:off x="8084861" y="1306172"/>
            <a:ext cx="1323507" cy="3646095"/>
          </a:xfrm>
          <a:prstGeom prst="bentConnector4">
            <a:avLst>
              <a:gd name="adj1" fmla="val -17272"/>
              <a:gd name="adj2" fmla="val 85198"/>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6" name="肘形连接符 55"/>
          <p:cNvCxnSpPr>
            <a:stCxn id="33" idx="3"/>
            <a:endCxn id="5" idx="3"/>
          </p:cNvCxnSpPr>
          <p:nvPr/>
        </p:nvCxnSpPr>
        <p:spPr bwMode="auto">
          <a:xfrm flipV="1">
            <a:off x="7636094" y="2708920"/>
            <a:ext cx="22378" cy="3079688"/>
          </a:xfrm>
          <a:prstGeom prst="bentConnector3">
            <a:avLst>
              <a:gd name="adj1" fmla="val 14017298"/>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bwMode="auto">
          <a:xfrm>
            <a:off x="3575720" y="1268760"/>
            <a:ext cx="914400" cy="432048"/>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sz="1800" b="0" i="0" u="none" strike="noStrike" cap="none" normalizeH="0" baseline="0" dirty="0" smtClean="0">
                <a:ln>
                  <a:noFill/>
                </a:ln>
                <a:solidFill>
                  <a:schemeClr val="tx1"/>
                </a:solidFill>
                <a:effectLst/>
                <a:latin typeface="Arial" charset="0"/>
                <a:ea typeface="宋体" charset="-122"/>
              </a:rPr>
              <a:t>Client</a:t>
            </a:r>
          </a:p>
        </p:txBody>
      </p:sp>
      <p:sp>
        <p:nvSpPr>
          <p:cNvPr id="28" name="矩形 27"/>
          <p:cNvSpPr/>
          <p:nvPr/>
        </p:nvSpPr>
        <p:spPr bwMode="auto">
          <a:xfrm>
            <a:off x="7032104" y="1268760"/>
            <a:ext cx="914400" cy="432048"/>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sz="1800" b="0" i="0" u="none" strike="noStrike" cap="none" normalizeH="0" baseline="0" dirty="0" smtClean="0">
                <a:ln>
                  <a:noFill/>
                </a:ln>
                <a:solidFill>
                  <a:schemeClr val="tx1"/>
                </a:solidFill>
                <a:effectLst/>
                <a:latin typeface="Arial" charset="0"/>
                <a:ea typeface="宋体" charset="-122"/>
              </a:rPr>
              <a:t>Server</a:t>
            </a:r>
          </a:p>
        </p:txBody>
      </p:sp>
      <p:cxnSp>
        <p:nvCxnSpPr>
          <p:cNvPr id="4" name="直接箭头连接符 3"/>
          <p:cNvCxnSpPr/>
          <p:nvPr/>
        </p:nvCxnSpPr>
        <p:spPr bwMode="auto">
          <a:xfrm>
            <a:off x="4151784" y="2060848"/>
            <a:ext cx="3312368" cy="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5237619" y="1692387"/>
            <a:ext cx="649537" cy="369332"/>
          </a:xfrm>
          <a:prstGeom prst="rect">
            <a:avLst/>
          </a:prstGeom>
          <a:noFill/>
        </p:spPr>
        <p:txBody>
          <a:bodyPr wrap="none" rtlCol="0">
            <a:spAutoFit/>
          </a:bodyPr>
          <a:lstStyle/>
          <a:p>
            <a:r>
              <a:rPr lang="en-US" dirty="0" smtClean="0"/>
              <a:t>hello</a:t>
            </a:r>
            <a:endParaRPr lang="en-US" dirty="0"/>
          </a:p>
        </p:txBody>
      </p:sp>
      <p:cxnSp>
        <p:nvCxnSpPr>
          <p:cNvPr id="11" name="直接箭头连接符 10"/>
          <p:cNvCxnSpPr/>
          <p:nvPr/>
        </p:nvCxnSpPr>
        <p:spPr bwMode="auto">
          <a:xfrm flipH="1">
            <a:off x="4151784" y="2708920"/>
            <a:ext cx="3312368" cy="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34" name="文本框 33"/>
          <p:cNvSpPr txBox="1"/>
          <p:nvPr/>
        </p:nvSpPr>
        <p:spPr>
          <a:xfrm>
            <a:off x="5237619" y="2385754"/>
            <a:ext cx="1140697" cy="646331"/>
          </a:xfrm>
          <a:prstGeom prst="rect">
            <a:avLst/>
          </a:prstGeom>
          <a:noFill/>
        </p:spPr>
        <p:txBody>
          <a:bodyPr wrap="none" rtlCol="0">
            <a:spAutoFit/>
          </a:bodyPr>
          <a:lstStyle/>
          <a:p>
            <a:r>
              <a:rPr lang="en-US" dirty="0" smtClean="0"/>
              <a:t>Hello</a:t>
            </a:r>
            <a:endParaRPr lang="en-US" dirty="0"/>
          </a:p>
          <a:p>
            <a:r>
              <a:rPr lang="en-US" dirty="0" err="1" smtClean="0"/>
              <a:t>Crt</a:t>
            </a:r>
            <a:r>
              <a:rPr lang="en-US" dirty="0" smtClean="0"/>
              <a:t>/cipher</a:t>
            </a:r>
            <a:endParaRPr lang="en-US" dirty="0"/>
          </a:p>
        </p:txBody>
      </p:sp>
      <p:sp>
        <p:nvSpPr>
          <p:cNvPr id="15" name="矩形 14"/>
          <p:cNvSpPr/>
          <p:nvPr/>
        </p:nvSpPr>
        <p:spPr>
          <a:xfrm>
            <a:off x="2639616" y="2628503"/>
            <a:ext cx="465192" cy="369332"/>
          </a:xfrm>
          <a:prstGeom prst="rect">
            <a:avLst/>
          </a:prstGeom>
        </p:spPr>
        <p:txBody>
          <a:bodyPr wrap="none">
            <a:spAutoFit/>
          </a:bodyPr>
          <a:lstStyle/>
          <a:p>
            <a:r>
              <a:rPr lang="en-US" dirty="0" err="1"/>
              <a:t>Crt</a:t>
            </a:r>
            <a:endParaRPr lang="en-US" dirty="0"/>
          </a:p>
        </p:txBody>
      </p:sp>
      <p:sp>
        <p:nvSpPr>
          <p:cNvPr id="41" name="矩形 40"/>
          <p:cNvSpPr/>
          <p:nvPr/>
        </p:nvSpPr>
        <p:spPr bwMode="auto">
          <a:xfrm>
            <a:off x="911424" y="476672"/>
            <a:ext cx="1386108" cy="362855"/>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r>
              <a:rPr kumimoji="0" lang="en-US" sz="1400" b="0" i="0" u="none" strike="noStrike" cap="none" normalizeH="0" baseline="0" dirty="0" err="1" smtClean="0">
                <a:ln>
                  <a:noFill/>
                </a:ln>
                <a:solidFill>
                  <a:schemeClr val="tx1"/>
                </a:solidFill>
                <a:effectLst/>
                <a:latin typeface="Arial" charset="0"/>
                <a:ea typeface="宋体" charset="-122"/>
              </a:rPr>
              <a:t>trustmanager</a:t>
            </a:r>
            <a:endParaRPr kumimoji="0" lang="en-US" sz="1400" b="0" i="0" u="none" strike="noStrike" cap="none" normalizeH="0" baseline="0" dirty="0" smtClean="0">
              <a:ln>
                <a:noFill/>
              </a:ln>
              <a:solidFill>
                <a:schemeClr val="tx1"/>
              </a:solidFill>
              <a:effectLst/>
              <a:latin typeface="Arial" charset="0"/>
              <a:ea typeface="宋体" charset="-122"/>
            </a:endParaRPr>
          </a:p>
        </p:txBody>
      </p:sp>
      <p:cxnSp>
        <p:nvCxnSpPr>
          <p:cNvPr id="18" name="直接连接符 17"/>
          <p:cNvCxnSpPr/>
          <p:nvPr/>
        </p:nvCxnSpPr>
        <p:spPr bwMode="auto">
          <a:xfrm>
            <a:off x="1127448" y="839527"/>
            <a:ext cx="0" cy="1653369"/>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bwMode="auto">
          <a:xfrm>
            <a:off x="1127448" y="1268760"/>
            <a:ext cx="576064" cy="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bwMode="auto">
          <a:xfrm>
            <a:off x="1127448" y="1421160"/>
            <a:ext cx="576064" cy="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9" name="直接连接符 48"/>
          <p:cNvCxnSpPr/>
          <p:nvPr/>
        </p:nvCxnSpPr>
        <p:spPr bwMode="auto">
          <a:xfrm>
            <a:off x="1127448" y="1556792"/>
            <a:ext cx="576064" cy="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1" name="直接连接符 50"/>
          <p:cNvCxnSpPr/>
          <p:nvPr/>
        </p:nvCxnSpPr>
        <p:spPr bwMode="auto">
          <a:xfrm>
            <a:off x="1127448" y="1700808"/>
            <a:ext cx="576064" cy="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2" name="直接连接符 51"/>
          <p:cNvCxnSpPr/>
          <p:nvPr/>
        </p:nvCxnSpPr>
        <p:spPr bwMode="auto">
          <a:xfrm>
            <a:off x="1127448" y="1853208"/>
            <a:ext cx="576064" cy="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bwMode="auto">
          <a:xfrm>
            <a:off x="1127448" y="1988840"/>
            <a:ext cx="576064" cy="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4" name="直接连接符 53"/>
          <p:cNvCxnSpPr/>
          <p:nvPr/>
        </p:nvCxnSpPr>
        <p:spPr bwMode="auto">
          <a:xfrm>
            <a:off x="1127448" y="2132856"/>
            <a:ext cx="576064" cy="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5" name="直接连接符 54"/>
          <p:cNvCxnSpPr/>
          <p:nvPr/>
        </p:nvCxnSpPr>
        <p:spPr bwMode="auto">
          <a:xfrm>
            <a:off x="1127448" y="2285256"/>
            <a:ext cx="576064" cy="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 name="直接连接符 56"/>
          <p:cNvCxnSpPr/>
          <p:nvPr/>
        </p:nvCxnSpPr>
        <p:spPr bwMode="auto">
          <a:xfrm>
            <a:off x="1127448" y="2420888"/>
            <a:ext cx="576064" cy="0"/>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2" name="直接箭头连接符 31"/>
          <p:cNvCxnSpPr>
            <a:stCxn id="15" idx="0"/>
          </p:cNvCxnSpPr>
          <p:nvPr/>
        </p:nvCxnSpPr>
        <p:spPr bwMode="auto">
          <a:xfrm flipH="1" flipV="1">
            <a:off x="1658928" y="1692387"/>
            <a:ext cx="1213284" cy="936116"/>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44" name="文本框 43"/>
          <p:cNvSpPr txBox="1"/>
          <p:nvPr/>
        </p:nvSpPr>
        <p:spPr>
          <a:xfrm>
            <a:off x="2513556" y="233741"/>
            <a:ext cx="663964" cy="1277273"/>
          </a:xfrm>
          <a:prstGeom prst="rect">
            <a:avLst/>
          </a:prstGeom>
          <a:noFill/>
        </p:spPr>
        <p:txBody>
          <a:bodyPr wrap="none" rtlCol="0">
            <a:spAutoFit/>
          </a:bodyPr>
          <a:lstStyle/>
          <a:p>
            <a:r>
              <a:rPr lang="en-US" sz="1100" dirty="0" smtClean="0"/>
              <a:t>IE</a:t>
            </a:r>
          </a:p>
          <a:p>
            <a:r>
              <a:rPr lang="en-US" sz="1100" dirty="0" smtClean="0"/>
              <a:t>Chrome</a:t>
            </a:r>
          </a:p>
          <a:p>
            <a:r>
              <a:rPr lang="en-US" sz="1100" dirty="0" smtClean="0"/>
              <a:t>Firefox</a:t>
            </a:r>
          </a:p>
          <a:p>
            <a:r>
              <a:rPr lang="en-US" sz="1100" dirty="0" smtClean="0"/>
              <a:t>Linux</a:t>
            </a:r>
          </a:p>
          <a:p>
            <a:r>
              <a:rPr lang="en-US" sz="1100" dirty="0" smtClean="0"/>
              <a:t>Window</a:t>
            </a:r>
          </a:p>
          <a:p>
            <a:r>
              <a:rPr lang="en-US" sz="1100" dirty="0" err="1" smtClean="0"/>
              <a:t>Ios</a:t>
            </a:r>
            <a:endParaRPr lang="en-US" sz="1100" dirty="0" smtClean="0"/>
          </a:p>
          <a:p>
            <a:r>
              <a:rPr lang="en-US" sz="1100" dirty="0" smtClean="0"/>
              <a:t>android</a:t>
            </a:r>
            <a:endParaRPr lang="en-US" sz="1100" dirty="0"/>
          </a:p>
        </p:txBody>
      </p:sp>
    </p:spTree>
    <p:extLst>
      <p:ext uri="{BB962C8B-B14F-4D97-AF65-F5344CB8AC3E}">
        <p14:creationId xmlns:p14="http://schemas.microsoft.com/office/powerpoint/2010/main" val="3047384006"/>
      </p:ext>
    </p:extLst>
  </p:cSld>
  <p:clrMapOvr>
    <a:masterClrMapping/>
  </p:clrMapOvr>
  <p:transition advClick="0" advTm="8000">
    <p:fade thruBlk="1"/>
  </p:transition>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20</TotalTime>
  <Words>35</Words>
  <Application>Microsoft Office PowerPoint</Application>
  <PresentationFormat>宽屏</PresentationFormat>
  <Paragraphs>27</Paragraphs>
  <Slides>2</Slides>
  <Notes>0</Notes>
  <HiddenSlides>0</HiddenSlides>
  <MMClips>0</MMClips>
  <ScaleCrop>false</ScaleCrop>
  <HeadingPairs>
    <vt:vector size="6" baseType="variant">
      <vt:variant>
        <vt:lpstr>已用的字体</vt:lpstr>
      </vt:variant>
      <vt:variant>
        <vt:i4>11</vt:i4>
      </vt:variant>
      <vt:variant>
        <vt:lpstr>主题</vt:lpstr>
      </vt:variant>
      <vt:variant>
        <vt:i4>9</vt:i4>
      </vt:variant>
      <vt:variant>
        <vt:lpstr>幻灯片标题</vt:lpstr>
      </vt:variant>
      <vt:variant>
        <vt:i4>2</vt:i4>
      </vt:variant>
    </vt:vector>
  </HeadingPairs>
  <TitlesOfParts>
    <vt:vector size="22" baseType="lpstr">
      <vt:lpstr>FrutigerNext LT Medium</vt:lpstr>
      <vt:lpstr>ＭＳ Ｐゴシック</vt:lpstr>
      <vt:lpstr>ＭＳ Ｐゴシック</vt:lpstr>
      <vt:lpstr>黑体</vt:lpstr>
      <vt:lpstr>华文细黑</vt:lpstr>
      <vt:lpstr>宋体</vt:lpstr>
      <vt:lpstr>Arial</vt:lpstr>
      <vt:lpstr>Calibri</vt:lpstr>
      <vt:lpstr>FrutigerNext LT Bold</vt:lpstr>
      <vt:lpstr>FrutigerNext LT Regular</vt:lpstr>
      <vt:lpstr>Wingdings</vt:lpstr>
      <vt:lpstr>blank</vt:lpstr>
      <vt:lpstr>1_主题1</vt:lpstr>
      <vt:lpstr>4_主题1</vt:lpstr>
      <vt:lpstr>5_主题1</vt:lpstr>
      <vt:lpstr>6_主题1</vt:lpstr>
      <vt:lpstr>7_主题1</vt:lpstr>
      <vt:lpstr>8_主题1</vt:lpstr>
      <vt:lpstr>9_主题1</vt:lpstr>
      <vt:lpstr>10_主题1</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Chengding</dc:creator>
  <cp:lastModifiedBy>Liheng (LIHENG, Cloud BU)</cp:lastModifiedBy>
  <cp:revision>3</cp:revision>
  <dcterms:created xsi:type="dcterms:W3CDTF">2018-07-21T08:25:34Z</dcterms:created>
  <dcterms:modified xsi:type="dcterms:W3CDTF">2018-07-21T08:49:47Z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1532162828</vt:lpwstr>
  </property>
  <property fmtid="{D5CDD505-2E9C-101B-9397-08002B2CF9AE}" pid="10" name="_2015_ms_pID_725343">
    <vt:lpwstr>(3)luJjaRyG/6J0PW6ZZScXQTlqwfZ5/N8+qj9IYnPbiV5bZeUYn4ZlD/fkTIs9a/bQMeXMtQ+a
ueQq68vdUGg2kaGah/aYTuNlAva7fV71V4DA/cEshuq4IeOQ0F/gWbrJFf0kOdnxj8JoEObc
h100E/h5rUgkQ9j+CfstsbQDbh/vy3g4cCzbpRcc28XzTEcKhRpA8Mqb2jV3GgLH/zN3Tfsu
gKH54/QTsgLbxxTaOJ</vt:lpwstr>
  </property>
  <property fmtid="{D5CDD505-2E9C-101B-9397-08002B2CF9AE}" pid="11" name="_2015_ms_pID_7253431">
    <vt:lpwstr>XS6BrMqwXodkluGSROhYad+feVkROalGBr40IuXQNZLkS0bpMB01D6
CZb7wiUlXcoRv9o48mlqOa/lZR2LEooh8Ge4n5nVd3yAsEidmwvVU51rj36f5I5QtijAO7mi
21LoN0dnbwNjrwuU6ODDvkfTSZBIJYDmatPi1PQWC3jFh+WxcZqrAb3wReDdKS/HdiFEiop5
qmJ93foOw6t1zOh1/uXqIEXg68FD7LNuBreh</vt:lpwstr>
  </property>
  <property fmtid="{D5CDD505-2E9C-101B-9397-08002B2CF9AE}" pid="12" name="_2015_ms_pID_7253432">
    <vt:lpwstr>ug==</vt:lpwstr>
  </property>
</Properties>
</file>