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3"/>
  </p:notesMasterIdLst>
  <p:sldIdLst>
    <p:sldId id="256" r:id="rId2"/>
    <p:sldId id="454" r:id="rId3"/>
    <p:sldId id="455" r:id="rId4"/>
    <p:sldId id="537" r:id="rId5"/>
    <p:sldId id="522" r:id="rId6"/>
    <p:sldId id="538" r:id="rId7"/>
    <p:sldId id="539" r:id="rId8"/>
    <p:sldId id="536" r:id="rId9"/>
    <p:sldId id="516" r:id="rId10"/>
    <p:sldId id="465" r:id="rId11"/>
    <p:sldId id="534" r:id="rId12"/>
    <p:sldId id="540" r:id="rId13"/>
    <p:sldId id="541" r:id="rId14"/>
    <p:sldId id="543" r:id="rId15"/>
    <p:sldId id="542" r:id="rId16"/>
    <p:sldId id="544" r:id="rId17"/>
    <p:sldId id="545" r:id="rId18"/>
    <p:sldId id="548" r:id="rId19"/>
    <p:sldId id="546" r:id="rId20"/>
    <p:sldId id="547" r:id="rId21"/>
    <p:sldId id="258" r:id="rId2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B533"/>
    <a:srgbClr val="0080CB"/>
    <a:srgbClr val="4E94D4"/>
    <a:srgbClr val="FBD7BB"/>
    <a:srgbClr val="FF9966"/>
    <a:srgbClr val="009D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58" autoAdjust="0"/>
    <p:restoredTop sz="78596" autoAdjust="0"/>
  </p:normalViewPr>
  <p:slideViewPr>
    <p:cSldViewPr snapToGrid="0">
      <p:cViewPr>
        <p:scale>
          <a:sx n="150" d="100"/>
          <a:sy n="150" d="100"/>
        </p:scale>
        <p:origin x="792" y="-642"/>
      </p:cViewPr>
      <p:guideLst>
        <p:guide orient="horz" pos="1620"/>
        <p:guide pos="2844"/>
      </p:guideLst>
    </p:cSldViewPr>
  </p:slideViewPr>
  <p:outlineViewPr>
    <p:cViewPr>
      <p:scale>
        <a:sx n="33" d="100"/>
        <a:sy n="33" d="100"/>
      </p:scale>
      <p:origin x="0" y="19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332503-26AD-438C-85E9-E7562E4B24D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AF5B0C1-2BD1-44AE-A4AA-277BB9D0CEFF}">
      <dgm:prSet phldrT="[文本]"/>
      <dgm:spPr/>
      <dgm:t>
        <a:bodyPr/>
        <a:lstStyle/>
        <a:p>
          <a:r>
            <a:rPr lang="en-US" altLang="zh-CN" dirty="0">
              <a:latin typeface="微软雅黑" pitchFamily="34" charset="-122"/>
              <a:ea typeface="微软雅黑" pitchFamily="34" charset="-122"/>
            </a:rPr>
            <a:t>01 </a:t>
          </a:r>
          <a:r>
            <a:rPr lang="zh-CN" altLang="en-US" dirty="0" smtClean="0">
              <a:latin typeface="微软雅黑" pitchFamily="34" charset="-122"/>
              <a:ea typeface="微软雅黑" pitchFamily="34" charset="-122"/>
            </a:rPr>
            <a:t>招投标概念</a:t>
          </a:r>
          <a:endParaRPr lang="zh-CN" altLang="en-US" dirty="0">
            <a:latin typeface="微软雅黑" pitchFamily="34" charset="-122"/>
            <a:ea typeface="微软雅黑" pitchFamily="34" charset="-122"/>
          </a:endParaRPr>
        </a:p>
      </dgm:t>
    </dgm:pt>
    <dgm:pt modelId="{D0774A29-BCE0-424C-A364-2BA63F5CDBEA}" type="parTrans" cxnId="{1758A9F9-F271-4820-9C82-955C75CEE31D}">
      <dgm:prSet/>
      <dgm:spPr/>
      <dgm:t>
        <a:bodyPr/>
        <a:lstStyle/>
        <a:p>
          <a:endParaRPr lang="zh-CN" altLang="en-US">
            <a:latin typeface="微软雅黑" pitchFamily="34" charset="-122"/>
            <a:ea typeface="微软雅黑" pitchFamily="34" charset="-122"/>
          </a:endParaRPr>
        </a:p>
      </dgm:t>
    </dgm:pt>
    <dgm:pt modelId="{2023BCAB-9AAC-4066-ABB9-29BF34E4B337}" type="sibTrans" cxnId="{1758A9F9-F271-4820-9C82-955C75CEE31D}">
      <dgm:prSet/>
      <dgm:spPr/>
      <dgm:t>
        <a:bodyPr/>
        <a:lstStyle/>
        <a:p>
          <a:endParaRPr lang="zh-CN" altLang="en-US">
            <a:latin typeface="微软雅黑" pitchFamily="34" charset="-122"/>
            <a:ea typeface="微软雅黑" pitchFamily="34" charset="-122"/>
          </a:endParaRPr>
        </a:p>
      </dgm:t>
    </dgm:pt>
    <dgm:pt modelId="{D048A8D0-73B2-48BD-A989-301DA8CC2DCC}">
      <dgm:prSet phldrT="[文本]"/>
      <dgm:spPr/>
      <dgm:t>
        <a:bodyPr/>
        <a:lstStyle/>
        <a:p>
          <a:r>
            <a:rPr lang="en-US" altLang="zh-CN" dirty="0">
              <a:latin typeface="微软雅黑" pitchFamily="34" charset="-122"/>
              <a:ea typeface="微软雅黑" pitchFamily="34" charset="-122"/>
            </a:rPr>
            <a:t>02 </a:t>
          </a:r>
          <a:r>
            <a:rPr lang="zh-CN" altLang="en-US" dirty="0" smtClean="0">
              <a:latin typeface="微软雅黑" pitchFamily="34" charset="-122"/>
              <a:ea typeface="微软雅黑" pitchFamily="34" charset="-122"/>
            </a:rPr>
            <a:t>工程编制业务介绍及规则约束</a:t>
          </a:r>
          <a:endParaRPr lang="zh-CN" altLang="en-US" dirty="0">
            <a:latin typeface="微软雅黑" pitchFamily="34" charset="-122"/>
            <a:ea typeface="微软雅黑" pitchFamily="34" charset="-122"/>
          </a:endParaRPr>
        </a:p>
      </dgm:t>
    </dgm:pt>
    <dgm:pt modelId="{B3E81C15-A8E9-4E89-8AE0-D08BEB4C2A63}" type="parTrans" cxnId="{1FB5BB92-EBEF-4E1D-BE65-FFBF22F33CAD}">
      <dgm:prSet/>
      <dgm:spPr/>
      <dgm:t>
        <a:bodyPr/>
        <a:lstStyle/>
        <a:p>
          <a:endParaRPr lang="zh-CN" altLang="en-US">
            <a:latin typeface="微软雅黑" pitchFamily="34" charset="-122"/>
            <a:ea typeface="微软雅黑" pitchFamily="34" charset="-122"/>
          </a:endParaRPr>
        </a:p>
      </dgm:t>
    </dgm:pt>
    <dgm:pt modelId="{C9E0C23A-0DB3-497C-843C-84219059C95B}" type="sibTrans" cxnId="{1FB5BB92-EBEF-4E1D-BE65-FFBF22F33CAD}">
      <dgm:prSet/>
      <dgm:spPr/>
      <dgm:t>
        <a:bodyPr/>
        <a:lstStyle/>
        <a:p>
          <a:endParaRPr lang="zh-CN" altLang="en-US">
            <a:latin typeface="微软雅黑" pitchFamily="34" charset="-122"/>
            <a:ea typeface="微软雅黑" pitchFamily="34" charset="-122"/>
          </a:endParaRPr>
        </a:p>
      </dgm:t>
    </dgm:pt>
    <dgm:pt modelId="{A47D93D0-DDC6-4C4D-BA5E-73414157413D}" type="pres">
      <dgm:prSet presAssocID="{D6332503-26AD-438C-85E9-E7562E4B24DC}" presName="linear" presStyleCnt="0">
        <dgm:presLayoutVars>
          <dgm:dir/>
          <dgm:animLvl val="lvl"/>
          <dgm:resizeHandles val="exact"/>
        </dgm:presLayoutVars>
      </dgm:prSet>
      <dgm:spPr/>
      <dgm:t>
        <a:bodyPr/>
        <a:lstStyle/>
        <a:p>
          <a:endParaRPr lang="zh-CN" altLang="en-US"/>
        </a:p>
      </dgm:t>
    </dgm:pt>
    <dgm:pt modelId="{BE7A60A3-7AAE-44C1-BF0F-3878584EB816}" type="pres">
      <dgm:prSet presAssocID="{5AF5B0C1-2BD1-44AE-A4AA-277BB9D0CEFF}" presName="parentLin" presStyleCnt="0"/>
      <dgm:spPr/>
    </dgm:pt>
    <dgm:pt modelId="{1FA13A47-89E1-45BD-B4C2-2CD8B3DB5316}" type="pres">
      <dgm:prSet presAssocID="{5AF5B0C1-2BD1-44AE-A4AA-277BB9D0CEFF}" presName="parentLeftMargin" presStyleLbl="node1" presStyleIdx="0" presStyleCnt="2"/>
      <dgm:spPr/>
      <dgm:t>
        <a:bodyPr/>
        <a:lstStyle/>
        <a:p>
          <a:endParaRPr lang="zh-CN" altLang="en-US"/>
        </a:p>
      </dgm:t>
    </dgm:pt>
    <dgm:pt modelId="{B1AC0B1E-6313-43CC-BC5C-4A4375D49852}" type="pres">
      <dgm:prSet presAssocID="{5AF5B0C1-2BD1-44AE-A4AA-277BB9D0CEFF}" presName="parentText" presStyleLbl="node1" presStyleIdx="0" presStyleCnt="2">
        <dgm:presLayoutVars>
          <dgm:chMax val="0"/>
          <dgm:bulletEnabled val="1"/>
        </dgm:presLayoutVars>
      </dgm:prSet>
      <dgm:spPr/>
      <dgm:t>
        <a:bodyPr/>
        <a:lstStyle/>
        <a:p>
          <a:endParaRPr lang="zh-CN" altLang="en-US"/>
        </a:p>
      </dgm:t>
    </dgm:pt>
    <dgm:pt modelId="{C94755F5-2975-46F1-8A3D-B190A2EED78D}" type="pres">
      <dgm:prSet presAssocID="{5AF5B0C1-2BD1-44AE-A4AA-277BB9D0CEFF}" presName="negativeSpace" presStyleCnt="0"/>
      <dgm:spPr/>
    </dgm:pt>
    <dgm:pt modelId="{AF575E4C-3974-407F-ADCC-395417E1B769}" type="pres">
      <dgm:prSet presAssocID="{5AF5B0C1-2BD1-44AE-A4AA-277BB9D0CEFF}" presName="childText" presStyleLbl="conFgAcc1" presStyleIdx="0" presStyleCnt="2">
        <dgm:presLayoutVars>
          <dgm:bulletEnabled val="1"/>
        </dgm:presLayoutVars>
      </dgm:prSet>
      <dgm:spPr/>
    </dgm:pt>
    <dgm:pt modelId="{39ACBDD1-E83B-4A26-9208-EA61B6BD95AA}" type="pres">
      <dgm:prSet presAssocID="{2023BCAB-9AAC-4066-ABB9-29BF34E4B337}" presName="spaceBetweenRectangles" presStyleCnt="0"/>
      <dgm:spPr/>
    </dgm:pt>
    <dgm:pt modelId="{4CFA48B7-56FF-49F7-942C-A14AB634BC60}" type="pres">
      <dgm:prSet presAssocID="{D048A8D0-73B2-48BD-A989-301DA8CC2DCC}" presName="parentLin" presStyleCnt="0"/>
      <dgm:spPr/>
    </dgm:pt>
    <dgm:pt modelId="{85E02D9D-59C4-4345-B9A1-14BF05651FEC}" type="pres">
      <dgm:prSet presAssocID="{D048A8D0-73B2-48BD-A989-301DA8CC2DCC}" presName="parentLeftMargin" presStyleLbl="node1" presStyleIdx="0" presStyleCnt="2"/>
      <dgm:spPr/>
      <dgm:t>
        <a:bodyPr/>
        <a:lstStyle/>
        <a:p>
          <a:endParaRPr lang="zh-CN" altLang="en-US"/>
        </a:p>
      </dgm:t>
    </dgm:pt>
    <dgm:pt modelId="{3B036BC7-7BBA-41AD-8483-724BFE8ACA80}" type="pres">
      <dgm:prSet presAssocID="{D048A8D0-73B2-48BD-A989-301DA8CC2DCC}" presName="parentText" presStyleLbl="node1" presStyleIdx="1" presStyleCnt="2">
        <dgm:presLayoutVars>
          <dgm:chMax val="0"/>
          <dgm:bulletEnabled val="1"/>
        </dgm:presLayoutVars>
      </dgm:prSet>
      <dgm:spPr/>
      <dgm:t>
        <a:bodyPr/>
        <a:lstStyle/>
        <a:p>
          <a:endParaRPr lang="zh-CN" altLang="en-US"/>
        </a:p>
      </dgm:t>
    </dgm:pt>
    <dgm:pt modelId="{1DF37CC3-AA41-4D24-B837-B549E5CDDF41}" type="pres">
      <dgm:prSet presAssocID="{D048A8D0-73B2-48BD-A989-301DA8CC2DCC}" presName="negativeSpace" presStyleCnt="0"/>
      <dgm:spPr/>
    </dgm:pt>
    <dgm:pt modelId="{ECA20C3A-83F8-48CA-BC38-9689E31A8695}" type="pres">
      <dgm:prSet presAssocID="{D048A8D0-73B2-48BD-A989-301DA8CC2DCC}" presName="childText" presStyleLbl="conFgAcc1" presStyleIdx="1" presStyleCnt="2">
        <dgm:presLayoutVars>
          <dgm:bulletEnabled val="1"/>
        </dgm:presLayoutVars>
      </dgm:prSet>
      <dgm:spPr/>
    </dgm:pt>
  </dgm:ptLst>
  <dgm:cxnLst>
    <dgm:cxn modelId="{2534E1BE-1BD3-495C-B8B7-7B6D501D0252}" type="presOf" srcId="{5AF5B0C1-2BD1-44AE-A4AA-277BB9D0CEFF}" destId="{B1AC0B1E-6313-43CC-BC5C-4A4375D49852}" srcOrd="1" destOrd="0" presId="urn:microsoft.com/office/officeart/2005/8/layout/list1"/>
    <dgm:cxn modelId="{1758A9F9-F271-4820-9C82-955C75CEE31D}" srcId="{D6332503-26AD-438C-85E9-E7562E4B24DC}" destId="{5AF5B0C1-2BD1-44AE-A4AA-277BB9D0CEFF}" srcOrd="0" destOrd="0" parTransId="{D0774A29-BCE0-424C-A364-2BA63F5CDBEA}" sibTransId="{2023BCAB-9AAC-4066-ABB9-29BF34E4B337}"/>
    <dgm:cxn modelId="{1FB5BB92-EBEF-4E1D-BE65-FFBF22F33CAD}" srcId="{D6332503-26AD-438C-85E9-E7562E4B24DC}" destId="{D048A8D0-73B2-48BD-A989-301DA8CC2DCC}" srcOrd="1" destOrd="0" parTransId="{B3E81C15-A8E9-4E89-8AE0-D08BEB4C2A63}" sibTransId="{C9E0C23A-0DB3-497C-843C-84219059C95B}"/>
    <dgm:cxn modelId="{E42AAF1F-ACBB-4D19-B1C0-332177D28E68}" type="presOf" srcId="{5AF5B0C1-2BD1-44AE-A4AA-277BB9D0CEFF}" destId="{1FA13A47-89E1-45BD-B4C2-2CD8B3DB5316}" srcOrd="0" destOrd="0" presId="urn:microsoft.com/office/officeart/2005/8/layout/list1"/>
    <dgm:cxn modelId="{36E87A0B-E52B-4EFD-BA3D-586179F8A7A7}" type="presOf" srcId="{D048A8D0-73B2-48BD-A989-301DA8CC2DCC}" destId="{3B036BC7-7BBA-41AD-8483-724BFE8ACA80}" srcOrd="1" destOrd="0" presId="urn:microsoft.com/office/officeart/2005/8/layout/list1"/>
    <dgm:cxn modelId="{1008B0CE-8EF8-48D4-9452-3D38E25CB14F}" type="presOf" srcId="{D048A8D0-73B2-48BD-A989-301DA8CC2DCC}" destId="{85E02D9D-59C4-4345-B9A1-14BF05651FEC}" srcOrd="0" destOrd="0" presId="urn:microsoft.com/office/officeart/2005/8/layout/list1"/>
    <dgm:cxn modelId="{F8852D8A-7FEA-4804-BCDE-7E1F1F4EF94E}" type="presOf" srcId="{D6332503-26AD-438C-85E9-E7562E4B24DC}" destId="{A47D93D0-DDC6-4C4D-BA5E-73414157413D}" srcOrd="0" destOrd="0" presId="urn:microsoft.com/office/officeart/2005/8/layout/list1"/>
    <dgm:cxn modelId="{9F2D29A3-67C5-4AF5-A111-A24A20AA9D28}" type="presParOf" srcId="{A47D93D0-DDC6-4C4D-BA5E-73414157413D}" destId="{BE7A60A3-7AAE-44C1-BF0F-3878584EB816}" srcOrd="0" destOrd="0" presId="urn:microsoft.com/office/officeart/2005/8/layout/list1"/>
    <dgm:cxn modelId="{24851CFE-8FE3-49AE-ADD3-410CC0C3F56C}" type="presParOf" srcId="{BE7A60A3-7AAE-44C1-BF0F-3878584EB816}" destId="{1FA13A47-89E1-45BD-B4C2-2CD8B3DB5316}" srcOrd="0" destOrd="0" presId="urn:microsoft.com/office/officeart/2005/8/layout/list1"/>
    <dgm:cxn modelId="{B8F42875-2B4D-4651-8ED7-214A2F399F44}" type="presParOf" srcId="{BE7A60A3-7AAE-44C1-BF0F-3878584EB816}" destId="{B1AC0B1E-6313-43CC-BC5C-4A4375D49852}" srcOrd="1" destOrd="0" presId="urn:microsoft.com/office/officeart/2005/8/layout/list1"/>
    <dgm:cxn modelId="{EF363447-324B-44F4-A721-40565288E0FD}" type="presParOf" srcId="{A47D93D0-DDC6-4C4D-BA5E-73414157413D}" destId="{C94755F5-2975-46F1-8A3D-B190A2EED78D}" srcOrd="1" destOrd="0" presId="urn:microsoft.com/office/officeart/2005/8/layout/list1"/>
    <dgm:cxn modelId="{967631C8-D757-4E26-888D-3441DD62597D}" type="presParOf" srcId="{A47D93D0-DDC6-4C4D-BA5E-73414157413D}" destId="{AF575E4C-3974-407F-ADCC-395417E1B769}" srcOrd="2" destOrd="0" presId="urn:microsoft.com/office/officeart/2005/8/layout/list1"/>
    <dgm:cxn modelId="{ED849833-C386-4FCE-9E0F-262775E7038E}" type="presParOf" srcId="{A47D93D0-DDC6-4C4D-BA5E-73414157413D}" destId="{39ACBDD1-E83B-4A26-9208-EA61B6BD95AA}" srcOrd="3" destOrd="0" presId="urn:microsoft.com/office/officeart/2005/8/layout/list1"/>
    <dgm:cxn modelId="{0632A98D-0C78-422D-9C89-F32D3B68B556}" type="presParOf" srcId="{A47D93D0-DDC6-4C4D-BA5E-73414157413D}" destId="{4CFA48B7-56FF-49F7-942C-A14AB634BC60}" srcOrd="4" destOrd="0" presId="urn:microsoft.com/office/officeart/2005/8/layout/list1"/>
    <dgm:cxn modelId="{8778B826-934E-464E-813E-3AB93D28E863}" type="presParOf" srcId="{4CFA48B7-56FF-49F7-942C-A14AB634BC60}" destId="{85E02D9D-59C4-4345-B9A1-14BF05651FEC}" srcOrd="0" destOrd="0" presId="urn:microsoft.com/office/officeart/2005/8/layout/list1"/>
    <dgm:cxn modelId="{94488C4F-602B-4644-B034-2D2143757D30}" type="presParOf" srcId="{4CFA48B7-56FF-49F7-942C-A14AB634BC60}" destId="{3B036BC7-7BBA-41AD-8483-724BFE8ACA80}" srcOrd="1" destOrd="0" presId="urn:microsoft.com/office/officeart/2005/8/layout/list1"/>
    <dgm:cxn modelId="{2AAD1C9E-4478-431F-980E-A7C7FE44BD88}" type="presParOf" srcId="{A47D93D0-DDC6-4C4D-BA5E-73414157413D}" destId="{1DF37CC3-AA41-4D24-B837-B549E5CDDF41}" srcOrd="5" destOrd="0" presId="urn:microsoft.com/office/officeart/2005/8/layout/list1"/>
    <dgm:cxn modelId="{DC6F77D5-05DB-437F-B3D8-B4D4EC5DA738}" type="presParOf" srcId="{A47D93D0-DDC6-4C4D-BA5E-73414157413D}" destId="{ECA20C3A-83F8-48CA-BC38-9689E31A869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75E4C-3974-407F-ADCC-395417E1B769}">
      <dsp:nvSpPr>
        <dsp:cNvPr id="0" name=""/>
        <dsp:cNvSpPr/>
      </dsp:nvSpPr>
      <dsp:spPr>
        <a:xfrm>
          <a:off x="0" y="1073168"/>
          <a:ext cx="6888241"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AC0B1E-6313-43CC-BC5C-4A4375D49852}">
      <dsp:nvSpPr>
        <dsp:cNvPr id="0" name=""/>
        <dsp:cNvSpPr/>
      </dsp:nvSpPr>
      <dsp:spPr>
        <a:xfrm>
          <a:off x="344412" y="733688"/>
          <a:ext cx="4821768"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251" tIns="0" rIns="182251" bIns="0" numCol="1" spcCol="1270" anchor="ctr" anchorCtr="0">
          <a:noAutofit/>
        </a:bodyPr>
        <a:lstStyle/>
        <a:p>
          <a:pPr lvl="0" algn="l" defTabSz="1022350">
            <a:lnSpc>
              <a:spcPct val="90000"/>
            </a:lnSpc>
            <a:spcBef>
              <a:spcPct val="0"/>
            </a:spcBef>
            <a:spcAft>
              <a:spcPct val="35000"/>
            </a:spcAft>
          </a:pPr>
          <a:r>
            <a:rPr lang="en-US" altLang="zh-CN" sz="2300" kern="1200" dirty="0">
              <a:latin typeface="微软雅黑" pitchFamily="34" charset="-122"/>
              <a:ea typeface="微软雅黑" pitchFamily="34" charset="-122"/>
            </a:rPr>
            <a:t>01 </a:t>
          </a:r>
          <a:r>
            <a:rPr lang="zh-CN" altLang="en-US" sz="2300" kern="1200" dirty="0" smtClean="0">
              <a:latin typeface="微软雅黑" pitchFamily="34" charset="-122"/>
              <a:ea typeface="微软雅黑" pitchFamily="34" charset="-122"/>
            </a:rPr>
            <a:t>招投标概念</a:t>
          </a:r>
          <a:endParaRPr lang="zh-CN" altLang="en-US" sz="2300" kern="1200" dirty="0">
            <a:latin typeface="微软雅黑" pitchFamily="34" charset="-122"/>
            <a:ea typeface="微软雅黑" pitchFamily="34" charset="-122"/>
          </a:endParaRPr>
        </a:p>
      </dsp:txBody>
      <dsp:txXfrm>
        <a:off x="377556" y="766832"/>
        <a:ext cx="4755480" cy="612672"/>
      </dsp:txXfrm>
    </dsp:sp>
    <dsp:sp modelId="{ECA20C3A-83F8-48CA-BC38-9689E31A8695}">
      <dsp:nvSpPr>
        <dsp:cNvPr id="0" name=""/>
        <dsp:cNvSpPr/>
      </dsp:nvSpPr>
      <dsp:spPr>
        <a:xfrm>
          <a:off x="0" y="2116449"/>
          <a:ext cx="6888241"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036BC7-7BBA-41AD-8483-724BFE8ACA80}">
      <dsp:nvSpPr>
        <dsp:cNvPr id="0" name=""/>
        <dsp:cNvSpPr/>
      </dsp:nvSpPr>
      <dsp:spPr>
        <a:xfrm>
          <a:off x="344412" y="1776968"/>
          <a:ext cx="4821768"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251" tIns="0" rIns="182251" bIns="0" numCol="1" spcCol="1270" anchor="ctr" anchorCtr="0">
          <a:noAutofit/>
        </a:bodyPr>
        <a:lstStyle/>
        <a:p>
          <a:pPr lvl="0" algn="l" defTabSz="1022350">
            <a:lnSpc>
              <a:spcPct val="90000"/>
            </a:lnSpc>
            <a:spcBef>
              <a:spcPct val="0"/>
            </a:spcBef>
            <a:spcAft>
              <a:spcPct val="35000"/>
            </a:spcAft>
          </a:pPr>
          <a:r>
            <a:rPr lang="en-US" altLang="zh-CN" sz="2300" kern="1200" dirty="0">
              <a:latin typeface="微软雅黑" pitchFamily="34" charset="-122"/>
              <a:ea typeface="微软雅黑" pitchFamily="34" charset="-122"/>
            </a:rPr>
            <a:t>02 </a:t>
          </a:r>
          <a:r>
            <a:rPr lang="zh-CN" altLang="en-US" sz="2300" kern="1200" dirty="0" smtClean="0">
              <a:latin typeface="微软雅黑" pitchFamily="34" charset="-122"/>
              <a:ea typeface="微软雅黑" pitchFamily="34" charset="-122"/>
            </a:rPr>
            <a:t>工程编制业务介绍及规则约束</a:t>
          </a:r>
          <a:endParaRPr lang="zh-CN" altLang="en-US" sz="2300" kern="1200" dirty="0">
            <a:latin typeface="微软雅黑" pitchFamily="34" charset="-122"/>
            <a:ea typeface="微软雅黑" pitchFamily="34" charset="-122"/>
          </a:endParaRPr>
        </a:p>
      </dsp:txBody>
      <dsp:txXfrm>
        <a:off x="377556" y="1810112"/>
        <a:ext cx="4755480"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376017-C567-4DAF-98F8-F649F6F18B6F}" type="datetimeFigureOut">
              <a:rPr lang="zh-CN" altLang="en-US" smtClean="0"/>
              <a:pPr/>
              <a:t>2019/8/21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0BC67-9E94-4031-8613-2E7A8DE325EF}" type="slidenum">
              <a:rPr lang="zh-CN" altLang="en-US" smtClean="0"/>
              <a:pPr/>
              <a:t>‹#›</a:t>
            </a:fld>
            <a:endParaRPr lang="zh-CN" altLang="en-US"/>
          </a:p>
        </p:txBody>
      </p:sp>
    </p:spTree>
    <p:extLst>
      <p:ext uri="{BB962C8B-B14F-4D97-AF65-F5344CB8AC3E}">
        <p14:creationId xmlns:p14="http://schemas.microsoft.com/office/powerpoint/2010/main" val="323491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前后端共有</a:t>
            </a:r>
            <a:r>
              <a:rPr lang="en-US" altLang="zh-CN" dirty="0" smtClean="0"/>
              <a:t>bug2</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33D0BC67-9E94-4031-8613-2E7A8DE325EF}" type="slidenum">
              <a:rPr lang="zh-CN" altLang="en-US" smtClean="0"/>
              <a:pPr/>
              <a:t>4</a:t>
            </a:fld>
            <a:endParaRPr lang="zh-CN" altLang="en-US"/>
          </a:p>
        </p:txBody>
      </p:sp>
    </p:spTree>
    <p:extLst>
      <p:ext uri="{BB962C8B-B14F-4D97-AF65-F5344CB8AC3E}">
        <p14:creationId xmlns:p14="http://schemas.microsoft.com/office/powerpoint/2010/main" val="1943079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前后端共有</a:t>
            </a:r>
            <a:r>
              <a:rPr lang="en-US" altLang="zh-CN" dirty="0" smtClean="0"/>
              <a:t>bug2</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33D0BC67-9E94-4031-8613-2E7A8DE325EF}" type="slidenum">
              <a:rPr lang="zh-CN" altLang="en-US" smtClean="0"/>
              <a:pPr/>
              <a:t>14</a:t>
            </a:fld>
            <a:endParaRPr lang="zh-CN" altLang="en-US"/>
          </a:p>
        </p:txBody>
      </p:sp>
    </p:spTree>
    <p:extLst>
      <p:ext uri="{BB962C8B-B14F-4D97-AF65-F5344CB8AC3E}">
        <p14:creationId xmlns:p14="http://schemas.microsoft.com/office/powerpoint/2010/main" val="1943079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前后端共有</a:t>
            </a:r>
            <a:r>
              <a:rPr lang="en-US" altLang="zh-CN" dirty="0" smtClean="0"/>
              <a:t>bug2</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33D0BC67-9E94-4031-8613-2E7A8DE325EF}" type="slidenum">
              <a:rPr lang="zh-CN" altLang="en-US" smtClean="0"/>
              <a:pPr/>
              <a:t>15</a:t>
            </a:fld>
            <a:endParaRPr lang="zh-CN" altLang="en-US"/>
          </a:p>
        </p:txBody>
      </p:sp>
    </p:spTree>
    <p:extLst>
      <p:ext uri="{BB962C8B-B14F-4D97-AF65-F5344CB8AC3E}">
        <p14:creationId xmlns:p14="http://schemas.microsoft.com/office/powerpoint/2010/main" val="1943079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前后端共有</a:t>
            </a:r>
            <a:r>
              <a:rPr lang="en-US" altLang="zh-CN" dirty="0" smtClean="0"/>
              <a:t>bug2</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33D0BC67-9E94-4031-8613-2E7A8DE325EF}" type="slidenum">
              <a:rPr lang="zh-CN" altLang="en-US" smtClean="0"/>
              <a:pPr/>
              <a:t>16</a:t>
            </a:fld>
            <a:endParaRPr lang="zh-CN" altLang="en-US"/>
          </a:p>
        </p:txBody>
      </p:sp>
    </p:spTree>
    <p:extLst>
      <p:ext uri="{BB962C8B-B14F-4D97-AF65-F5344CB8AC3E}">
        <p14:creationId xmlns:p14="http://schemas.microsoft.com/office/powerpoint/2010/main" val="1943079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其他清单包含：暂列金额、暂估价、总包服务费、计日工、签证与索赔</a:t>
            </a:r>
            <a:endParaRPr lang="zh-CN" altLang="en-US" dirty="0"/>
          </a:p>
        </p:txBody>
      </p:sp>
      <p:sp>
        <p:nvSpPr>
          <p:cNvPr id="4" name="灯片编号占位符 3"/>
          <p:cNvSpPr>
            <a:spLocks noGrp="1"/>
          </p:cNvSpPr>
          <p:nvPr>
            <p:ph type="sldNum" sz="quarter" idx="10"/>
          </p:nvPr>
        </p:nvSpPr>
        <p:spPr/>
        <p:txBody>
          <a:bodyPr/>
          <a:lstStyle/>
          <a:p>
            <a:fld id="{33D0BC67-9E94-4031-8613-2E7A8DE325EF}" type="slidenum">
              <a:rPr lang="zh-CN" altLang="en-US" smtClean="0"/>
              <a:pPr/>
              <a:t>17</a:t>
            </a:fld>
            <a:endParaRPr lang="zh-CN" altLang="en-US"/>
          </a:p>
        </p:txBody>
      </p:sp>
    </p:spTree>
    <p:extLst>
      <p:ext uri="{BB962C8B-B14F-4D97-AF65-F5344CB8AC3E}">
        <p14:creationId xmlns:p14="http://schemas.microsoft.com/office/powerpoint/2010/main" val="1943079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其他清单包含：暂列金额、暂估价、总包服务费、计日工、签证与索赔</a:t>
            </a:r>
            <a:endParaRPr lang="zh-CN" altLang="en-US" dirty="0"/>
          </a:p>
        </p:txBody>
      </p:sp>
      <p:sp>
        <p:nvSpPr>
          <p:cNvPr id="4" name="灯片编号占位符 3"/>
          <p:cNvSpPr>
            <a:spLocks noGrp="1"/>
          </p:cNvSpPr>
          <p:nvPr>
            <p:ph type="sldNum" sz="quarter" idx="10"/>
          </p:nvPr>
        </p:nvSpPr>
        <p:spPr/>
        <p:txBody>
          <a:bodyPr/>
          <a:lstStyle/>
          <a:p>
            <a:fld id="{33D0BC67-9E94-4031-8613-2E7A8DE325EF}" type="slidenum">
              <a:rPr lang="zh-CN" altLang="en-US" smtClean="0"/>
              <a:pPr/>
              <a:t>18</a:t>
            </a:fld>
            <a:endParaRPr lang="zh-CN" altLang="en-US"/>
          </a:p>
        </p:txBody>
      </p:sp>
    </p:spTree>
    <p:extLst>
      <p:ext uri="{BB962C8B-B14F-4D97-AF65-F5344CB8AC3E}">
        <p14:creationId xmlns:p14="http://schemas.microsoft.com/office/powerpoint/2010/main" val="1943079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前后端共有</a:t>
            </a:r>
            <a:r>
              <a:rPr lang="en-US" altLang="zh-CN" dirty="0" smtClean="0"/>
              <a:t>bug2</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33D0BC67-9E94-4031-8613-2E7A8DE325EF}" type="slidenum">
              <a:rPr lang="zh-CN" altLang="en-US" smtClean="0"/>
              <a:pPr/>
              <a:t>19</a:t>
            </a:fld>
            <a:endParaRPr lang="zh-CN" altLang="en-US"/>
          </a:p>
        </p:txBody>
      </p:sp>
    </p:spTree>
    <p:extLst>
      <p:ext uri="{BB962C8B-B14F-4D97-AF65-F5344CB8AC3E}">
        <p14:creationId xmlns:p14="http://schemas.microsoft.com/office/powerpoint/2010/main" val="1943079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前后端共有</a:t>
            </a:r>
            <a:r>
              <a:rPr lang="en-US" altLang="zh-CN" dirty="0" smtClean="0"/>
              <a:t>bug2</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33D0BC67-9E94-4031-8613-2E7A8DE325EF}" type="slidenum">
              <a:rPr lang="zh-CN" altLang="en-US" smtClean="0"/>
              <a:pPr/>
              <a:t>20</a:t>
            </a:fld>
            <a:endParaRPr lang="zh-CN" altLang="en-US"/>
          </a:p>
        </p:txBody>
      </p:sp>
    </p:spTree>
    <p:extLst>
      <p:ext uri="{BB962C8B-B14F-4D97-AF65-F5344CB8AC3E}">
        <p14:creationId xmlns:p14="http://schemas.microsoft.com/office/powerpoint/2010/main" val="1943079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前后端共有</a:t>
            </a:r>
            <a:r>
              <a:rPr lang="en-US" altLang="zh-CN" dirty="0" smtClean="0"/>
              <a:t>bug2</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33D0BC67-9E94-4031-8613-2E7A8DE325EF}" type="slidenum">
              <a:rPr lang="zh-CN" altLang="en-US" smtClean="0"/>
              <a:pPr/>
              <a:t>5</a:t>
            </a:fld>
            <a:endParaRPr lang="zh-CN" altLang="en-US"/>
          </a:p>
        </p:txBody>
      </p:sp>
    </p:spTree>
    <p:extLst>
      <p:ext uri="{BB962C8B-B14F-4D97-AF65-F5344CB8AC3E}">
        <p14:creationId xmlns:p14="http://schemas.microsoft.com/office/powerpoint/2010/main" val="1943079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前后端共有</a:t>
            </a:r>
            <a:r>
              <a:rPr lang="en-US" altLang="zh-CN" dirty="0" smtClean="0"/>
              <a:t>bug2</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33D0BC67-9E94-4031-8613-2E7A8DE325EF}" type="slidenum">
              <a:rPr lang="zh-CN" altLang="en-US" smtClean="0"/>
              <a:pPr/>
              <a:t>6</a:t>
            </a:fld>
            <a:endParaRPr lang="zh-CN" altLang="en-US"/>
          </a:p>
        </p:txBody>
      </p:sp>
    </p:spTree>
    <p:extLst>
      <p:ext uri="{BB962C8B-B14F-4D97-AF65-F5344CB8AC3E}">
        <p14:creationId xmlns:p14="http://schemas.microsoft.com/office/powerpoint/2010/main" val="1943079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前后端共有</a:t>
            </a:r>
            <a:r>
              <a:rPr lang="en-US" altLang="zh-CN" dirty="0" smtClean="0"/>
              <a:t>bug2</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33D0BC67-9E94-4031-8613-2E7A8DE325EF}" type="slidenum">
              <a:rPr lang="zh-CN" altLang="en-US" smtClean="0"/>
              <a:pPr/>
              <a:t>7</a:t>
            </a:fld>
            <a:endParaRPr lang="zh-CN" altLang="en-US"/>
          </a:p>
        </p:txBody>
      </p:sp>
    </p:spTree>
    <p:extLst>
      <p:ext uri="{BB962C8B-B14F-4D97-AF65-F5344CB8AC3E}">
        <p14:creationId xmlns:p14="http://schemas.microsoft.com/office/powerpoint/2010/main" val="1943079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前后端共有</a:t>
            </a:r>
            <a:r>
              <a:rPr lang="en-US" altLang="zh-CN" dirty="0" smtClean="0"/>
              <a:t>bug2</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33D0BC67-9E94-4031-8613-2E7A8DE325EF}" type="slidenum">
              <a:rPr lang="zh-CN" altLang="en-US" smtClean="0"/>
              <a:pPr/>
              <a:t>8</a:t>
            </a:fld>
            <a:endParaRPr lang="zh-CN" altLang="en-US"/>
          </a:p>
        </p:txBody>
      </p:sp>
    </p:spTree>
    <p:extLst>
      <p:ext uri="{BB962C8B-B14F-4D97-AF65-F5344CB8AC3E}">
        <p14:creationId xmlns:p14="http://schemas.microsoft.com/office/powerpoint/2010/main" val="1943079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前后端共有</a:t>
            </a:r>
            <a:r>
              <a:rPr lang="en-US" altLang="zh-CN" dirty="0" smtClean="0"/>
              <a:t>bug2</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33D0BC67-9E94-4031-8613-2E7A8DE325EF}" type="slidenum">
              <a:rPr lang="zh-CN" altLang="en-US" smtClean="0"/>
              <a:pPr/>
              <a:t>9</a:t>
            </a:fld>
            <a:endParaRPr lang="zh-CN" altLang="en-US"/>
          </a:p>
        </p:txBody>
      </p:sp>
    </p:spTree>
    <p:extLst>
      <p:ext uri="{BB962C8B-B14F-4D97-AF65-F5344CB8AC3E}">
        <p14:creationId xmlns:p14="http://schemas.microsoft.com/office/powerpoint/2010/main" val="1943079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需介绍项目信息、编制说明、其他说明</a:t>
            </a:r>
            <a:endParaRPr lang="zh-CN" altLang="en-US" dirty="0"/>
          </a:p>
        </p:txBody>
      </p:sp>
      <p:sp>
        <p:nvSpPr>
          <p:cNvPr id="4" name="灯片编号占位符 3"/>
          <p:cNvSpPr>
            <a:spLocks noGrp="1"/>
          </p:cNvSpPr>
          <p:nvPr>
            <p:ph type="sldNum" sz="quarter" idx="10"/>
          </p:nvPr>
        </p:nvSpPr>
        <p:spPr/>
        <p:txBody>
          <a:bodyPr/>
          <a:lstStyle/>
          <a:p>
            <a:fld id="{33D0BC67-9E94-4031-8613-2E7A8DE325EF}" type="slidenum">
              <a:rPr lang="zh-CN" altLang="en-US" smtClean="0"/>
              <a:pPr/>
              <a:t>11</a:t>
            </a:fld>
            <a:endParaRPr lang="zh-CN" altLang="en-US"/>
          </a:p>
        </p:txBody>
      </p:sp>
    </p:spTree>
    <p:extLst>
      <p:ext uri="{BB962C8B-B14F-4D97-AF65-F5344CB8AC3E}">
        <p14:creationId xmlns:p14="http://schemas.microsoft.com/office/powerpoint/2010/main" val="1943079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前后端共有</a:t>
            </a:r>
            <a:r>
              <a:rPr lang="en-US" altLang="zh-CN" dirty="0" smtClean="0"/>
              <a:t>bug2</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33D0BC67-9E94-4031-8613-2E7A8DE325EF}" type="slidenum">
              <a:rPr lang="zh-CN" altLang="en-US" smtClean="0"/>
              <a:pPr/>
              <a:t>12</a:t>
            </a:fld>
            <a:endParaRPr lang="zh-CN" altLang="en-US"/>
          </a:p>
        </p:txBody>
      </p:sp>
    </p:spTree>
    <p:extLst>
      <p:ext uri="{BB962C8B-B14F-4D97-AF65-F5344CB8AC3E}">
        <p14:creationId xmlns:p14="http://schemas.microsoft.com/office/powerpoint/2010/main" val="1943079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前后端共有</a:t>
            </a:r>
            <a:r>
              <a:rPr lang="en-US" altLang="zh-CN" dirty="0" smtClean="0"/>
              <a:t>bug2</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33D0BC67-9E94-4031-8613-2E7A8DE325EF}" type="slidenum">
              <a:rPr lang="zh-CN" altLang="en-US" smtClean="0"/>
              <a:pPr/>
              <a:t>13</a:t>
            </a:fld>
            <a:endParaRPr lang="zh-CN" altLang="en-US"/>
          </a:p>
        </p:txBody>
      </p:sp>
    </p:spTree>
    <p:extLst>
      <p:ext uri="{BB962C8B-B14F-4D97-AF65-F5344CB8AC3E}">
        <p14:creationId xmlns:p14="http://schemas.microsoft.com/office/powerpoint/2010/main" val="19430797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765072"/>
            <a:ext cx="5001491" cy="3378428"/>
          </a:xfrm>
          <a:prstGeom prst="rect">
            <a:avLst/>
          </a:prstGeom>
        </p:spPr>
      </p:pic>
      <p:sp>
        <p:nvSpPr>
          <p:cNvPr id="2" name="Title 1"/>
          <p:cNvSpPr>
            <a:spLocks noGrp="1"/>
          </p:cNvSpPr>
          <p:nvPr>
            <p:ph type="ctrTitle"/>
          </p:nvPr>
        </p:nvSpPr>
        <p:spPr>
          <a:xfrm>
            <a:off x="1143000" y="1236626"/>
            <a:ext cx="6858000" cy="599101"/>
          </a:xfrm>
          <a:prstGeom prst="rect">
            <a:avLst/>
          </a:prstGeom>
        </p:spPr>
        <p:txBody>
          <a:bodyPr anchor="t"/>
          <a:lstStyle>
            <a:lvl1pPr algn="r">
              <a:defRPr sz="4000" b="1">
                <a:solidFill>
                  <a:schemeClr val="bg1"/>
                </a:solidFill>
                <a:latin typeface="微软雅黑" pitchFamily="34" charset="-122"/>
                <a:ea typeface="微软雅黑" pitchFamily="34" charset="-122"/>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1891037"/>
            <a:ext cx="6858000" cy="325690"/>
          </a:xfrm>
          <a:prstGeom prst="rect">
            <a:avLst/>
          </a:prstGeom>
        </p:spPr>
        <p:txBody>
          <a:bodyPr/>
          <a:lstStyle>
            <a:lvl1pPr marL="0" indent="0" algn="r">
              <a:buNone/>
              <a:defRPr sz="1800">
                <a:solidFill>
                  <a:schemeClr val="bg1"/>
                </a:solidFill>
                <a:latin typeface="微软雅黑" pitchFamily="34" charset="-122"/>
                <a:ea typeface="微软雅黑"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pic>
        <p:nvPicPr>
          <p:cNvPr id="8" name="图片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5800" y="416380"/>
            <a:ext cx="1697182" cy="308610"/>
          </a:xfrm>
          <a:prstGeom prst="rect">
            <a:avLst/>
          </a:prstGeom>
        </p:spPr>
      </p:pic>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20496"/>
            <a:ext cx="7886700" cy="383320"/>
          </a:xfrm>
          <a:prstGeom prst="rect">
            <a:avLst/>
          </a:prstGeom>
        </p:spPr>
        <p:txBody>
          <a:bodyPr/>
          <a:lstStyle>
            <a:lvl1pPr>
              <a:defRPr sz="2000" b="1">
                <a:solidFill>
                  <a:srgbClr val="0080CB"/>
                </a:solidFill>
                <a:latin typeface="微软雅黑" pitchFamily="34" charset="-122"/>
                <a:ea typeface="微软雅黑"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987136"/>
            <a:ext cx="7886700" cy="3645587"/>
          </a:xfrm>
          <a:prstGeom prst="rect">
            <a:avLst/>
          </a:prstGeom>
        </p:spPr>
        <p:txBody>
          <a:bodyPr/>
          <a:lstStyle>
            <a:lvl1pPr>
              <a:defRPr sz="1400">
                <a:latin typeface="微软雅黑" pitchFamily="34" charset="-122"/>
                <a:ea typeface="微软雅黑" pitchFamily="34" charset="-122"/>
              </a:defRPr>
            </a:lvl1pPr>
            <a:lvl2pPr>
              <a:defRPr sz="1400">
                <a:latin typeface="微软雅黑" pitchFamily="34" charset="-122"/>
                <a:ea typeface="微软雅黑" pitchFamily="34" charset="-122"/>
              </a:defRPr>
            </a:lvl2pPr>
            <a:lvl3pPr>
              <a:defRPr sz="1400">
                <a:latin typeface="微软雅黑" pitchFamily="34" charset="-122"/>
                <a:ea typeface="微软雅黑" pitchFamily="34" charset="-122"/>
              </a:defRPr>
            </a:lvl3pPr>
            <a:lvl4pPr>
              <a:defRPr sz="1400">
                <a:latin typeface="微软雅黑" pitchFamily="34" charset="-122"/>
                <a:ea typeface="微软雅黑" pitchFamily="34" charset="-122"/>
              </a:defRPr>
            </a:lvl4pPr>
            <a:lvl5pPr>
              <a:defRPr sz="1400">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76408" y="550468"/>
            <a:ext cx="1338943" cy="106697"/>
          </a:xfrm>
          <a:prstGeom prst="rect">
            <a:avLst/>
          </a:prstGeom>
        </p:spPr>
      </p:pic>
      <p:cxnSp>
        <p:nvCxnSpPr>
          <p:cNvPr id="8" name="直接连接符 7"/>
          <p:cNvCxnSpPr/>
          <p:nvPr userDrawn="1"/>
        </p:nvCxnSpPr>
        <p:spPr>
          <a:xfrm>
            <a:off x="1" y="603816"/>
            <a:ext cx="7062107" cy="0"/>
          </a:xfrm>
          <a:prstGeom prst="line">
            <a:avLst/>
          </a:prstGeom>
          <a:ln w="25400">
            <a:gradFill>
              <a:gsLst>
                <a:gs pos="0">
                  <a:srgbClr val="60B533"/>
                </a:gs>
                <a:gs pos="50000">
                  <a:srgbClr val="009D96"/>
                </a:gs>
                <a:gs pos="100000">
                  <a:srgbClr val="0080CB"/>
                </a:gs>
              </a:gsLst>
              <a:lin ang="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感谢页">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8" name="组合 17"/>
          <p:cNvGrpSpPr/>
          <p:nvPr userDrawn="1"/>
        </p:nvGrpSpPr>
        <p:grpSpPr>
          <a:xfrm>
            <a:off x="3346676" y="1913844"/>
            <a:ext cx="2370633" cy="436621"/>
            <a:chOff x="3897313" y="3290888"/>
            <a:chExt cx="1349376" cy="279401"/>
          </a:xfrm>
        </p:grpSpPr>
        <p:sp>
          <p:nvSpPr>
            <p:cNvPr id="11" name="Freeform 5"/>
            <p:cNvSpPr>
              <a:spLocks noEditPoints="1"/>
            </p:cNvSpPr>
            <p:nvPr userDrawn="1"/>
          </p:nvSpPr>
          <p:spPr bwMode="auto">
            <a:xfrm>
              <a:off x="5178426" y="3290888"/>
              <a:ext cx="68263" cy="279400"/>
            </a:xfrm>
            <a:custGeom>
              <a:avLst/>
              <a:gdLst>
                <a:gd name="T0" fmla="*/ 18 w 18"/>
                <a:gd name="T1" fmla="*/ 61 h 71"/>
                <a:gd name="T2" fmla="*/ 16 w 18"/>
                <a:gd name="T3" fmla="*/ 68 h 71"/>
                <a:gd name="T4" fmla="*/ 8 w 18"/>
                <a:gd name="T5" fmla="*/ 71 h 71"/>
                <a:gd name="T6" fmla="*/ 2 w 18"/>
                <a:gd name="T7" fmla="*/ 68 h 71"/>
                <a:gd name="T8" fmla="*/ 0 w 18"/>
                <a:gd name="T9" fmla="*/ 62 h 71"/>
                <a:gd name="T10" fmla="*/ 3 w 18"/>
                <a:gd name="T11" fmla="*/ 56 h 71"/>
                <a:gd name="T12" fmla="*/ 10 w 18"/>
                <a:gd name="T13" fmla="*/ 53 h 71"/>
                <a:gd name="T14" fmla="*/ 16 w 18"/>
                <a:gd name="T15" fmla="*/ 55 h 71"/>
                <a:gd name="T16" fmla="*/ 18 w 18"/>
                <a:gd name="T17" fmla="*/ 61 h 71"/>
                <a:gd name="T18" fmla="*/ 18 w 18"/>
                <a:gd name="T19" fmla="*/ 10 h 71"/>
                <a:gd name="T20" fmla="*/ 12 w 18"/>
                <a:gd name="T21" fmla="*/ 42 h 71"/>
                <a:gd name="T22" fmla="*/ 7 w 18"/>
                <a:gd name="T23" fmla="*/ 42 h 71"/>
                <a:gd name="T24" fmla="*/ 2 w 18"/>
                <a:gd name="T25" fmla="*/ 10 h 71"/>
                <a:gd name="T26" fmla="*/ 11 w 18"/>
                <a:gd name="T27" fmla="*/ 0 h 71"/>
                <a:gd name="T28" fmla="*/ 18 w 18"/>
                <a:gd name="T29" fmla="*/ 1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71">
                  <a:moveTo>
                    <a:pt x="18" y="61"/>
                  </a:moveTo>
                  <a:cubicBezTo>
                    <a:pt x="18" y="64"/>
                    <a:pt x="18" y="66"/>
                    <a:pt x="16" y="68"/>
                  </a:cubicBezTo>
                  <a:cubicBezTo>
                    <a:pt x="14" y="70"/>
                    <a:pt x="12" y="71"/>
                    <a:pt x="8" y="71"/>
                  </a:cubicBezTo>
                  <a:cubicBezTo>
                    <a:pt x="6" y="71"/>
                    <a:pt x="4" y="70"/>
                    <a:pt x="2" y="68"/>
                  </a:cubicBezTo>
                  <a:cubicBezTo>
                    <a:pt x="1" y="67"/>
                    <a:pt x="0" y="65"/>
                    <a:pt x="0" y="62"/>
                  </a:cubicBezTo>
                  <a:cubicBezTo>
                    <a:pt x="0" y="60"/>
                    <a:pt x="1" y="58"/>
                    <a:pt x="3" y="56"/>
                  </a:cubicBezTo>
                  <a:cubicBezTo>
                    <a:pt x="5" y="54"/>
                    <a:pt x="7" y="53"/>
                    <a:pt x="10" y="53"/>
                  </a:cubicBezTo>
                  <a:cubicBezTo>
                    <a:pt x="13" y="53"/>
                    <a:pt x="15" y="54"/>
                    <a:pt x="16" y="55"/>
                  </a:cubicBezTo>
                  <a:cubicBezTo>
                    <a:pt x="18" y="57"/>
                    <a:pt x="18" y="59"/>
                    <a:pt x="18" y="61"/>
                  </a:cubicBezTo>
                  <a:close/>
                  <a:moveTo>
                    <a:pt x="18" y="10"/>
                  </a:moveTo>
                  <a:cubicBezTo>
                    <a:pt x="18" y="17"/>
                    <a:pt x="16" y="27"/>
                    <a:pt x="12" y="42"/>
                  </a:cubicBezTo>
                  <a:cubicBezTo>
                    <a:pt x="7" y="42"/>
                    <a:pt x="7" y="42"/>
                    <a:pt x="7" y="42"/>
                  </a:cubicBezTo>
                  <a:cubicBezTo>
                    <a:pt x="4" y="27"/>
                    <a:pt x="2" y="16"/>
                    <a:pt x="2" y="10"/>
                  </a:cubicBezTo>
                  <a:cubicBezTo>
                    <a:pt x="2" y="3"/>
                    <a:pt x="5" y="0"/>
                    <a:pt x="11" y="0"/>
                  </a:cubicBezTo>
                  <a:cubicBezTo>
                    <a:pt x="16" y="0"/>
                    <a:pt x="18" y="3"/>
                    <a:pt x="18"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12" name="Freeform 6"/>
            <p:cNvSpPr/>
            <p:nvPr userDrawn="1"/>
          </p:nvSpPr>
          <p:spPr bwMode="auto">
            <a:xfrm>
              <a:off x="3897313" y="3295651"/>
              <a:ext cx="219075" cy="269875"/>
            </a:xfrm>
            <a:custGeom>
              <a:avLst/>
              <a:gdLst>
                <a:gd name="T0" fmla="*/ 138 w 138"/>
                <a:gd name="T1" fmla="*/ 25 h 170"/>
                <a:gd name="T2" fmla="*/ 83 w 138"/>
                <a:gd name="T3" fmla="*/ 25 h 170"/>
                <a:gd name="T4" fmla="*/ 83 w 138"/>
                <a:gd name="T5" fmla="*/ 170 h 170"/>
                <a:gd name="T6" fmla="*/ 55 w 138"/>
                <a:gd name="T7" fmla="*/ 170 h 170"/>
                <a:gd name="T8" fmla="*/ 55 w 138"/>
                <a:gd name="T9" fmla="*/ 25 h 170"/>
                <a:gd name="T10" fmla="*/ 0 w 138"/>
                <a:gd name="T11" fmla="*/ 25 h 170"/>
                <a:gd name="T12" fmla="*/ 0 w 138"/>
                <a:gd name="T13" fmla="*/ 0 h 170"/>
                <a:gd name="T14" fmla="*/ 138 w 138"/>
                <a:gd name="T15" fmla="*/ 0 h 170"/>
                <a:gd name="T16" fmla="*/ 138 w 138"/>
                <a:gd name="T17" fmla="*/ 2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70">
                  <a:moveTo>
                    <a:pt x="138" y="25"/>
                  </a:moveTo>
                  <a:lnTo>
                    <a:pt x="83" y="25"/>
                  </a:lnTo>
                  <a:lnTo>
                    <a:pt x="83" y="170"/>
                  </a:lnTo>
                  <a:lnTo>
                    <a:pt x="55" y="170"/>
                  </a:lnTo>
                  <a:lnTo>
                    <a:pt x="55" y="25"/>
                  </a:lnTo>
                  <a:lnTo>
                    <a:pt x="0" y="25"/>
                  </a:lnTo>
                  <a:lnTo>
                    <a:pt x="0" y="0"/>
                  </a:lnTo>
                  <a:lnTo>
                    <a:pt x="138" y="0"/>
                  </a:lnTo>
                  <a:lnTo>
                    <a:pt x="138" y="2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13" name="Freeform 7"/>
            <p:cNvSpPr/>
            <p:nvPr userDrawn="1"/>
          </p:nvSpPr>
          <p:spPr bwMode="auto">
            <a:xfrm>
              <a:off x="4146551" y="3295651"/>
              <a:ext cx="161925" cy="269875"/>
            </a:xfrm>
            <a:custGeom>
              <a:avLst/>
              <a:gdLst>
                <a:gd name="T0" fmla="*/ 43 w 43"/>
                <a:gd name="T1" fmla="*/ 37 h 69"/>
                <a:gd name="T2" fmla="*/ 43 w 43"/>
                <a:gd name="T3" fmla="*/ 69 h 69"/>
                <a:gd name="T4" fmla="*/ 32 w 43"/>
                <a:gd name="T5" fmla="*/ 69 h 69"/>
                <a:gd name="T6" fmla="*/ 32 w 43"/>
                <a:gd name="T7" fmla="*/ 38 h 69"/>
                <a:gd name="T8" fmla="*/ 23 w 43"/>
                <a:gd name="T9" fmla="*/ 26 h 69"/>
                <a:gd name="T10" fmla="*/ 11 w 43"/>
                <a:gd name="T11" fmla="*/ 38 h 69"/>
                <a:gd name="T12" fmla="*/ 11 w 43"/>
                <a:gd name="T13" fmla="*/ 69 h 69"/>
                <a:gd name="T14" fmla="*/ 0 w 43"/>
                <a:gd name="T15" fmla="*/ 69 h 69"/>
                <a:gd name="T16" fmla="*/ 0 w 43"/>
                <a:gd name="T17" fmla="*/ 0 h 69"/>
                <a:gd name="T18" fmla="*/ 11 w 43"/>
                <a:gd name="T19" fmla="*/ 0 h 69"/>
                <a:gd name="T20" fmla="*/ 11 w 43"/>
                <a:gd name="T21" fmla="*/ 24 h 69"/>
                <a:gd name="T22" fmla="*/ 25 w 43"/>
                <a:gd name="T23" fmla="*/ 17 h 69"/>
                <a:gd name="T24" fmla="*/ 43 w 43"/>
                <a:gd name="T25"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69">
                  <a:moveTo>
                    <a:pt x="43" y="37"/>
                  </a:moveTo>
                  <a:cubicBezTo>
                    <a:pt x="43" y="69"/>
                    <a:pt x="43" y="69"/>
                    <a:pt x="43" y="69"/>
                  </a:cubicBezTo>
                  <a:cubicBezTo>
                    <a:pt x="32" y="69"/>
                    <a:pt x="32" y="69"/>
                    <a:pt x="32" y="69"/>
                  </a:cubicBezTo>
                  <a:cubicBezTo>
                    <a:pt x="32" y="38"/>
                    <a:pt x="32" y="38"/>
                    <a:pt x="32" y="38"/>
                  </a:cubicBezTo>
                  <a:cubicBezTo>
                    <a:pt x="32" y="30"/>
                    <a:pt x="29" y="26"/>
                    <a:pt x="23" y="26"/>
                  </a:cubicBezTo>
                  <a:cubicBezTo>
                    <a:pt x="15" y="27"/>
                    <a:pt x="11" y="31"/>
                    <a:pt x="11" y="38"/>
                  </a:cubicBezTo>
                  <a:cubicBezTo>
                    <a:pt x="11" y="69"/>
                    <a:pt x="11" y="69"/>
                    <a:pt x="11" y="69"/>
                  </a:cubicBezTo>
                  <a:cubicBezTo>
                    <a:pt x="0" y="69"/>
                    <a:pt x="0" y="69"/>
                    <a:pt x="0" y="69"/>
                  </a:cubicBezTo>
                  <a:cubicBezTo>
                    <a:pt x="0" y="0"/>
                    <a:pt x="0" y="0"/>
                    <a:pt x="0" y="0"/>
                  </a:cubicBezTo>
                  <a:cubicBezTo>
                    <a:pt x="11" y="0"/>
                    <a:pt x="11" y="0"/>
                    <a:pt x="11" y="0"/>
                  </a:cubicBezTo>
                  <a:cubicBezTo>
                    <a:pt x="11" y="24"/>
                    <a:pt x="11" y="24"/>
                    <a:pt x="11" y="24"/>
                  </a:cubicBezTo>
                  <a:cubicBezTo>
                    <a:pt x="13" y="19"/>
                    <a:pt x="18" y="17"/>
                    <a:pt x="25" y="17"/>
                  </a:cubicBezTo>
                  <a:cubicBezTo>
                    <a:pt x="37" y="17"/>
                    <a:pt x="43" y="23"/>
                    <a:pt x="43"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14" name="Freeform 8"/>
            <p:cNvSpPr>
              <a:spLocks noEditPoints="1"/>
            </p:cNvSpPr>
            <p:nvPr userDrawn="1"/>
          </p:nvSpPr>
          <p:spPr bwMode="auto">
            <a:xfrm>
              <a:off x="4346576" y="3357563"/>
              <a:ext cx="188913" cy="212725"/>
            </a:xfrm>
            <a:custGeom>
              <a:avLst/>
              <a:gdLst>
                <a:gd name="T0" fmla="*/ 50 w 50"/>
                <a:gd name="T1" fmla="*/ 53 h 54"/>
                <a:gd name="T2" fmla="*/ 39 w 50"/>
                <a:gd name="T3" fmla="*/ 53 h 54"/>
                <a:gd name="T4" fmla="*/ 36 w 50"/>
                <a:gd name="T5" fmla="*/ 47 h 54"/>
                <a:gd name="T6" fmla="*/ 18 w 50"/>
                <a:gd name="T7" fmla="*/ 54 h 54"/>
                <a:gd name="T8" fmla="*/ 0 w 50"/>
                <a:gd name="T9" fmla="*/ 40 h 54"/>
                <a:gd name="T10" fmla="*/ 20 w 50"/>
                <a:gd name="T11" fmla="*/ 23 h 54"/>
                <a:gd name="T12" fmla="*/ 35 w 50"/>
                <a:gd name="T13" fmla="*/ 19 h 54"/>
                <a:gd name="T14" fmla="*/ 25 w 50"/>
                <a:gd name="T15" fmla="*/ 10 h 54"/>
                <a:gd name="T16" fmla="*/ 12 w 50"/>
                <a:gd name="T17" fmla="*/ 19 h 54"/>
                <a:gd name="T18" fmla="*/ 1 w 50"/>
                <a:gd name="T19" fmla="*/ 16 h 54"/>
                <a:gd name="T20" fmla="*/ 25 w 50"/>
                <a:gd name="T21" fmla="*/ 1 h 54"/>
                <a:gd name="T22" fmla="*/ 46 w 50"/>
                <a:gd name="T23" fmla="*/ 21 h 54"/>
                <a:gd name="T24" fmla="*/ 46 w 50"/>
                <a:gd name="T25" fmla="*/ 40 h 54"/>
                <a:gd name="T26" fmla="*/ 50 w 50"/>
                <a:gd name="T27" fmla="*/ 53 h 54"/>
                <a:gd name="T28" fmla="*/ 35 w 50"/>
                <a:gd name="T29" fmla="*/ 33 h 54"/>
                <a:gd name="T30" fmla="*/ 35 w 50"/>
                <a:gd name="T31" fmla="*/ 28 h 54"/>
                <a:gd name="T32" fmla="*/ 22 w 50"/>
                <a:gd name="T33" fmla="*/ 32 h 54"/>
                <a:gd name="T34" fmla="*/ 11 w 50"/>
                <a:gd name="T35" fmla="*/ 39 h 54"/>
                <a:gd name="T36" fmla="*/ 20 w 50"/>
                <a:gd name="T37" fmla="*/ 45 h 54"/>
                <a:gd name="T38" fmla="*/ 35 w 50"/>
                <a:gd name="T39" fmla="*/ 3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0" h="54">
                  <a:moveTo>
                    <a:pt x="50" y="53"/>
                  </a:moveTo>
                  <a:cubicBezTo>
                    <a:pt x="39" y="53"/>
                    <a:pt x="39" y="53"/>
                    <a:pt x="39" y="53"/>
                  </a:cubicBezTo>
                  <a:cubicBezTo>
                    <a:pt x="38" y="52"/>
                    <a:pt x="37" y="50"/>
                    <a:pt x="36" y="47"/>
                  </a:cubicBezTo>
                  <a:cubicBezTo>
                    <a:pt x="33" y="52"/>
                    <a:pt x="27" y="54"/>
                    <a:pt x="18" y="54"/>
                  </a:cubicBezTo>
                  <a:cubicBezTo>
                    <a:pt x="7" y="54"/>
                    <a:pt x="1" y="49"/>
                    <a:pt x="0" y="40"/>
                  </a:cubicBezTo>
                  <a:cubicBezTo>
                    <a:pt x="0" y="30"/>
                    <a:pt x="7" y="24"/>
                    <a:pt x="20" y="23"/>
                  </a:cubicBezTo>
                  <a:cubicBezTo>
                    <a:pt x="29" y="22"/>
                    <a:pt x="34" y="21"/>
                    <a:pt x="35" y="19"/>
                  </a:cubicBezTo>
                  <a:cubicBezTo>
                    <a:pt x="36" y="13"/>
                    <a:pt x="32" y="10"/>
                    <a:pt x="25" y="10"/>
                  </a:cubicBezTo>
                  <a:cubicBezTo>
                    <a:pt x="17" y="10"/>
                    <a:pt x="13" y="13"/>
                    <a:pt x="12" y="19"/>
                  </a:cubicBezTo>
                  <a:cubicBezTo>
                    <a:pt x="1" y="16"/>
                    <a:pt x="1" y="16"/>
                    <a:pt x="1" y="16"/>
                  </a:cubicBezTo>
                  <a:cubicBezTo>
                    <a:pt x="4" y="5"/>
                    <a:pt x="12" y="0"/>
                    <a:pt x="25" y="1"/>
                  </a:cubicBezTo>
                  <a:cubicBezTo>
                    <a:pt x="39" y="1"/>
                    <a:pt x="46" y="7"/>
                    <a:pt x="46" y="21"/>
                  </a:cubicBezTo>
                  <a:cubicBezTo>
                    <a:pt x="46" y="40"/>
                    <a:pt x="46" y="40"/>
                    <a:pt x="46" y="40"/>
                  </a:cubicBezTo>
                  <a:cubicBezTo>
                    <a:pt x="46" y="46"/>
                    <a:pt x="47" y="50"/>
                    <a:pt x="50" y="53"/>
                  </a:cubicBezTo>
                  <a:close/>
                  <a:moveTo>
                    <a:pt x="35" y="33"/>
                  </a:moveTo>
                  <a:cubicBezTo>
                    <a:pt x="35" y="32"/>
                    <a:pt x="35" y="30"/>
                    <a:pt x="35" y="28"/>
                  </a:cubicBezTo>
                  <a:cubicBezTo>
                    <a:pt x="33" y="30"/>
                    <a:pt x="29" y="31"/>
                    <a:pt x="22" y="32"/>
                  </a:cubicBezTo>
                  <a:cubicBezTo>
                    <a:pt x="15" y="33"/>
                    <a:pt x="11" y="35"/>
                    <a:pt x="11" y="39"/>
                  </a:cubicBezTo>
                  <a:cubicBezTo>
                    <a:pt x="11" y="43"/>
                    <a:pt x="14" y="45"/>
                    <a:pt x="20" y="45"/>
                  </a:cubicBezTo>
                  <a:cubicBezTo>
                    <a:pt x="29" y="44"/>
                    <a:pt x="34" y="40"/>
                    <a:pt x="35" y="3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15" name="Freeform 9"/>
            <p:cNvSpPr/>
            <p:nvPr userDrawn="1"/>
          </p:nvSpPr>
          <p:spPr bwMode="auto">
            <a:xfrm>
              <a:off x="4570413" y="3362326"/>
              <a:ext cx="166688" cy="203200"/>
            </a:xfrm>
            <a:custGeom>
              <a:avLst/>
              <a:gdLst>
                <a:gd name="T0" fmla="*/ 43 w 44"/>
                <a:gd name="T1" fmla="*/ 20 h 52"/>
                <a:gd name="T2" fmla="*/ 43 w 44"/>
                <a:gd name="T3" fmla="*/ 52 h 52"/>
                <a:gd name="T4" fmla="*/ 32 w 44"/>
                <a:gd name="T5" fmla="*/ 52 h 52"/>
                <a:gd name="T6" fmla="*/ 32 w 44"/>
                <a:gd name="T7" fmla="*/ 21 h 52"/>
                <a:gd name="T8" fmla="*/ 23 w 44"/>
                <a:gd name="T9" fmla="*/ 9 h 52"/>
                <a:gd name="T10" fmla="*/ 10 w 44"/>
                <a:gd name="T11" fmla="*/ 21 h 52"/>
                <a:gd name="T12" fmla="*/ 10 w 44"/>
                <a:gd name="T13" fmla="*/ 52 h 52"/>
                <a:gd name="T14" fmla="*/ 0 w 44"/>
                <a:gd name="T15" fmla="*/ 52 h 52"/>
                <a:gd name="T16" fmla="*/ 0 w 44"/>
                <a:gd name="T17" fmla="*/ 1 h 52"/>
                <a:gd name="T18" fmla="*/ 10 w 44"/>
                <a:gd name="T19" fmla="*/ 1 h 52"/>
                <a:gd name="T20" fmla="*/ 10 w 44"/>
                <a:gd name="T21" fmla="*/ 7 h 52"/>
                <a:gd name="T22" fmla="*/ 25 w 44"/>
                <a:gd name="T23" fmla="*/ 0 h 52"/>
                <a:gd name="T24" fmla="*/ 43 w 44"/>
                <a:gd name="T25" fmla="*/ 2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52">
                  <a:moveTo>
                    <a:pt x="43" y="20"/>
                  </a:moveTo>
                  <a:cubicBezTo>
                    <a:pt x="43" y="52"/>
                    <a:pt x="43" y="52"/>
                    <a:pt x="43" y="52"/>
                  </a:cubicBezTo>
                  <a:cubicBezTo>
                    <a:pt x="32" y="52"/>
                    <a:pt x="32" y="52"/>
                    <a:pt x="32" y="52"/>
                  </a:cubicBezTo>
                  <a:cubicBezTo>
                    <a:pt x="32" y="21"/>
                    <a:pt x="32" y="21"/>
                    <a:pt x="32" y="21"/>
                  </a:cubicBezTo>
                  <a:cubicBezTo>
                    <a:pt x="32" y="13"/>
                    <a:pt x="29" y="9"/>
                    <a:pt x="23" y="9"/>
                  </a:cubicBezTo>
                  <a:cubicBezTo>
                    <a:pt x="15" y="10"/>
                    <a:pt x="11" y="14"/>
                    <a:pt x="10" y="21"/>
                  </a:cubicBezTo>
                  <a:cubicBezTo>
                    <a:pt x="10" y="52"/>
                    <a:pt x="10" y="52"/>
                    <a:pt x="10" y="52"/>
                  </a:cubicBezTo>
                  <a:cubicBezTo>
                    <a:pt x="0" y="52"/>
                    <a:pt x="0" y="52"/>
                    <a:pt x="0" y="52"/>
                  </a:cubicBezTo>
                  <a:cubicBezTo>
                    <a:pt x="0" y="1"/>
                    <a:pt x="0" y="1"/>
                    <a:pt x="0" y="1"/>
                  </a:cubicBezTo>
                  <a:cubicBezTo>
                    <a:pt x="10" y="1"/>
                    <a:pt x="10" y="1"/>
                    <a:pt x="10" y="1"/>
                  </a:cubicBezTo>
                  <a:cubicBezTo>
                    <a:pt x="10" y="7"/>
                    <a:pt x="10" y="7"/>
                    <a:pt x="10" y="7"/>
                  </a:cubicBezTo>
                  <a:cubicBezTo>
                    <a:pt x="13" y="3"/>
                    <a:pt x="18" y="0"/>
                    <a:pt x="25" y="0"/>
                  </a:cubicBezTo>
                  <a:cubicBezTo>
                    <a:pt x="37" y="0"/>
                    <a:pt x="44" y="6"/>
                    <a:pt x="43"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16" name="Freeform 10"/>
            <p:cNvSpPr/>
            <p:nvPr userDrawn="1"/>
          </p:nvSpPr>
          <p:spPr bwMode="auto">
            <a:xfrm>
              <a:off x="4778376" y="3295651"/>
              <a:ext cx="177800" cy="269875"/>
            </a:xfrm>
            <a:custGeom>
              <a:avLst/>
              <a:gdLst>
                <a:gd name="T0" fmla="*/ 78 w 112"/>
                <a:gd name="T1" fmla="*/ 170 h 170"/>
                <a:gd name="T2" fmla="*/ 40 w 112"/>
                <a:gd name="T3" fmla="*/ 111 h 170"/>
                <a:gd name="T4" fmla="*/ 26 w 112"/>
                <a:gd name="T5" fmla="*/ 126 h 170"/>
                <a:gd name="T6" fmla="*/ 26 w 112"/>
                <a:gd name="T7" fmla="*/ 170 h 170"/>
                <a:gd name="T8" fmla="*/ 0 w 112"/>
                <a:gd name="T9" fmla="*/ 170 h 170"/>
                <a:gd name="T10" fmla="*/ 0 w 112"/>
                <a:gd name="T11" fmla="*/ 0 h 170"/>
                <a:gd name="T12" fmla="*/ 26 w 112"/>
                <a:gd name="T13" fmla="*/ 0 h 170"/>
                <a:gd name="T14" fmla="*/ 26 w 112"/>
                <a:gd name="T15" fmla="*/ 91 h 170"/>
                <a:gd name="T16" fmla="*/ 71 w 112"/>
                <a:gd name="T17" fmla="*/ 44 h 170"/>
                <a:gd name="T18" fmla="*/ 109 w 112"/>
                <a:gd name="T19" fmla="*/ 44 h 170"/>
                <a:gd name="T20" fmla="*/ 59 w 112"/>
                <a:gd name="T21" fmla="*/ 94 h 170"/>
                <a:gd name="T22" fmla="*/ 112 w 112"/>
                <a:gd name="T23" fmla="*/ 170 h 170"/>
                <a:gd name="T24" fmla="*/ 78 w 112"/>
                <a:gd name="T2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170">
                  <a:moveTo>
                    <a:pt x="78" y="170"/>
                  </a:moveTo>
                  <a:lnTo>
                    <a:pt x="40" y="111"/>
                  </a:lnTo>
                  <a:lnTo>
                    <a:pt x="26" y="126"/>
                  </a:lnTo>
                  <a:lnTo>
                    <a:pt x="26" y="170"/>
                  </a:lnTo>
                  <a:lnTo>
                    <a:pt x="0" y="170"/>
                  </a:lnTo>
                  <a:lnTo>
                    <a:pt x="0" y="0"/>
                  </a:lnTo>
                  <a:lnTo>
                    <a:pt x="26" y="0"/>
                  </a:lnTo>
                  <a:lnTo>
                    <a:pt x="26" y="91"/>
                  </a:lnTo>
                  <a:lnTo>
                    <a:pt x="71" y="44"/>
                  </a:lnTo>
                  <a:lnTo>
                    <a:pt x="109" y="44"/>
                  </a:lnTo>
                  <a:lnTo>
                    <a:pt x="59" y="94"/>
                  </a:lnTo>
                  <a:lnTo>
                    <a:pt x="112" y="170"/>
                  </a:lnTo>
                  <a:lnTo>
                    <a:pt x="78" y="1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17" name="Freeform 11"/>
            <p:cNvSpPr/>
            <p:nvPr userDrawn="1"/>
          </p:nvSpPr>
          <p:spPr bwMode="auto">
            <a:xfrm>
              <a:off x="4967288" y="3362326"/>
              <a:ext cx="166688" cy="207963"/>
            </a:xfrm>
            <a:custGeom>
              <a:avLst/>
              <a:gdLst>
                <a:gd name="T0" fmla="*/ 42 w 44"/>
                <a:gd name="T1" fmla="*/ 14 h 53"/>
                <a:gd name="T2" fmla="*/ 31 w 44"/>
                <a:gd name="T3" fmla="*/ 17 h 53"/>
                <a:gd name="T4" fmla="*/ 22 w 44"/>
                <a:gd name="T5" fmla="*/ 10 h 53"/>
                <a:gd name="T6" fmla="*/ 13 w 44"/>
                <a:gd name="T7" fmla="*/ 15 h 53"/>
                <a:gd name="T8" fmla="*/ 25 w 44"/>
                <a:gd name="T9" fmla="*/ 22 h 53"/>
                <a:gd name="T10" fmla="*/ 44 w 44"/>
                <a:gd name="T11" fmla="*/ 38 h 53"/>
                <a:gd name="T12" fmla="*/ 22 w 44"/>
                <a:gd name="T13" fmla="*/ 53 h 53"/>
                <a:gd name="T14" fmla="*/ 0 w 44"/>
                <a:gd name="T15" fmla="*/ 38 h 53"/>
                <a:gd name="T16" fmla="*/ 11 w 44"/>
                <a:gd name="T17" fmla="*/ 35 h 53"/>
                <a:gd name="T18" fmla="*/ 22 w 44"/>
                <a:gd name="T19" fmla="*/ 44 h 53"/>
                <a:gd name="T20" fmla="*/ 33 w 44"/>
                <a:gd name="T21" fmla="*/ 38 h 53"/>
                <a:gd name="T22" fmla="*/ 22 w 44"/>
                <a:gd name="T23" fmla="*/ 31 h 53"/>
                <a:gd name="T24" fmla="*/ 2 w 44"/>
                <a:gd name="T25" fmla="*/ 15 h 53"/>
                <a:gd name="T26" fmla="*/ 21 w 44"/>
                <a:gd name="T27" fmla="*/ 0 h 53"/>
                <a:gd name="T28" fmla="*/ 42 w 44"/>
                <a:gd name="T29" fmla="*/ 1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53">
                  <a:moveTo>
                    <a:pt x="42" y="14"/>
                  </a:moveTo>
                  <a:cubicBezTo>
                    <a:pt x="31" y="17"/>
                    <a:pt x="31" y="17"/>
                    <a:pt x="31" y="17"/>
                  </a:cubicBezTo>
                  <a:cubicBezTo>
                    <a:pt x="30" y="12"/>
                    <a:pt x="27" y="10"/>
                    <a:pt x="22" y="10"/>
                  </a:cubicBezTo>
                  <a:cubicBezTo>
                    <a:pt x="16" y="10"/>
                    <a:pt x="13" y="12"/>
                    <a:pt x="13" y="15"/>
                  </a:cubicBezTo>
                  <a:cubicBezTo>
                    <a:pt x="12" y="18"/>
                    <a:pt x="16" y="20"/>
                    <a:pt x="25" y="22"/>
                  </a:cubicBezTo>
                  <a:cubicBezTo>
                    <a:pt x="38" y="24"/>
                    <a:pt x="44" y="29"/>
                    <a:pt x="44" y="38"/>
                  </a:cubicBezTo>
                  <a:cubicBezTo>
                    <a:pt x="44" y="48"/>
                    <a:pt x="36" y="53"/>
                    <a:pt x="22" y="53"/>
                  </a:cubicBezTo>
                  <a:cubicBezTo>
                    <a:pt x="10" y="53"/>
                    <a:pt x="3" y="48"/>
                    <a:pt x="0" y="38"/>
                  </a:cubicBezTo>
                  <a:cubicBezTo>
                    <a:pt x="11" y="35"/>
                    <a:pt x="11" y="35"/>
                    <a:pt x="11" y="35"/>
                  </a:cubicBezTo>
                  <a:cubicBezTo>
                    <a:pt x="12" y="41"/>
                    <a:pt x="16" y="45"/>
                    <a:pt x="22" y="44"/>
                  </a:cubicBezTo>
                  <a:cubicBezTo>
                    <a:pt x="29" y="44"/>
                    <a:pt x="33" y="42"/>
                    <a:pt x="33" y="38"/>
                  </a:cubicBezTo>
                  <a:cubicBezTo>
                    <a:pt x="33" y="35"/>
                    <a:pt x="30" y="32"/>
                    <a:pt x="22" y="31"/>
                  </a:cubicBezTo>
                  <a:cubicBezTo>
                    <a:pt x="8" y="29"/>
                    <a:pt x="1" y="24"/>
                    <a:pt x="2" y="15"/>
                  </a:cubicBezTo>
                  <a:cubicBezTo>
                    <a:pt x="2" y="6"/>
                    <a:pt x="9" y="1"/>
                    <a:pt x="21" y="0"/>
                  </a:cubicBezTo>
                  <a:cubicBezTo>
                    <a:pt x="33" y="0"/>
                    <a:pt x="40" y="5"/>
                    <a:pt x="42" y="1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grpSp>
      <p:sp>
        <p:nvSpPr>
          <p:cNvPr id="19" name="文本框 18"/>
          <p:cNvSpPr txBox="1"/>
          <p:nvPr userDrawn="1"/>
        </p:nvSpPr>
        <p:spPr>
          <a:xfrm>
            <a:off x="3720553" y="3817031"/>
            <a:ext cx="1622880" cy="300082"/>
          </a:xfrm>
          <a:prstGeom prst="rect">
            <a:avLst/>
          </a:prstGeom>
          <a:noFill/>
        </p:spPr>
        <p:txBody>
          <a:bodyPr wrap="none" rtlCol="0">
            <a:spAutoFit/>
          </a:bodyPr>
          <a:lstStyle/>
          <a:p>
            <a:pPr algn="ctr"/>
            <a:r>
              <a:rPr lang="en-US" altLang="zh-CN" sz="1350" dirty="0">
                <a:solidFill>
                  <a:schemeClr val="bg1"/>
                </a:solidFill>
                <a:latin typeface="微软雅黑" pitchFamily="34" charset="-122"/>
                <a:cs typeface="Arial" pitchFamily="34" charset="0"/>
              </a:rPr>
              <a:t>www.glodon.com</a:t>
            </a:r>
            <a:endParaRPr lang="zh-CN" altLang="en-US" sz="1350" dirty="0">
              <a:solidFill>
                <a:schemeClr val="bg1"/>
              </a:solidFill>
              <a:latin typeface="微软雅黑" pitchFamily="34" charset="-122"/>
              <a:cs typeface="Arial" pitchFamily="34" charset="0"/>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grpSp>
        <p:nvGrpSpPr>
          <p:cNvPr id="2" name="组合 1"/>
          <p:cNvGrpSpPr/>
          <p:nvPr userDrawn="1"/>
        </p:nvGrpSpPr>
        <p:grpSpPr>
          <a:xfrm>
            <a:off x="281525" y="0"/>
            <a:ext cx="105725" cy="721610"/>
            <a:chOff x="281524" y="0"/>
            <a:chExt cx="105725" cy="721610"/>
          </a:xfrm>
          <a:solidFill>
            <a:schemeClr val="accent1"/>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8801756" y="4963098"/>
            <a:ext cx="105725" cy="180402"/>
            <a:chOff x="281524" y="0"/>
            <a:chExt cx="105725" cy="721610"/>
          </a:xfrm>
          <a:solidFill>
            <a:schemeClr val="accent1"/>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p:nvPr userDrawn="1"/>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文本占位符 10"/>
          <p:cNvSpPr>
            <a:spLocks noGrp="1"/>
          </p:cNvSpPr>
          <p:nvPr>
            <p:ph type="body" sz="quarter" idx="14" hasCustomPrompt="1"/>
          </p:nvPr>
        </p:nvSpPr>
        <p:spPr>
          <a:xfrm>
            <a:off x="521551" y="413548"/>
            <a:ext cx="4840234" cy="196208"/>
          </a:xfrm>
          <a:prstGeom prst="rect">
            <a:avLst/>
          </a:prstGeom>
        </p:spPr>
        <p:txBody>
          <a:bodyPr wrap="square">
            <a:spAutoFit/>
          </a:bodyPr>
          <a:lstStyle>
            <a:lvl1pPr marL="0" indent="0" algn="l">
              <a:buNone/>
              <a:defRPr sz="825" baseline="0">
                <a:solidFill>
                  <a:schemeClr val="bg1">
                    <a:lumMod val="50000"/>
                  </a:schemeClr>
                </a:solidFill>
                <a:latin typeface="+mj-ea"/>
                <a:ea typeface="+mj-ea"/>
              </a:defRPr>
            </a:lvl1pPr>
          </a:lstStyle>
          <a:p>
            <a:pPr lvl="0"/>
            <a:r>
              <a:rPr lang="zh-CN" altLang="en-US" dirty="0"/>
              <a:t>标题数字等都可以通过点击和重新输入进行更改</a:t>
            </a:r>
          </a:p>
        </p:txBody>
      </p:sp>
      <p:sp>
        <p:nvSpPr>
          <p:cNvPr id="17" name="文本占位符 10"/>
          <p:cNvSpPr>
            <a:spLocks noGrp="1"/>
          </p:cNvSpPr>
          <p:nvPr>
            <p:ph type="body" sz="quarter" idx="15" hasCustomPrompt="1"/>
          </p:nvPr>
        </p:nvSpPr>
        <p:spPr>
          <a:xfrm>
            <a:off x="521552" y="43313"/>
            <a:ext cx="5946626" cy="438581"/>
          </a:xfrm>
          <a:prstGeom prst="rect">
            <a:avLst/>
          </a:prstGeom>
        </p:spPr>
        <p:txBody>
          <a:bodyPr wrap="square">
            <a:spAutoFit/>
          </a:bodyPr>
          <a:lstStyle>
            <a:lvl1pPr marL="0" indent="0" algn="l">
              <a:buNone/>
              <a:defRPr sz="2400" baseline="0">
                <a:latin typeface="+mj-lt"/>
              </a:defRPr>
            </a:lvl1pPr>
          </a:lstStyle>
          <a:p>
            <a:pPr lvl="0"/>
            <a:r>
              <a:rPr lang="en-US" altLang="zh-CN" dirty="0"/>
              <a:t>Add the Text</a:t>
            </a:r>
            <a:endParaRPr lang="zh-CN" alt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28330" y="60723"/>
            <a:ext cx="8720017" cy="499804"/>
          </a:xfrm>
          <a:prstGeom prst="rect">
            <a:avLst/>
          </a:prstGeom>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228330" y="670198"/>
            <a:ext cx="4269059" cy="238548"/>
          </a:xfrm>
          <a:prstGeom prst="rect">
            <a:avLst/>
          </a:prstGeom>
        </p:spPr>
        <p:txBody>
          <a:bodyPr anchor="b">
            <a:normAutofit/>
          </a:bodyPr>
          <a:lstStyle>
            <a:lvl1pPr marL="0" indent="0">
              <a:buNone/>
              <a:defRPr sz="12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4" name="内容占位符 3"/>
          <p:cNvSpPr>
            <a:spLocks noGrp="1"/>
          </p:cNvSpPr>
          <p:nvPr>
            <p:ph sz="half" idx="2"/>
          </p:nvPr>
        </p:nvSpPr>
        <p:spPr>
          <a:xfrm>
            <a:off x="228330" y="1001003"/>
            <a:ext cx="4269059" cy="3887388"/>
          </a:xfrm>
          <a:prstGeom prst="rect">
            <a:avLst/>
          </a:prstGeom>
        </p:spPr>
        <p:txBody>
          <a:bodyPr>
            <a:normAutofit/>
          </a:bodyPr>
          <a:lstStyle>
            <a:lvl1pPr>
              <a:defRPr sz="1050"/>
            </a:lvl1pPr>
            <a:lvl2pPr>
              <a:defRPr sz="900"/>
            </a:lvl2pPr>
            <a:lvl3pPr>
              <a:defRPr sz="825"/>
            </a:lvl3pPr>
            <a:lvl4pPr>
              <a:defRPr sz="788"/>
            </a:lvl4pPr>
            <a:lvl5pPr>
              <a:defRPr sz="788"/>
            </a:lvl5pPr>
            <a:lvl6pPr>
              <a:defRPr sz="1200"/>
            </a:lvl6pPr>
            <a:lvl7pPr>
              <a:defRPr sz="1200"/>
            </a:lvl7pPr>
            <a:lvl8pPr>
              <a:defRPr sz="1200"/>
            </a:lvl8pPr>
            <a:lvl9pPr>
              <a:defRPr sz="1200"/>
            </a:lvl9pPr>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文本占位符 4"/>
          <p:cNvSpPr>
            <a:spLocks noGrp="1"/>
          </p:cNvSpPr>
          <p:nvPr>
            <p:ph type="body" sz="quarter" idx="3"/>
          </p:nvPr>
        </p:nvSpPr>
        <p:spPr>
          <a:xfrm>
            <a:off x="4645026" y="670198"/>
            <a:ext cx="4303321" cy="238548"/>
          </a:xfrm>
          <a:prstGeom prst="rect">
            <a:avLst/>
          </a:prstGeom>
        </p:spPr>
        <p:txBody>
          <a:bodyPr anchor="b">
            <a:normAutofit/>
          </a:bodyPr>
          <a:lstStyle>
            <a:lvl1pPr marL="0" indent="0">
              <a:buNone/>
              <a:defRPr sz="12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6" name="内容占位符 5"/>
          <p:cNvSpPr>
            <a:spLocks noGrp="1"/>
          </p:cNvSpPr>
          <p:nvPr>
            <p:ph sz="quarter" idx="4"/>
          </p:nvPr>
        </p:nvSpPr>
        <p:spPr>
          <a:xfrm>
            <a:off x="4645026" y="1001003"/>
            <a:ext cx="4303321" cy="3887388"/>
          </a:xfrm>
          <a:prstGeom prst="rect">
            <a:avLst/>
          </a:prstGeom>
        </p:spPr>
        <p:txBody>
          <a:bodyPr>
            <a:normAutofit/>
          </a:bodyPr>
          <a:lstStyle>
            <a:lvl1pPr>
              <a:defRPr sz="1050"/>
            </a:lvl1pPr>
            <a:lvl2pPr>
              <a:defRPr sz="900"/>
            </a:lvl2pPr>
            <a:lvl3pPr>
              <a:defRPr sz="825"/>
            </a:lvl3pPr>
            <a:lvl4pPr>
              <a:defRPr sz="788"/>
            </a:lvl4pPr>
            <a:lvl5pPr>
              <a:defRPr sz="788"/>
            </a:lvl5pPr>
            <a:lvl6pPr>
              <a:defRPr sz="1200"/>
            </a:lvl6pPr>
            <a:lvl7pPr>
              <a:defRPr sz="1200"/>
            </a:lvl7pPr>
            <a:lvl8pPr>
              <a:defRPr sz="1200"/>
            </a:lvl8pPr>
            <a:lvl9pPr>
              <a:defRPr sz="1200"/>
            </a:lvl9pPr>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8" name="页脚占位符 7"/>
          <p:cNvSpPr>
            <a:spLocks noGrp="1"/>
          </p:cNvSpPr>
          <p:nvPr>
            <p:ph type="ftr" sz="quarter" idx="11"/>
          </p:nvPr>
        </p:nvSpPr>
        <p:spPr>
          <a:xfrm>
            <a:off x="3124200" y="4986929"/>
            <a:ext cx="2895600" cy="87114"/>
          </a:xfrm>
          <a:prstGeom prst="rect">
            <a:avLst/>
          </a:prstGeom>
        </p:spPr>
        <p:txBody>
          <a:bodyPr/>
          <a:lstStyle/>
          <a:p>
            <a:r>
              <a:rPr kumimoji="1" lang="zh-CN" altLang="en-US"/>
              <a:t>维致瑾咨询报告</a:t>
            </a:r>
            <a:r>
              <a:rPr kumimoji="1" lang="en-US" altLang="zh-CN"/>
              <a:t>PPT</a:t>
            </a:r>
            <a:r>
              <a:rPr kumimoji="1" lang="zh-CN" altLang="en-US"/>
              <a:t>模板及使用规范</a:t>
            </a:r>
          </a:p>
        </p:txBody>
      </p:sp>
      <p:sp>
        <p:nvSpPr>
          <p:cNvPr id="9" name="幻灯片编号占位符 8"/>
          <p:cNvSpPr>
            <a:spLocks noGrp="1"/>
          </p:cNvSpPr>
          <p:nvPr>
            <p:ph type="sldNum" sz="quarter" idx="12"/>
          </p:nvPr>
        </p:nvSpPr>
        <p:spPr>
          <a:xfrm>
            <a:off x="6814746" y="4986929"/>
            <a:ext cx="2133600" cy="87114"/>
          </a:xfrm>
          <a:prstGeom prst="rect">
            <a:avLst/>
          </a:prstGeom>
        </p:spPr>
        <p:txBody>
          <a:bodyPr/>
          <a:lstStyle/>
          <a:p>
            <a:fld id="{78859D02-F1FA-784C-9FE5-3F13DADEF6ED}" type="slidenum">
              <a:rPr/>
              <a:pPr/>
              <a:t>‹#›</a:t>
            </a:fld>
            <a:endParaRPr kumimoji="1" lang="zh-CN" altLang="en-US"/>
          </a:p>
        </p:txBody>
      </p:sp>
    </p:spTree>
    <p:extLst>
      <p:ext uri="{BB962C8B-B14F-4D97-AF65-F5344CB8AC3E}">
        <p14:creationId xmlns:p14="http://schemas.microsoft.com/office/powerpoint/2010/main" val="28542401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Lst>
  <p:transition spd="slow">
    <p:push dir="u"/>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51963" y="1228743"/>
            <a:ext cx="3791974" cy="599101"/>
          </a:xfrm>
        </p:spPr>
        <p:txBody>
          <a:bodyPr/>
          <a:lstStyle/>
          <a:p>
            <a:pPr algn="ctr"/>
            <a:r>
              <a:rPr lang="zh-CN" altLang="en-US" sz="2800" dirty="0" smtClean="0"/>
              <a:t>工程编制业务介绍</a:t>
            </a:r>
            <a:r>
              <a:rPr lang="en-US" altLang="zh-CN" sz="2800" dirty="0"/>
              <a:t/>
            </a:r>
            <a:br>
              <a:rPr lang="en-US" altLang="zh-CN" sz="2800" dirty="0"/>
            </a:br>
            <a:endParaRPr lang="zh-CN" altLang="en-US" sz="2800" dirty="0"/>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03393" y="1236838"/>
            <a:ext cx="3774046" cy="2215991"/>
          </a:xfrm>
          <a:prstGeom prst="rect">
            <a:avLst/>
          </a:prstGeom>
          <a:noFill/>
        </p:spPr>
        <p:txBody>
          <a:bodyPr wrap="none" rtlCol="0">
            <a:spAutoFit/>
          </a:bodyPr>
          <a:lstStyle/>
          <a:p>
            <a:r>
              <a:rPr kumimoji="1" lang="en-US" altLang="zh-CN" sz="13800" dirty="0">
                <a:solidFill>
                  <a:srgbClr val="00B050"/>
                </a:solidFill>
              </a:rPr>
              <a:t>TWO</a:t>
            </a:r>
            <a:endParaRPr kumimoji="1" lang="zh-CN" altLang="en-US" sz="13800" dirty="0">
              <a:solidFill>
                <a:srgbClr val="00B050"/>
              </a:solidFill>
            </a:endParaRPr>
          </a:p>
        </p:txBody>
      </p:sp>
      <p:sp>
        <p:nvSpPr>
          <p:cNvPr id="5" name="矩形 4"/>
          <p:cNvSpPr/>
          <p:nvPr/>
        </p:nvSpPr>
        <p:spPr>
          <a:xfrm>
            <a:off x="5085573" y="2572763"/>
            <a:ext cx="4006912" cy="954107"/>
          </a:xfrm>
          <a:prstGeom prst="rect">
            <a:avLst/>
          </a:prstGeom>
          <a:noFill/>
        </p:spPr>
        <p:txBody>
          <a:bodyPr wrap="square" rtlCol="0">
            <a:spAutoFit/>
          </a:bodyPr>
          <a:lstStyle/>
          <a:p>
            <a:r>
              <a:rPr kumimoji="1" lang="zh-CN" altLang="en-US" sz="2800" dirty="0" smtClean="0">
                <a:solidFill>
                  <a:srgbClr val="00B050"/>
                </a:solidFill>
                <a:latin typeface="Microsoft YaHei" charset="0"/>
                <a:ea typeface="Microsoft YaHei" charset="0"/>
                <a:cs typeface="Microsoft YaHei" charset="0"/>
              </a:rPr>
              <a:t>工程编制业务介绍及规则约束</a:t>
            </a:r>
            <a:endParaRPr kumimoji="1" lang="zh-CN" altLang="en-US" sz="2800" dirty="0">
              <a:solidFill>
                <a:srgbClr val="00B050"/>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39211385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052" y="142389"/>
            <a:ext cx="4330737" cy="369332"/>
          </a:xfrm>
          <a:prstGeom prst="rect">
            <a:avLst/>
          </a:prstGeom>
        </p:spPr>
        <p:txBody>
          <a:bodyPr wrap="none">
            <a:spAutoFit/>
          </a:bodyPr>
          <a:lstStyle/>
          <a:p>
            <a:r>
              <a:rPr lang="en-US" altLang="zh-CN" b="1" dirty="0">
                <a:solidFill>
                  <a:srgbClr val="0080CB"/>
                </a:solidFill>
                <a:latin typeface="微软雅黑" pitchFamily="34" charset="-122"/>
                <a:ea typeface="微软雅黑" pitchFamily="34" charset="-122"/>
                <a:cs typeface="+mn-ea"/>
                <a:sym typeface="+mn-lt"/>
              </a:rPr>
              <a:t>Part Four </a:t>
            </a:r>
            <a:r>
              <a:rPr lang="zh-CN" altLang="en-US" b="1" dirty="0" smtClean="0">
                <a:solidFill>
                  <a:srgbClr val="0080CB"/>
                </a:solidFill>
                <a:latin typeface="微软雅黑" pitchFamily="34" charset="-122"/>
                <a:ea typeface="微软雅黑" pitchFamily="34" charset="-122"/>
                <a:cs typeface="+mn-ea"/>
                <a:sym typeface="+mn-lt"/>
              </a:rPr>
              <a:t>工程编制业务介绍及规则约束</a:t>
            </a:r>
            <a:endParaRPr lang="zh-CN" altLang="en-US" b="1" dirty="0">
              <a:solidFill>
                <a:srgbClr val="0080CB"/>
              </a:solidFill>
              <a:latin typeface="微软雅黑" pitchFamily="34" charset="-122"/>
              <a:ea typeface="微软雅黑" pitchFamily="34" charset="-122"/>
              <a:cs typeface="+mn-ea"/>
            </a:endParaRPr>
          </a:p>
        </p:txBody>
      </p:sp>
      <p:sp>
        <p:nvSpPr>
          <p:cNvPr id="2" name="TextBox 1"/>
          <p:cNvSpPr txBox="1"/>
          <p:nvPr/>
        </p:nvSpPr>
        <p:spPr>
          <a:xfrm>
            <a:off x="271167" y="668458"/>
            <a:ext cx="8278473" cy="1415772"/>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工程概况：</a:t>
            </a:r>
            <a:endParaRPr lang="en-US" altLang="zh-CN" sz="1400" dirty="0" smtClean="0">
              <a:latin typeface="微软雅黑" pitchFamily="34" charset="-122"/>
              <a:ea typeface="微软雅黑" pitchFamily="34" charset="-122"/>
            </a:endParaRPr>
          </a:p>
          <a:p>
            <a:endParaRPr lang="en-US" altLang="zh-CN" sz="1400" dirty="0" smtClean="0">
              <a:latin typeface="微软雅黑" pitchFamily="34" charset="-122"/>
              <a:ea typeface="微软雅黑" pitchFamily="34" charset="-122"/>
            </a:endParaRPr>
          </a:p>
          <a:p>
            <a:r>
              <a:rPr lang="zh-CN" altLang="en-US" sz="1000" dirty="0" smtClean="0">
                <a:latin typeface="微软雅黑" pitchFamily="34" charset="-122"/>
                <a:ea typeface="微软雅黑" pitchFamily="34" charset="-122"/>
              </a:rPr>
              <a:t>在</a:t>
            </a:r>
            <a:r>
              <a:rPr lang="zh-CN" altLang="en-US" sz="1000" dirty="0">
                <a:latin typeface="微软雅黑" pitchFamily="34" charset="-122"/>
                <a:ea typeface="微软雅黑" pitchFamily="34" charset="-122"/>
              </a:rPr>
              <a:t>施工程项目的基本情况。其主要内容包括：工程名称、规模、性质、用途、对于资金来源、投资额、开竣工日期、建设单位、设计单位、监理单位、施工单位、工程地点、工程总造价、施工条件、建筑面积、结构形式、图纸设计完成情况、承包合同</a:t>
            </a:r>
            <a:r>
              <a:rPr lang="zh-CN" altLang="en-US" sz="1000" dirty="0" smtClean="0">
                <a:latin typeface="微软雅黑" pitchFamily="34" charset="-122"/>
                <a:ea typeface="微软雅黑" pitchFamily="34" charset="-122"/>
              </a:rPr>
              <a:t>等。</a:t>
            </a:r>
            <a:endParaRPr lang="en-US" altLang="zh-CN" sz="1000" dirty="0" smtClean="0">
              <a:latin typeface="微软雅黑" pitchFamily="34" charset="-122"/>
              <a:ea typeface="微软雅黑" pitchFamily="34" charset="-122"/>
            </a:endParaRPr>
          </a:p>
          <a:p>
            <a:endParaRPr lang="en-US" altLang="zh-CN" sz="1200" dirty="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endParaRPr lang="zh-CN" altLang="en-US" sz="1400" dirty="0">
              <a:latin typeface="微软雅黑" pitchFamily="34" charset="-122"/>
              <a:ea typeface="微软雅黑" pitchFamily="34" charset="-122"/>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469" y="1528135"/>
            <a:ext cx="7931904" cy="3066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64469" y="2210374"/>
            <a:ext cx="492443" cy="276999"/>
          </a:xfrm>
          <a:prstGeom prst="rect">
            <a:avLst/>
          </a:prstGeom>
          <a:noFill/>
        </p:spPr>
        <p:txBody>
          <a:bodyPr wrap="none" rtlCol="0">
            <a:spAutoFit/>
          </a:bodyPr>
          <a:lstStyle/>
          <a:p>
            <a:r>
              <a:rPr lang="zh-CN" altLang="en-US" sz="1200" dirty="0" smtClean="0">
                <a:solidFill>
                  <a:srgbClr val="FF0000"/>
                </a:solidFill>
                <a:latin typeface="微软雅黑" pitchFamily="34" charset="-122"/>
                <a:ea typeface="微软雅黑" pitchFamily="34" charset="-122"/>
              </a:rPr>
              <a:t>招标</a:t>
            </a:r>
            <a:endParaRPr lang="zh-CN" altLang="en-US" sz="1200" dirty="0">
              <a:solidFill>
                <a:srgbClr val="FF0000"/>
              </a:solidFill>
              <a:latin typeface="微软雅黑" pitchFamily="34" charset="-122"/>
              <a:ea typeface="微软雅黑" pitchFamily="34" charset="-122"/>
            </a:endParaRPr>
          </a:p>
        </p:txBody>
      </p:sp>
      <p:sp>
        <p:nvSpPr>
          <p:cNvPr id="7" name="TextBox 6"/>
          <p:cNvSpPr txBox="1"/>
          <p:nvPr/>
        </p:nvSpPr>
        <p:spPr>
          <a:xfrm>
            <a:off x="364469" y="3769543"/>
            <a:ext cx="492443" cy="276999"/>
          </a:xfrm>
          <a:prstGeom prst="rect">
            <a:avLst/>
          </a:prstGeom>
          <a:noFill/>
        </p:spPr>
        <p:txBody>
          <a:bodyPr wrap="none" rtlCol="0">
            <a:spAutoFit/>
          </a:bodyPr>
          <a:lstStyle/>
          <a:p>
            <a:r>
              <a:rPr lang="zh-CN" altLang="en-US" sz="1200" dirty="0">
                <a:solidFill>
                  <a:srgbClr val="FF0000"/>
                </a:solidFill>
                <a:latin typeface="微软雅黑" pitchFamily="34" charset="-122"/>
                <a:ea typeface="微软雅黑" pitchFamily="34" charset="-122"/>
              </a:rPr>
              <a:t>投</a:t>
            </a:r>
            <a:r>
              <a:rPr lang="zh-CN" altLang="en-US" sz="1200" dirty="0" smtClean="0">
                <a:solidFill>
                  <a:srgbClr val="FF0000"/>
                </a:solidFill>
                <a:latin typeface="微软雅黑" pitchFamily="34" charset="-122"/>
                <a:ea typeface="微软雅黑" pitchFamily="34" charset="-122"/>
              </a:rPr>
              <a:t>标</a:t>
            </a:r>
            <a:endParaRPr lang="zh-CN" altLang="en-US" sz="12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93353991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052" y="142389"/>
            <a:ext cx="4330737" cy="369332"/>
          </a:xfrm>
          <a:prstGeom prst="rect">
            <a:avLst/>
          </a:prstGeom>
        </p:spPr>
        <p:txBody>
          <a:bodyPr wrap="none">
            <a:spAutoFit/>
          </a:bodyPr>
          <a:lstStyle/>
          <a:p>
            <a:r>
              <a:rPr lang="en-US" altLang="zh-CN" b="1" dirty="0">
                <a:solidFill>
                  <a:srgbClr val="0080CB"/>
                </a:solidFill>
                <a:latin typeface="微软雅黑" pitchFamily="34" charset="-122"/>
                <a:ea typeface="微软雅黑" pitchFamily="34" charset="-122"/>
                <a:cs typeface="+mn-ea"/>
                <a:sym typeface="+mn-lt"/>
              </a:rPr>
              <a:t>Part Four </a:t>
            </a:r>
            <a:r>
              <a:rPr lang="zh-CN" altLang="en-US" b="1" dirty="0" smtClean="0">
                <a:solidFill>
                  <a:srgbClr val="0080CB"/>
                </a:solidFill>
                <a:latin typeface="微软雅黑" pitchFamily="34" charset="-122"/>
                <a:ea typeface="微软雅黑" pitchFamily="34" charset="-122"/>
                <a:cs typeface="+mn-ea"/>
                <a:sym typeface="+mn-lt"/>
              </a:rPr>
              <a:t>工程编制业务介绍及规则约束</a:t>
            </a:r>
            <a:endParaRPr lang="zh-CN" altLang="en-US" b="1" dirty="0">
              <a:solidFill>
                <a:srgbClr val="0080CB"/>
              </a:solidFill>
              <a:latin typeface="微软雅黑" pitchFamily="34" charset="-122"/>
              <a:ea typeface="微软雅黑" pitchFamily="34" charset="-122"/>
              <a:cs typeface="+mn-ea"/>
            </a:endParaRPr>
          </a:p>
        </p:txBody>
      </p:sp>
      <p:sp>
        <p:nvSpPr>
          <p:cNvPr id="7" name="TextBox 6"/>
          <p:cNvSpPr txBox="1"/>
          <p:nvPr/>
        </p:nvSpPr>
        <p:spPr>
          <a:xfrm>
            <a:off x="271167" y="668458"/>
            <a:ext cx="8278473" cy="861774"/>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项目组成：</a:t>
            </a:r>
            <a:endParaRPr lang="en-US" altLang="zh-CN" sz="1400" dirty="0" smtClean="0">
              <a:latin typeface="微软雅黑" pitchFamily="34" charset="-122"/>
              <a:ea typeface="微软雅黑" pitchFamily="34" charset="-122"/>
            </a:endParaRPr>
          </a:p>
          <a:p>
            <a:endParaRPr lang="en-US" altLang="zh-CN" sz="1200" dirty="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业</a:t>
            </a:r>
            <a:r>
              <a:rPr lang="zh-CN" altLang="en-US" sz="1200" dirty="0">
                <a:latin typeface="微软雅黑" pitchFamily="34" charset="-122"/>
                <a:ea typeface="微软雅黑" pitchFamily="34" charset="-122"/>
              </a:rPr>
              <a:t>态：业态是地产开发中新出现的一种说法，表示楼盘开发中用途和功能不一样的一种建筑形式，比如酒店、公寓、超高层酒店、别墅、花园洋房、步行街、商业街、百货店等</a:t>
            </a:r>
            <a:r>
              <a:rPr lang="zh-CN" altLang="en-US" sz="1200" dirty="0" smtClean="0">
                <a:latin typeface="微软雅黑" pitchFamily="34" charset="-122"/>
                <a:ea typeface="微软雅黑" pitchFamily="34" charset="-122"/>
              </a:rPr>
              <a:t>。</a:t>
            </a:r>
            <a:endParaRPr lang="en-US" altLang="zh-CN" sz="1200" dirty="0">
              <a:latin typeface="微软雅黑" pitchFamily="34" charset="-122"/>
              <a:ea typeface="微软雅黑" pitchFamily="34" charset="-122"/>
            </a:endParaRPr>
          </a:p>
        </p:txBody>
      </p:sp>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121" y="1530232"/>
            <a:ext cx="7849586" cy="3301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143333"/>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052" y="142389"/>
            <a:ext cx="4330737" cy="369332"/>
          </a:xfrm>
          <a:prstGeom prst="rect">
            <a:avLst/>
          </a:prstGeom>
        </p:spPr>
        <p:txBody>
          <a:bodyPr wrap="none">
            <a:spAutoFit/>
          </a:bodyPr>
          <a:lstStyle/>
          <a:p>
            <a:r>
              <a:rPr lang="en-US" altLang="zh-CN" b="1" dirty="0">
                <a:solidFill>
                  <a:srgbClr val="0080CB"/>
                </a:solidFill>
                <a:latin typeface="微软雅黑" pitchFamily="34" charset="-122"/>
                <a:ea typeface="微软雅黑" pitchFamily="34" charset="-122"/>
                <a:cs typeface="+mn-ea"/>
                <a:sym typeface="+mn-lt"/>
              </a:rPr>
              <a:t>Part Four </a:t>
            </a:r>
            <a:r>
              <a:rPr lang="zh-CN" altLang="en-US" b="1" dirty="0" smtClean="0">
                <a:solidFill>
                  <a:srgbClr val="0080CB"/>
                </a:solidFill>
                <a:latin typeface="微软雅黑" pitchFamily="34" charset="-122"/>
                <a:ea typeface="微软雅黑" pitchFamily="34" charset="-122"/>
                <a:cs typeface="+mn-ea"/>
                <a:sym typeface="+mn-lt"/>
              </a:rPr>
              <a:t>工程编制业务介绍及规则约束</a:t>
            </a:r>
            <a:endParaRPr lang="zh-CN" altLang="en-US" b="1" dirty="0">
              <a:solidFill>
                <a:srgbClr val="0080CB"/>
              </a:solidFill>
              <a:latin typeface="微软雅黑" pitchFamily="34" charset="-122"/>
              <a:ea typeface="微软雅黑" pitchFamily="34" charset="-122"/>
              <a:cs typeface="+mn-ea"/>
            </a:endParaRPr>
          </a:p>
        </p:txBody>
      </p:sp>
      <p:sp>
        <p:nvSpPr>
          <p:cNvPr id="5" name="TextBox 4"/>
          <p:cNvSpPr txBox="1"/>
          <p:nvPr/>
        </p:nvSpPr>
        <p:spPr>
          <a:xfrm>
            <a:off x="271167" y="668458"/>
            <a:ext cx="8278473" cy="677108"/>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综合单价组成：</a:t>
            </a:r>
            <a:endParaRPr lang="en-US" altLang="zh-CN" sz="14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综合单价</a:t>
            </a:r>
            <a:r>
              <a:rPr lang="zh-CN" altLang="en-US" sz="1200" dirty="0">
                <a:latin typeface="微软雅黑" pitchFamily="34" charset="-122"/>
                <a:ea typeface="微软雅黑" pitchFamily="34" charset="-122"/>
              </a:rPr>
              <a:t>中所含人工、材料、机械、企业管理费和</a:t>
            </a:r>
            <a:r>
              <a:rPr lang="zh-CN" altLang="en-US" sz="1200" dirty="0" smtClean="0">
                <a:latin typeface="微软雅黑" pitchFamily="34" charset="-122"/>
                <a:ea typeface="微软雅黑" pitchFamily="34" charset="-122"/>
              </a:rPr>
              <a:t>利润等各项费用，不同公司的综合单价组成会有差别</a:t>
            </a:r>
            <a:endParaRPr lang="en-US" altLang="zh-CN" sz="1200" dirty="0">
              <a:latin typeface="微软雅黑" pitchFamily="34" charset="-122"/>
              <a:ea typeface="微软雅黑" pitchFamily="34" charset="-122"/>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67" y="1415485"/>
            <a:ext cx="8760538" cy="356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473510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052" y="142389"/>
            <a:ext cx="4330737" cy="369332"/>
          </a:xfrm>
          <a:prstGeom prst="rect">
            <a:avLst/>
          </a:prstGeom>
        </p:spPr>
        <p:txBody>
          <a:bodyPr wrap="none">
            <a:spAutoFit/>
          </a:bodyPr>
          <a:lstStyle/>
          <a:p>
            <a:r>
              <a:rPr lang="en-US" altLang="zh-CN" b="1" dirty="0">
                <a:solidFill>
                  <a:srgbClr val="0080CB"/>
                </a:solidFill>
                <a:latin typeface="微软雅黑" pitchFamily="34" charset="-122"/>
                <a:ea typeface="微软雅黑" pitchFamily="34" charset="-122"/>
                <a:cs typeface="+mn-ea"/>
                <a:sym typeface="+mn-lt"/>
              </a:rPr>
              <a:t>Part Four </a:t>
            </a:r>
            <a:r>
              <a:rPr lang="zh-CN" altLang="en-US" b="1" dirty="0" smtClean="0">
                <a:solidFill>
                  <a:srgbClr val="0080CB"/>
                </a:solidFill>
                <a:latin typeface="微软雅黑" pitchFamily="34" charset="-122"/>
                <a:ea typeface="微软雅黑" pitchFamily="34" charset="-122"/>
                <a:cs typeface="+mn-ea"/>
                <a:sym typeface="+mn-lt"/>
              </a:rPr>
              <a:t>工程编制业务介绍及规则约束</a:t>
            </a:r>
            <a:endParaRPr lang="zh-CN" altLang="en-US" b="1" dirty="0">
              <a:solidFill>
                <a:srgbClr val="0080CB"/>
              </a:solidFill>
              <a:latin typeface="微软雅黑" pitchFamily="34" charset="-122"/>
              <a:ea typeface="微软雅黑" pitchFamily="34" charset="-122"/>
              <a:cs typeface="+mn-ea"/>
            </a:endParaRPr>
          </a:p>
        </p:txBody>
      </p:sp>
      <p:sp>
        <p:nvSpPr>
          <p:cNvPr id="3" name="TextBox 2"/>
          <p:cNvSpPr txBox="1"/>
          <p:nvPr/>
        </p:nvSpPr>
        <p:spPr>
          <a:xfrm>
            <a:off x="271167" y="668458"/>
            <a:ext cx="8278473" cy="1785104"/>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分部分项：</a:t>
            </a:r>
            <a:endParaRPr lang="en-US" altLang="zh-CN" sz="1400" dirty="0" smtClean="0">
              <a:latin typeface="微软雅黑" pitchFamily="34" charset="-122"/>
              <a:ea typeface="微软雅黑" pitchFamily="34" charset="-122"/>
            </a:endParaRPr>
          </a:p>
          <a:p>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分部工程：</a:t>
            </a:r>
            <a:r>
              <a:rPr lang="zh-CN" altLang="en-US" sz="1200" dirty="0">
                <a:latin typeface="微软雅黑" pitchFamily="34" charset="-122"/>
                <a:ea typeface="微软雅黑" pitchFamily="34" charset="-122"/>
                <a:cs typeface="Times New Roman" pitchFamily="18" charset="0"/>
              </a:rPr>
              <a:t>按单位工程的部位、专业性质划分，是单位工程的进一步分解。</a:t>
            </a:r>
            <a:endParaRPr lang="en-US" altLang="zh-CN" sz="1200" dirty="0" smtClean="0">
              <a:latin typeface="微软雅黑" pitchFamily="34" charset="-122"/>
              <a:ea typeface="微软雅黑" pitchFamily="34" charset="-122"/>
            </a:endParaRPr>
          </a:p>
          <a:p>
            <a:endParaRPr lang="en-US" altLang="zh-CN" sz="1200" dirty="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分项工程：是</a:t>
            </a:r>
            <a:r>
              <a:rPr lang="zh-CN" altLang="en-US" sz="1200" dirty="0">
                <a:latin typeface="微软雅黑" pitchFamily="34" charset="-122"/>
                <a:ea typeface="微软雅黑" pitchFamily="34" charset="-122"/>
              </a:rPr>
              <a:t>指分部工程的细分，是构成分部工程的基本项目，又称工程子目或子目，它是通过较为简单的施工过程就可以生产出来并可用适当计量单位进行计算的建筑工程或安装工程。一般是按照选用的施工方法、所使用的材料、结构构件规格等不同因素划分施工分项。如在砖石工程中可划分为砖基础、砖墙、砖柱、砌块墙、钢筋砖过梁等，在土石方工程中可划分为挖土方、回填土、余土外运等分项工程。这种以适当计量单位进行计量的工程实体数量就是工程量，不同步距的分项工程单价是工程造价最基本的计价单位（即单价）。每一分项工程的费用即为该分项工程的工程量和单价的乘积</a:t>
            </a:r>
            <a:r>
              <a:rPr lang="zh-CN" altLang="en-US" sz="1200" dirty="0" smtClean="0">
                <a:latin typeface="微软雅黑" pitchFamily="34" charset="-122"/>
                <a:ea typeface="微软雅黑" pitchFamily="34" charset="-122"/>
              </a:rPr>
              <a:t>。</a:t>
            </a:r>
            <a:endParaRPr lang="en-US" altLang="zh-CN" sz="1200" dirty="0" smtClean="0">
              <a:latin typeface="微软雅黑" pitchFamily="34" charset="-122"/>
              <a:ea typeface="微软雅黑" pitchFamily="34" charset="-122"/>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926" y="2453562"/>
            <a:ext cx="5266638" cy="2583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1481913"/>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052" y="142389"/>
            <a:ext cx="4330737" cy="369332"/>
          </a:xfrm>
          <a:prstGeom prst="rect">
            <a:avLst/>
          </a:prstGeom>
        </p:spPr>
        <p:txBody>
          <a:bodyPr wrap="none">
            <a:spAutoFit/>
          </a:bodyPr>
          <a:lstStyle/>
          <a:p>
            <a:r>
              <a:rPr lang="en-US" altLang="zh-CN" b="1" dirty="0">
                <a:solidFill>
                  <a:srgbClr val="0080CB"/>
                </a:solidFill>
                <a:latin typeface="微软雅黑" pitchFamily="34" charset="-122"/>
                <a:ea typeface="微软雅黑" pitchFamily="34" charset="-122"/>
                <a:cs typeface="+mn-ea"/>
                <a:sym typeface="+mn-lt"/>
              </a:rPr>
              <a:t>Part Four </a:t>
            </a:r>
            <a:r>
              <a:rPr lang="zh-CN" altLang="en-US" b="1" dirty="0" smtClean="0">
                <a:solidFill>
                  <a:srgbClr val="0080CB"/>
                </a:solidFill>
                <a:latin typeface="微软雅黑" pitchFamily="34" charset="-122"/>
                <a:ea typeface="微软雅黑" pitchFamily="34" charset="-122"/>
                <a:cs typeface="+mn-ea"/>
                <a:sym typeface="+mn-lt"/>
              </a:rPr>
              <a:t>工程编制业务介绍及规则约束</a:t>
            </a:r>
            <a:endParaRPr lang="zh-CN" altLang="en-US" b="1" dirty="0">
              <a:solidFill>
                <a:srgbClr val="0080CB"/>
              </a:solidFill>
              <a:latin typeface="微软雅黑" pitchFamily="34" charset="-122"/>
              <a:ea typeface="微软雅黑" pitchFamily="34" charset="-122"/>
              <a:cs typeface="+mn-ea"/>
            </a:endParaRPr>
          </a:p>
        </p:txBody>
      </p:sp>
      <p:sp>
        <p:nvSpPr>
          <p:cNvPr id="3" name="TextBox 2"/>
          <p:cNvSpPr txBox="1"/>
          <p:nvPr/>
        </p:nvSpPr>
        <p:spPr>
          <a:xfrm>
            <a:off x="271167" y="668458"/>
            <a:ext cx="8278473" cy="1631216"/>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措施项目清单：</a:t>
            </a:r>
            <a:endParaRPr lang="en-US" altLang="zh-CN" sz="1400" dirty="0" smtClean="0">
              <a:latin typeface="微软雅黑" pitchFamily="34" charset="-122"/>
              <a:ea typeface="微软雅黑" pitchFamily="34" charset="-122"/>
            </a:endParaRPr>
          </a:p>
          <a:p>
            <a:endParaRPr lang="en-US" altLang="zh-CN" sz="1400" dirty="0">
              <a:latin typeface="微软雅黑" pitchFamily="34" charset="-122"/>
              <a:ea typeface="微软雅黑" pitchFamily="34" charset="-122"/>
            </a:endParaRPr>
          </a:p>
          <a:p>
            <a:r>
              <a:rPr lang="zh-CN" altLang="en-US" sz="1200" dirty="0">
                <a:latin typeface="微软雅黑" pitchFamily="34" charset="-122"/>
                <a:ea typeface="微软雅黑" pitchFamily="34" charset="-122"/>
              </a:rPr>
              <a:t> 措施项目清单是</a:t>
            </a:r>
            <a:r>
              <a:rPr lang="zh-CN" altLang="en-US" sz="1200" dirty="0">
                <a:solidFill>
                  <a:srgbClr val="FF0000"/>
                </a:solidFill>
                <a:latin typeface="微软雅黑" pitchFamily="34" charset="-122"/>
                <a:ea typeface="微软雅黑" pitchFamily="34" charset="-122"/>
              </a:rPr>
              <a:t>为了完成分项实体工程项目施工，发生于该工程施工前和施工过程中技术、生活、安全等方面的工程非实体项目。</a:t>
            </a:r>
            <a:endParaRPr lang="en-US" altLang="zh-CN" sz="1200" dirty="0">
              <a:solidFill>
                <a:srgbClr val="FF0000"/>
              </a:solidFill>
              <a:latin typeface="微软雅黑" pitchFamily="34" charset="-122"/>
              <a:ea typeface="微软雅黑" pitchFamily="34" charset="-122"/>
            </a:endParaRPr>
          </a:p>
          <a:p>
            <a:r>
              <a:rPr lang="zh-CN" altLang="en-US" sz="1200" dirty="0">
                <a:latin typeface="微软雅黑" pitchFamily="34" charset="-122"/>
                <a:ea typeface="微软雅黑" pitchFamily="34" charset="-122"/>
              </a:rPr>
              <a:t>招标方需提供措施项目清单给投标方，投标方可按列项报价，也可根据施工组织设计或实际情况进行补充</a:t>
            </a:r>
            <a:endParaRPr lang="en-US" altLang="zh-CN" sz="1200" dirty="0">
              <a:latin typeface="微软雅黑" pitchFamily="34" charset="-122"/>
              <a:ea typeface="微软雅黑" pitchFamily="34" charset="-122"/>
            </a:endParaRPr>
          </a:p>
          <a:p>
            <a:r>
              <a:rPr lang="zh-CN" altLang="en-US" sz="1200" dirty="0">
                <a:latin typeface="微软雅黑" pitchFamily="34" charset="-122"/>
                <a:ea typeface="微软雅黑" pitchFamily="34" charset="-122"/>
              </a:rPr>
              <a:t>措施项目清单分为</a:t>
            </a:r>
            <a:r>
              <a:rPr lang="zh-CN" altLang="en-US" sz="1200" dirty="0" smtClean="0">
                <a:latin typeface="微软雅黑" pitchFamily="34" charset="-122"/>
                <a:ea typeface="微软雅黑" pitchFamily="34" charset="-122"/>
              </a:rPr>
              <a:t>：</a:t>
            </a:r>
            <a:r>
              <a:rPr lang="zh-CN" altLang="en-US" sz="1200" dirty="0" smtClean="0">
                <a:solidFill>
                  <a:srgbClr val="FF0000"/>
                </a:solidFill>
                <a:latin typeface="微软雅黑" pitchFamily="34" charset="-122"/>
                <a:ea typeface="微软雅黑" pitchFamily="34" charset="-122"/>
              </a:rPr>
              <a:t>总价措施和单价措施</a:t>
            </a:r>
            <a:endParaRPr lang="en-US" altLang="zh-CN" sz="1200" dirty="0" smtClean="0">
              <a:solidFill>
                <a:srgbClr val="FF0000"/>
              </a:solidFill>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措施</a:t>
            </a:r>
            <a:r>
              <a:rPr lang="zh-CN" altLang="en-US" sz="1200" dirty="0">
                <a:latin typeface="微软雅黑" pitchFamily="34" charset="-122"/>
                <a:ea typeface="微软雅黑" pitchFamily="34" charset="-122"/>
              </a:rPr>
              <a:t>项目中可以计算工程量的项目宜采用分部分项工程量清单的方式编制，列出项目编码、项目名称、计量单位和工程量；不可计算工程量的项目，以“项”为计量单位</a:t>
            </a:r>
            <a:r>
              <a:rPr lang="zh-CN" altLang="en-US" sz="1200" dirty="0" smtClean="0">
                <a:latin typeface="微软雅黑" pitchFamily="34" charset="-122"/>
                <a:ea typeface="微软雅黑" pitchFamily="34" charset="-122"/>
              </a:rPr>
              <a:t>计量</a:t>
            </a:r>
            <a:endParaRPr lang="zh-CN" altLang="en-US" sz="1200" dirty="0">
              <a:latin typeface="微软雅黑" pitchFamily="34" charset="-122"/>
              <a:ea typeface="微软雅黑" pitchFamily="34" charset="-122"/>
            </a:endParaRP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167" y="2299674"/>
            <a:ext cx="7702141" cy="2701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0529392"/>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052" y="142389"/>
            <a:ext cx="4330737" cy="369332"/>
          </a:xfrm>
          <a:prstGeom prst="rect">
            <a:avLst/>
          </a:prstGeom>
        </p:spPr>
        <p:txBody>
          <a:bodyPr wrap="none">
            <a:spAutoFit/>
          </a:bodyPr>
          <a:lstStyle/>
          <a:p>
            <a:r>
              <a:rPr lang="en-US" altLang="zh-CN" b="1" dirty="0">
                <a:solidFill>
                  <a:srgbClr val="0080CB"/>
                </a:solidFill>
                <a:latin typeface="微软雅黑" pitchFamily="34" charset="-122"/>
                <a:ea typeface="微软雅黑" pitchFamily="34" charset="-122"/>
                <a:cs typeface="+mn-ea"/>
                <a:sym typeface="+mn-lt"/>
              </a:rPr>
              <a:t>Part Four </a:t>
            </a:r>
            <a:r>
              <a:rPr lang="zh-CN" altLang="en-US" b="1" dirty="0" smtClean="0">
                <a:solidFill>
                  <a:srgbClr val="0080CB"/>
                </a:solidFill>
                <a:latin typeface="微软雅黑" pitchFamily="34" charset="-122"/>
                <a:ea typeface="微软雅黑" pitchFamily="34" charset="-122"/>
                <a:cs typeface="+mn-ea"/>
                <a:sym typeface="+mn-lt"/>
              </a:rPr>
              <a:t>工程编制业务介绍及规则约束</a:t>
            </a:r>
            <a:endParaRPr lang="zh-CN" altLang="en-US" b="1" dirty="0">
              <a:solidFill>
                <a:srgbClr val="0080CB"/>
              </a:solidFill>
              <a:latin typeface="微软雅黑" pitchFamily="34" charset="-122"/>
              <a:ea typeface="微软雅黑" pitchFamily="34" charset="-122"/>
              <a:cs typeface="+mn-ea"/>
            </a:endParaRPr>
          </a:p>
        </p:txBody>
      </p:sp>
      <p:sp>
        <p:nvSpPr>
          <p:cNvPr id="5" name="TextBox 4"/>
          <p:cNvSpPr txBox="1"/>
          <p:nvPr/>
        </p:nvSpPr>
        <p:spPr>
          <a:xfrm>
            <a:off x="271167" y="668458"/>
            <a:ext cx="8278473" cy="1969770"/>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材料清单：</a:t>
            </a:r>
            <a:endParaRPr lang="en-US" altLang="zh-CN" sz="1400" dirty="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项目主要材料汇总</a:t>
            </a:r>
            <a:endParaRPr lang="en-US" altLang="zh-CN" sz="1200" dirty="0" smtClean="0">
              <a:latin typeface="微软雅黑" pitchFamily="34" charset="-122"/>
              <a:ea typeface="微软雅黑" pitchFamily="34" charset="-122"/>
            </a:endParaRPr>
          </a:p>
          <a:p>
            <a:endParaRPr lang="en-US" altLang="zh-CN" sz="1200" dirty="0">
              <a:latin typeface="微软雅黑" pitchFamily="34" charset="-122"/>
              <a:ea typeface="微软雅黑" pitchFamily="34" charset="-122"/>
            </a:endParaRPr>
          </a:p>
          <a:p>
            <a:r>
              <a:rPr lang="zh-CN" altLang="en-US" sz="1200" b="1" dirty="0" smtClean="0">
                <a:latin typeface="微软雅黑" pitchFamily="34" charset="-122"/>
                <a:ea typeface="微软雅黑" pitchFamily="34" charset="-122"/>
              </a:rPr>
              <a:t>主要材料</a:t>
            </a:r>
            <a:r>
              <a:rPr lang="zh-CN" altLang="en-US" sz="1200" b="1" dirty="0">
                <a:latin typeface="微软雅黑" pitchFamily="34" charset="-122"/>
                <a:ea typeface="微软雅黑" pitchFamily="34" charset="-122"/>
              </a:rPr>
              <a:t>：</a:t>
            </a:r>
            <a:r>
              <a:rPr lang="zh-CN" altLang="en-US" sz="1200" dirty="0">
                <a:latin typeface="微软雅黑" pitchFamily="34" charset="-122"/>
                <a:ea typeface="微软雅黑" pitchFamily="34" charset="-122"/>
              </a:rPr>
              <a:t>用户会在做工程时，对于自己认为较为重要的材料做为主要材料，便于后期调价等工作</a:t>
            </a:r>
            <a:r>
              <a:rPr lang="zh-CN" altLang="en-US" sz="1200" dirty="0" smtClean="0">
                <a:latin typeface="微软雅黑" pitchFamily="34" charset="-122"/>
                <a:ea typeface="微软雅黑" pitchFamily="34" charset="-122"/>
              </a:rPr>
              <a:t>，一般是在项目中占比较大的材料。</a:t>
            </a:r>
            <a:endParaRPr lang="en-US" altLang="zh-CN" sz="1400" dirty="0">
              <a:latin typeface="微软雅黑" pitchFamily="34" charset="-122"/>
              <a:ea typeface="微软雅黑" pitchFamily="34" charset="-122"/>
            </a:endParaRPr>
          </a:p>
          <a:p>
            <a:r>
              <a:rPr lang="zh-CN" altLang="en-US" sz="1200" b="1" dirty="0">
                <a:latin typeface="微软雅黑" pitchFamily="34" charset="-122"/>
                <a:ea typeface="微软雅黑" pitchFamily="34" charset="-122"/>
              </a:rPr>
              <a:t>甲供材料：</a:t>
            </a:r>
            <a:r>
              <a:rPr lang="zh-CN" altLang="en-US" sz="1200" dirty="0">
                <a:latin typeface="微软雅黑" pitchFamily="34" charset="-122"/>
                <a:ea typeface="微软雅黑" pitchFamily="34" charset="-122"/>
              </a:rPr>
              <a:t>为甲方自行提供材料，甲方采购交付乙方使用。在招投标阶段计入在总造价内，在结算阶段需要在总价中扣除，但需要单独计取保管费</a:t>
            </a:r>
            <a:r>
              <a:rPr lang="zh-CN" altLang="en-US" sz="1200" dirty="0" smtClean="0">
                <a:latin typeface="微软雅黑" pitchFamily="34" charset="-122"/>
                <a:ea typeface="微软雅黑" pitchFamily="34" charset="-122"/>
              </a:rPr>
              <a:t>。</a:t>
            </a:r>
            <a:endParaRPr lang="en-US" altLang="zh-CN" sz="1200" dirty="0" smtClean="0">
              <a:latin typeface="微软雅黑" pitchFamily="34" charset="-122"/>
              <a:ea typeface="微软雅黑" pitchFamily="34" charset="-122"/>
            </a:endParaRPr>
          </a:p>
          <a:p>
            <a:r>
              <a:rPr lang="zh-CN" altLang="en-US" sz="1200" b="1" dirty="0" smtClean="0">
                <a:latin typeface="微软雅黑" pitchFamily="34" charset="-122"/>
                <a:ea typeface="微软雅黑" pitchFamily="34" charset="-122"/>
              </a:rPr>
              <a:t>乙供材料：</a:t>
            </a:r>
            <a:r>
              <a:rPr lang="zh-CN" altLang="en-US" sz="1200" dirty="0" smtClean="0">
                <a:latin typeface="微软雅黑" pitchFamily="34" charset="-122"/>
                <a:ea typeface="微软雅黑" pitchFamily="34" charset="-122"/>
              </a:rPr>
              <a:t>为乙方自行采购并提供的材料。</a:t>
            </a:r>
            <a:endParaRPr lang="en-US" altLang="zh-CN" sz="1200" dirty="0" smtClean="0">
              <a:latin typeface="微软雅黑" pitchFamily="34" charset="-122"/>
              <a:ea typeface="微软雅黑" pitchFamily="34" charset="-122"/>
            </a:endParaRPr>
          </a:p>
          <a:p>
            <a:r>
              <a:rPr lang="zh-CN" altLang="en-US" sz="1200" b="1" dirty="0" smtClean="0">
                <a:latin typeface="微软雅黑" pitchFamily="34" charset="-122"/>
                <a:ea typeface="微软雅黑" pitchFamily="34" charset="-122"/>
              </a:rPr>
              <a:t>甲定乙供</a:t>
            </a:r>
            <a:r>
              <a:rPr lang="zh-CN" altLang="en-US" sz="1200" b="1" dirty="0">
                <a:latin typeface="微软雅黑" pitchFamily="34" charset="-122"/>
                <a:ea typeface="微软雅黑" pitchFamily="34" charset="-122"/>
              </a:rPr>
              <a:t>材料：</a:t>
            </a:r>
            <a:r>
              <a:rPr lang="zh-CN" altLang="en-US" sz="1200" dirty="0">
                <a:latin typeface="微软雅黑" pitchFamily="34" charset="-122"/>
                <a:ea typeface="微软雅黑" pitchFamily="34" charset="-122"/>
              </a:rPr>
              <a:t>是由甲方指定产品厂家品牌等，由乙方负责负责采购安装的。</a:t>
            </a:r>
            <a:endParaRPr lang="en-US" altLang="zh-CN" sz="1200" dirty="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含税市场价</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不含税市场价*（</a:t>
            </a:r>
            <a:r>
              <a:rPr lang="en-US" altLang="zh-CN" sz="1200" dirty="0" smtClean="0">
                <a:latin typeface="微软雅黑" pitchFamily="34" charset="-122"/>
                <a:ea typeface="微软雅黑" pitchFamily="34" charset="-122"/>
              </a:rPr>
              <a:t>1+</a:t>
            </a:r>
            <a:r>
              <a:rPr lang="zh-CN" altLang="en-US" sz="1200" dirty="0" smtClean="0">
                <a:latin typeface="微软雅黑" pitchFamily="34" charset="-122"/>
                <a:ea typeface="微软雅黑" pitchFamily="34" charset="-122"/>
              </a:rPr>
              <a:t>税率）</a:t>
            </a:r>
            <a:endParaRPr lang="en-US" altLang="zh-CN" sz="1200" dirty="0" smtClean="0">
              <a:latin typeface="微软雅黑" pitchFamily="34" charset="-122"/>
              <a:ea typeface="微软雅黑" pitchFamily="34" charset="-122"/>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503" y="2588810"/>
            <a:ext cx="5431801" cy="2554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7103748"/>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052" y="142389"/>
            <a:ext cx="4330737" cy="369332"/>
          </a:xfrm>
          <a:prstGeom prst="rect">
            <a:avLst/>
          </a:prstGeom>
        </p:spPr>
        <p:txBody>
          <a:bodyPr wrap="none">
            <a:spAutoFit/>
          </a:bodyPr>
          <a:lstStyle/>
          <a:p>
            <a:r>
              <a:rPr lang="en-US" altLang="zh-CN" b="1" dirty="0">
                <a:solidFill>
                  <a:srgbClr val="0080CB"/>
                </a:solidFill>
                <a:latin typeface="微软雅黑" pitchFamily="34" charset="-122"/>
                <a:ea typeface="微软雅黑" pitchFamily="34" charset="-122"/>
                <a:cs typeface="+mn-ea"/>
                <a:sym typeface="+mn-lt"/>
              </a:rPr>
              <a:t>Part Four </a:t>
            </a:r>
            <a:r>
              <a:rPr lang="zh-CN" altLang="en-US" b="1" dirty="0" smtClean="0">
                <a:solidFill>
                  <a:srgbClr val="0080CB"/>
                </a:solidFill>
                <a:latin typeface="微软雅黑" pitchFamily="34" charset="-122"/>
                <a:ea typeface="微软雅黑" pitchFamily="34" charset="-122"/>
                <a:cs typeface="+mn-ea"/>
                <a:sym typeface="+mn-lt"/>
              </a:rPr>
              <a:t>工程编制业务介绍及规则约束</a:t>
            </a:r>
            <a:endParaRPr lang="zh-CN" altLang="en-US" b="1" dirty="0">
              <a:solidFill>
                <a:srgbClr val="0080CB"/>
              </a:solidFill>
              <a:latin typeface="微软雅黑" pitchFamily="34" charset="-122"/>
              <a:ea typeface="微软雅黑" pitchFamily="34" charset="-122"/>
              <a:cs typeface="+mn-ea"/>
            </a:endParaRPr>
          </a:p>
        </p:txBody>
      </p:sp>
      <p:sp>
        <p:nvSpPr>
          <p:cNvPr id="5" name="TextBox 4"/>
          <p:cNvSpPr txBox="1"/>
          <p:nvPr/>
        </p:nvSpPr>
        <p:spPr>
          <a:xfrm>
            <a:off x="271167" y="668458"/>
            <a:ext cx="8278473" cy="923330"/>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零星清单和其他清单：</a:t>
            </a:r>
            <a:endParaRPr lang="en-US" altLang="zh-CN" sz="1400" dirty="0" smtClean="0">
              <a:latin typeface="微软雅黑" pitchFamily="34" charset="-122"/>
              <a:ea typeface="微软雅黑" pitchFamily="34" charset="-122"/>
            </a:endParaRPr>
          </a:p>
          <a:p>
            <a:r>
              <a:rPr lang="zh-CN" altLang="en-US" sz="1400" dirty="0" smtClean="0">
                <a:latin typeface="微软雅黑" pitchFamily="34" charset="-122"/>
                <a:ea typeface="微软雅黑" pitchFamily="34" charset="-122"/>
              </a:rPr>
              <a:t>零星清单：</a:t>
            </a:r>
            <a:r>
              <a:rPr lang="zh-CN" altLang="en-US" sz="1200" dirty="0">
                <a:latin typeface="微软雅黑" pitchFamily="34" charset="-122"/>
                <a:ea typeface="微软雅黑" pitchFamily="34" charset="-122"/>
              </a:rPr>
              <a:t>零星工程也指不好利用计算规则和定额进行计价的造价相对较小的</a:t>
            </a:r>
            <a:r>
              <a:rPr lang="zh-CN" altLang="en-US" sz="1200" dirty="0" smtClean="0">
                <a:latin typeface="微软雅黑" pitchFamily="34" charset="-122"/>
                <a:ea typeface="微软雅黑" pitchFamily="34" charset="-122"/>
              </a:rPr>
              <a:t>单项工程；</a:t>
            </a:r>
            <a:endParaRPr lang="en-US" altLang="zh-CN" sz="1200" dirty="0">
              <a:latin typeface="微软雅黑" pitchFamily="34" charset="-122"/>
              <a:ea typeface="微软雅黑" pitchFamily="34" charset="-122"/>
            </a:endParaRPr>
          </a:p>
          <a:p>
            <a:r>
              <a:rPr lang="zh-CN" altLang="en-US" sz="1400" dirty="0">
                <a:latin typeface="微软雅黑" pitchFamily="34" charset="-122"/>
                <a:ea typeface="微软雅黑" pitchFamily="34" charset="-122"/>
              </a:rPr>
              <a:t>其他清单：</a:t>
            </a:r>
            <a:r>
              <a:rPr lang="zh-CN" altLang="en-US" sz="1200" dirty="0">
                <a:latin typeface="微软雅黑" pitchFamily="34" charset="-122"/>
                <a:ea typeface="微软雅黑" pitchFamily="34" charset="-122"/>
              </a:rPr>
              <a:t>其他项目清单是指分部分项工程量清单、措施项目清单所包含的内容以外，因招标人的特殊要求而发生的与拟建工程有关的其他费用项目的相应数量的</a:t>
            </a:r>
            <a:r>
              <a:rPr lang="zh-CN" altLang="en-US" sz="1200" dirty="0" smtClean="0">
                <a:latin typeface="微软雅黑" pitchFamily="34" charset="-122"/>
                <a:ea typeface="微软雅黑" pitchFamily="34" charset="-122"/>
              </a:rPr>
              <a:t>清单；</a:t>
            </a:r>
            <a:endParaRPr lang="zh-CN" altLang="en-US" sz="1200" dirty="0">
              <a:latin typeface="微软雅黑" pitchFamily="34" charset="-122"/>
              <a:ea typeface="微软雅黑"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52" y="1865369"/>
            <a:ext cx="6870560" cy="284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3063" y="2328173"/>
            <a:ext cx="6852737" cy="2940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3598502"/>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052" y="142389"/>
            <a:ext cx="4330737" cy="369332"/>
          </a:xfrm>
          <a:prstGeom prst="rect">
            <a:avLst/>
          </a:prstGeom>
        </p:spPr>
        <p:txBody>
          <a:bodyPr wrap="none">
            <a:spAutoFit/>
          </a:bodyPr>
          <a:lstStyle/>
          <a:p>
            <a:r>
              <a:rPr lang="en-US" altLang="zh-CN" b="1" dirty="0">
                <a:solidFill>
                  <a:srgbClr val="0080CB"/>
                </a:solidFill>
                <a:latin typeface="微软雅黑" pitchFamily="34" charset="-122"/>
                <a:ea typeface="微软雅黑" pitchFamily="34" charset="-122"/>
                <a:cs typeface="+mn-ea"/>
                <a:sym typeface="+mn-lt"/>
              </a:rPr>
              <a:t>Part Four </a:t>
            </a:r>
            <a:r>
              <a:rPr lang="zh-CN" altLang="en-US" b="1" dirty="0" smtClean="0">
                <a:solidFill>
                  <a:srgbClr val="0080CB"/>
                </a:solidFill>
                <a:latin typeface="微软雅黑" pitchFamily="34" charset="-122"/>
                <a:ea typeface="微软雅黑" pitchFamily="34" charset="-122"/>
                <a:cs typeface="+mn-ea"/>
                <a:sym typeface="+mn-lt"/>
              </a:rPr>
              <a:t>工程编制业务介绍及规则约束</a:t>
            </a:r>
            <a:endParaRPr lang="zh-CN" altLang="en-US" b="1" dirty="0">
              <a:solidFill>
                <a:srgbClr val="0080CB"/>
              </a:solidFill>
              <a:latin typeface="微软雅黑" pitchFamily="34" charset="-122"/>
              <a:ea typeface="微软雅黑" pitchFamily="34" charset="-122"/>
              <a:cs typeface="+mn-ea"/>
            </a:endParaRPr>
          </a:p>
        </p:txBody>
      </p:sp>
      <p:sp>
        <p:nvSpPr>
          <p:cNvPr id="7" name="Rectangle 3"/>
          <p:cNvSpPr>
            <a:spLocks noGrp="1" noChangeArrowheads="1"/>
          </p:cNvSpPr>
          <p:nvPr>
            <p:ph idx="1"/>
          </p:nvPr>
        </p:nvSpPr>
        <p:spPr>
          <a:xfrm>
            <a:off x="271989" y="643844"/>
            <a:ext cx="8229600" cy="2885419"/>
          </a:xfrm>
        </p:spPr>
        <p:txBody>
          <a:bodyPr>
            <a:normAutofit/>
          </a:bodyPr>
          <a:lstStyle/>
          <a:p>
            <a:pPr>
              <a:lnSpc>
                <a:spcPct val="80000"/>
              </a:lnSpc>
            </a:pPr>
            <a:r>
              <a:rPr lang="zh-CN" altLang="en-US" sz="1200" dirty="0" smtClean="0">
                <a:solidFill>
                  <a:srgbClr val="FF0000"/>
                </a:solidFill>
              </a:rPr>
              <a:t>暂列金额</a:t>
            </a:r>
          </a:p>
          <a:p>
            <a:pPr>
              <a:lnSpc>
                <a:spcPct val="80000"/>
              </a:lnSpc>
            </a:pPr>
            <a:r>
              <a:rPr lang="zh-CN" altLang="en-US" sz="1200" dirty="0" smtClean="0"/>
              <a:t>招标人在工程量清单中暂定并包括在合同价款中的一笔款项</a:t>
            </a:r>
          </a:p>
          <a:p>
            <a:pPr>
              <a:lnSpc>
                <a:spcPct val="80000"/>
              </a:lnSpc>
            </a:pPr>
            <a:r>
              <a:rPr lang="zh-CN" altLang="en-US" sz="1200" dirty="0" smtClean="0">
                <a:solidFill>
                  <a:srgbClr val="FF0000"/>
                </a:solidFill>
              </a:rPr>
              <a:t>暂估价（专业工程暂估价、材料暂估价）</a:t>
            </a:r>
          </a:p>
          <a:p>
            <a:pPr>
              <a:lnSpc>
                <a:spcPct val="80000"/>
              </a:lnSpc>
            </a:pPr>
            <a:r>
              <a:rPr lang="zh-CN" altLang="en-US" sz="1200" dirty="0" smtClean="0"/>
              <a:t>暂估价是指招标阶段直至签订合同协议时，招标人在招标文件中提供的用于支付必然要发生但暂时不能确定价格的材料以及需要另行发包的专业工程金额</a:t>
            </a:r>
          </a:p>
          <a:p>
            <a:pPr>
              <a:lnSpc>
                <a:spcPct val="80000"/>
              </a:lnSpc>
            </a:pPr>
            <a:r>
              <a:rPr lang="zh-CN" altLang="en-US" sz="1200" dirty="0" smtClean="0">
                <a:solidFill>
                  <a:srgbClr val="FF0000"/>
                </a:solidFill>
              </a:rPr>
              <a:t>计日工费用</a:t>
            </a:r>
          </a:p>
          <a:p>
            <a:pPr>
              <a:lnSpc>
                <a:spcPct val="80000"/>
              </a:lnSpc>
            </a:pPr>
            <a:r>
              <a:rPr lang="zh-CN" altLang="en-US" sz="1200" dirty="0" smtClean="0"/>
              <a:t>计日工是为了解决现场发生的零星工作的计价而设立的</a:t>
            </a:r>
          </a:p>
          <a:p>
            <a:pPr>
              <a:lnSpc>
                <a:spcPct val="80000"/>
              </a:lnSpc>
            </a:pPr>
            <a:r>
              <a:rPr lang="zh-CN" altLang="en-US" sz="1200" dirty="0" smtClean="0">
                <a:solidFill>
                  <a:srgbClr val="FF0000"/>
                </a:solidFill>
              </a:rPr>
              <a:t>总承包服务费</a:t>
            </a:r>
          </a:p>
          <a:p>
            <a:pPr>
              <a:lnSpc>
                <a:spcPct val="80000"/>
              </a:lnSpc>
            </a:pPr>
            <a:r>
              <a:rPr lang="zh-CN" altLang="en-US" sz="1200" dirty="0" smtClean="0"/>
              <a:t>是为了解决招标人在法律、法规允许的条件下进行专业工程发包以及自行采购供应材料、设备时，要求总承包人对发包的专业工程提供协调和配合服务</a:t>
            </a:r>
          </a:p>
          <a:p>
            <a:pPr>
              <a:lnSpc>
                <a:spcPct val="80000"/>
              </a:lnSpc>
            </a:pPr>
            <a:r>
              <a:rPr lang="zh-CN" altLang="en-US" sz="1200" dirty="0" smtClean="0">
                <a:solidFill>
                  <a:srgbClr val="FF0000"/>
                </a:solidFill>
              </a:rPr>
              <a:t>签证及索赔</a:t>
            </a:r>
          </a:p>
          <a:p>
            <a:pPr>
              <a:lnSpc>
                <a:spcPct val="80000"/>
              </a:lnSpc>
            </a:pPr>
            <a:r>
              <a:rPr lang="zh-CN" altLang="en-US" sz="1200" dirty="0" smtClean="0"/>
              <a:t>竣工结算时，会将索赔、现场签证列入其他项目中</a:t>
            </a:r>
          </a:p>
        </p:txBody>
      </p:sp>
    </p:spTree>
    <p:extLst>
      <p:ext uri="{BB962C8B-B14F-4D97-AF65-F5344CB8AC3E}">
        <p14:creationId xmlns:p14="http://schemas.microsoft.com/office/powerpoint/2010/main" val="37506303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052" y="142389"/>
            <a:ext cx="4330737" cy="369332"/>
          </a:xfrm>
          <a:prstGeom prst="rect">
            <a:avLst/>
          </a:prstGeom>
        </p:spPr>
        <p:txBody>
          <a:bodyPr wrap="none">
            <a:spAutoFit/>
          </a:bodyPr>
          <a:lstStyle/>
          <a:p>
            <a:r>
              <a:rPr lang="en-US" altLang="zh-CN" b="1" dirty="0">
                <a:solidFill>
                  <a:srgbClr val="0080CB"/>
                </a:solidFill>
                <a:latin typeface="微软雅黑" pitchFamily="34" charset="-122"/>
                <a:ea typeface="微软雅黑" pitchFamily="34" charset="-122"/>
                <a:cs typeface="+mn-ea"/>
                <a:sym typeface="+mn-lt"/>
              </a:rPr>
              <a:t>Part Four </a:t>
            </a:r>
            <a:r>
              <a:rPr lang="zh-CN" altLang="en-US" b="1" dirty="0" smtClean="0">
                <a:solidFill>
                  <a:srgbClr val="0080CB"/>
                </a:solidFill>
                <a:latin typeface="微软雅黑" pitchFamily="34" charset="-122"/>
                <a:ea typeface="微软雅黑" pitchFamily="34" charset="-122"/>
                <a:cs typeface="+mn-ea"/>
                <a:sym typeface="+mn-lt"/>
              </a:rPr>
              <a:t>工程编制业务介绍及规则约束</a:t>
            </a:r>
            <a:endParaRPr lang="zh-CN" altLang="en-US" b="1" dirty="0">
              <a:solidFill>
                <a:srgbClr val="0080CB"/>
              </a:solidFill>
              <a:latin typeface="微软雅黑" pitchFamily="34" charset="-122"/>
              <a:ea typeface="微软雅黑" pitchFamily="34" charset="-122"/>
              <a:cs typeface="+mn-ea"/>
            </a:endParaRPr>
          </a:p>
        </p:txBody>
      </p:sp>
      <p:sp>
        <p:nvSpPr>
          <p:cNvPr id="3" name="TextBox 2"/>
          <p:cNvSpPr txBox="1"/>
          <p:nvPr/>
        </p:nvSpPr>
        <p:spPr>
          <a:xfrm>
            <a:off x="271167" y="668458"/>
            <a:ext cx="8278473" cy="307777"/>
          </a:xfrm>
          <a:prstGeom prst="rect">
            <a:avLst/>
          </a:prstGeom>
          <a:noFill/>
        </p:spPr>
        <p:txBody>
          <a:bodyPr wrap="square" rtlCol="0">
            <a:spAutoFit/>
          </a:bodyPr>
          <a:lstStyle/>
          <a:p>
            <a:r>
              <a:rPr lang="zh-CN" altLang="en-US" sz="1400" b="1" dirty="0" smtClean="0">
                <a:latin typeface="微软雅黑" pitchFamily="34" charset="-122"/>
                <a:ea typeface="微软雅黑" pitchFamily="34" charset="-122"/>
              </a:rPr>
              <a:t>造价汇总：</a:t>
            </a:r>
            <a:endParaRPr lang="zh-CN" altLang="en-US" sz="1400" b="1" dirty="0">
              <a:latin typeface="微软雅黑" pitchFamily="34" charset="-122"/>
              <a:ea typeface="微软雅黑" pitchFamily="34" charset="-122"/>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17" y="976235"/>
            <a:ext cx="6293955" cy="4149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262770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cs typeface="+mn-ea"/>
                <a:sym typeface="+mn-lt"/>
              </a:rPr>
              <a:t>目录</a:t>
            </a:r>
            <a:br>
              <a:rPr lang="zh-CN" altLang="en-US" dirty="0">
                <a:solidFill>
                  <a:schemeClr val="tx1"/>
                </a:solidFill>
                <a:cs typeface="+mn-ea"/>
                <a:sym typeface="+mn-lt"/>
              </a:rPr>
            </a:br>
            <a:endParaRPr lang="zh-CN" altLang="en-US" dirty="0"/>
          </a:p>
        </p:txBody>
      </p:sp>
      <p:graphicFrame>
        <p:nvGraphicFramePr>
          <p:cNvPr id="3" name="图示 2"/>
          <p:cNvGraphicFramePr/>
          <p:nvPr>
            <p:extLst>
              <p:ext uri="{D42A27DB-BD31-4B8C-83A1-F6EECF244321}">
                <p14:modId xmlns:p14="http://schemas.microsoft.com/office/powerpoint/2010/main" val="3004944946"/>
              </p:ext>
            </p:extLst>
          </p:nvPr>
        </p:nvGraphicFramePr>
        <p:xfrm>
          <a:off x="975598" y="946319"/>
          <a:ext cx="6888241" cy="3429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578849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052" y="142389"/>
            <a:ext cx="4330737" cy="369332"/>
          </a:xfrm>
          <a:prstGeom prst="rect">
            <a:avLst/>
          </a:prstGeom>
        </p:spPr>
        <p:txBody>
          <a:bodyPr wrap="none">
            <a:spAutoFit/>
          </a:bodyPr>
          <a:lstStyle/>
          <a:p>
            <a:r>
              <a:rPr lang="en-US" altLang="zh-CN" b="1" dirty="0">
                <a:solidFill>
                  <a:srgbClr val="0080CB"/>
                </a:solidFill>
                <a:latin typeface="微软雅黑" pitchFamily="34" charset="-122"/>
                <a:ea typeface="微软雅黑" pitchFamily="34" charset="-122"/>
                <a:cs typeface="+mn-ea"/>
                <a:sym typeface="+mn-lt"/>
              </a:rPr>
              <a:t>Part Four </a:t>
            </a:r>
            <a:r>
              <a:rPr lang="zh-CN" altLang="en-US" b="1" dirty="0" smtClean="0">
                <a:solidFill>
                  <a:srgbClr val="0080CB"/>
                </a:solidFill>
                <a:latin typeface="微软雅黑" pitchFamily="34" charset="-122"/>
                <a:ea typeface="微软雅黑" pitchFamily="34" charset="-122"/>
                <a:cs typeface="+mn-ea"/>
                <a:sym typeface="+mn-lt"/>
              </a:rPr>
              <a:t>工程编制业务介绍及规则约束</a:t>
            </a:r>
            <a:endParaRPr lang="zh-CN" altLang="en-US" b="1" dirty="0">
              <a:solidFill>
                <a:srgbClr val="0080CB"/>
              </a:solidFill>
              <a:latin typeface="微软雅黑" pitchFamily="34" charset="-122"/>
              <a:ea typeface="微软雅黑" pitchFamily="34" charset="-122"/>
              <a:cs typeface="+mn-ea"/>
            </a:endParaRPr>
          </a:p>
        </p:txBody>
      </p:sp>
      <p:sp>
        <p:nvSpPr>
          <p:cNvPr id="3" name="TextBox 2"/>
          <p:cNvSpPr txBox="1"/>
          <p:nvPr/>
        </p:nvSpPr>
        <p:spPr>
          <a:xfrm>
            <a:off x="271167" y="668458"/>
            <a:ext cx="8278473" cy="307777"/>
          </a:xfrm>
          <a:prstGeom prst="rect">
            <a:avLst/>
          </a:prstGeom>
          <a:noFill/>
        </p:spPr>
        <p:txBody>
          <a:bodyPr wrap="square" rtlCol="0">
            <a:spAutoFit/>
          </a:bodyPr>
          <a:lstStyle/>
          <a:p>
            <a:r>
              <a:rPr lang="zh-CN" altLang="en-US" sz="1400" b="1" dirty="0" smtClean="0">
                <a:latin typeface="微软雅黑" pitchFamily="34" charset="-122"/>
                <a:ea typeface="微软雅黑" pitchFamily="34" charset="-122"/>
              </a:rPr>
              <a:t>报表：</a:t>
            </a:r>
            <a:endParaRPr lang="zh-CN" altLang="en-US" sz="1400" b="1" dirty="0">
              <a:latin typeface="微软雅黑" pitchFamily="34" charset="-122"/>
              <a:ea typeface="微软雅黑" pitchFamily="34"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615" y="759074"/>
            <a:ext cx="6431774" cy="412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9547187"/>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02938" y="1615210"/>
            <a:ext cx="3363421" cy="2215991"/>
          </a:xfrm>
          <a:prstGeom prst="rect">
            <a:avLst/>
          </a:prstGeom>
          <a:noFill/>
        </p:spPr>
        <p:txBody>
          <a:bodyPr wrap="none" rtlCol="0">
            <a:spAutoFit/>
          </a:bodyPr>
          <a:lstStyle/>
          <a:p>
            <a:r>
              <a:rPr kumimoji="1" lang="en-US" altLang="zh-CN" sz="13800" dirty="0">
                <a:solidFill>
                  <a:srgbClr val="92D050"/>
                </a:solidFill>
              </a:rPr>
              <a:t>ONE</a:t>
            </a:r>
            <a:endParaRPr kumimoji="1" lang="zh-CN" altLang="en-US" sz="13800" dirty="0">
              <a:solidFill>
                <a:srgbClr val="92D050"/>
              </a:solidFill>
            </a:endParaRPr>
          </a:p>
        </p:txBody>
      </p:sp>
      <p:sp>
        <p:nvSpPr>
          <p:cNvPr id="5" name="矩形 4"/>
          <p:cNvSpPr/>
          <p:nvPr/>
        </p:nvSpPr>
        <p:spPr>
          <a:xfrm>
            <a:off x="5385118" y="2951135"/>
            <a:ext cx="1980029" cy="523220"/>
          </a:xfrm>
          <a:prstGeom prst="rect">
            <a:avLst/>
          </a:prstGeom>
          <a:noFill/>
        </p:spPr>
        <p:txBody>
          <a:bodyPr wrap="none" rtlCol="0">
            <a:spAutoFit/>
          </a:bodyPr>
          <a:lstStyle/>
          <a:p>
            <a:r>
              <a:rPr kumimoji="1" lang="zh-CN" altLang="en-US" sz="2800" dirty="0" smtClean="0">
                <a:solidFill>
                  <a:srgbClr val="92D050"/>
                </a:solidFill>
                <a:latin typeface="Microsoft YaHei" charset="0"/>
                <a:ea typeface="Microsoft YaHei" charset="0"/>
                <a:cs typeface="Microsoft YaHei" charset="0"/>
              </a:rPr>
              <a:t>招投标概念</a:t>
            </a:r>
            <a:endParaRPr kumimoji="1" lang="zh-CN" altLang="en-US" sz="2800" dirty="0">
              <a:solidFill>
                <a:srgbClr val="92D050"/>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416058886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052" y="142389"/>
            <a:ext cx="2198743" cy="369332"/>
          </a:xfrm>
          <a:prstGeom prst="rect">
            <a:avLst/>
          </a:prstGeom>
        </p:spPr>
        <p:txBody>
          <a:bodyPr wrap="none">
            <a:spAutoFit/>
          </a:bodyPr>
          <a:lstStyle/>
          <a:p>
            <a:r>
              <a:rPr lang="en-US" altLang="zh-CN" b="1" dirty="0">
                <a:solidFill>
                  <a:srgbClr val="0080CB"/>
                </a:solidFill>
                <a:latin typeface="微软雅黑" pitchFamily="34" charset="-122"/>
                <a:ea typeface="微软雅黑" pitchFamily="34" charset="-122"/>
                <a:cs typeface="+mn-ea"/>
                <a:sym typeface="+mn-lt"/>
              </a:rPr>
              <a:t>Part </a:t>
            </a:r>
            <a:r>
              <a:rPr lang="en-US" altLang="zh-CN" b="1" dirty="0" smtClean="0">
                <a:solidFill>
                  <a:srgbClr val="0080CB"/>
                </a:solidFill>
                <a:latin typeface="微软雅黑" pitchFamily="34" charset="-122"/>
                <a:ea typeface="微软雅黑" pitchFamily="34" charset="-122"/>
                <a:cs typeface="+mn-ea"/>
                <a:sym typeface="+mn-lt"/>
              </a:rPr>
              <a:t>One </a:t>
            </a:r>
            <a:r>
              <a:rPr lang="zh-CN" altLang="en-US" b="1" dirty="0" smtClean="0">
                <a:solidFill>
                  <a:srgbClr val="0080CB"/>
                </a:solidFill>
                <a:latin typeface="微软雅黑" pitchFamily="34" charset="-122"/>
                <a:ea typeface="微软雅黑" pitchFamily="34" charset="-122"/>
                <a:cs typeface="+mn-ea"/>
                <a:sym typeface="+mn-lt"/>
              </a:rPr>
              <a:t>工程</a:t>
            </a:r>
            <a:r>
              <a:rPr lang="zh-CN" altLang="en-US" b="1" dirty="0">
                <a:solidFill>
                  <a:srgbClr val="0080CB"/>
                </a:solidFill>
                <a:latin typeface="微软雅黑" pitchFamily="34" charset="-122"/>
                <a:ea typeface="微软雅黑" pitchFamily="34" charset="-122"/>
                <a:cs typeface="+mn-ea"/>
                <a:sym typeface="+mn-lt"/>
              </a:rPr>
              <a:t>编制</a:t>
            </a:r>
            <a:endParaRPr lang="zh-CN" altLang="en-US" b="1" dirty="0">
              <a:solidFill>
                <a:srgbClr val="0080CB"/>
              </a:solidFill>
              <a:latin typeface="微软雅黑" pitchFamily="34" charset="-122"/>
              <a:ea typeface="微软雅黑" pitchFamily="34" charset="-122"/>
              <a:cs typeface="+mn-ea"/>
            </a:endParaRPr>
          </a:p>
        </p:txBody>
      </p:sp>
      <p:sp>
        <p:nvSpPr>
          <p:cNvPr id="2" name="TextBox 1"/>
          <p:cNvSpPr txBox="1"/>
          <p:nvPr/>
        </p:nvSpPr>
        <p:spPr>
          <a:xfrm>
            <a:off x="327923" y="750439"/>
            <a:ext cx="8343111" cy="3754874"/>
          </a:xfrm>
          <a:prstGeom prst="rect">
            <a:avLst/>
          </a:prstGeom>
          <a:noFill/>
        </p:spPr>
        <p:txBody>
          <a:bodyPr wrap="square" rtlCol="0">
            <a:spAutoFit/>
          </a:bodyPr>
          <a:lstStyle/>
          <a:p>
            <a:pPr marL="285750" indent="-285750">
              <a:buFont typeface="Wingdings" panose="05000000000000000000" pitchFamily="2" charset="2"/>
              <a:buChar char="l"/>
            </a:pPr>
            <a:r>
              <a:rPr lang="zh-CN" altLang="en-US" sz="1400" dirty="0" smtClean="0">
                <a:latin typeface="微软雅黑" pitchFamily="34" charset="-122"/>
                <a:ea typeface="微软雅黑" pitchFamily="34" charset="-122"/>
              </a:rPr>
              <a:t>招标投标</a:t>
            </a:r>
            <a:endParaRPr lang="en-US" altLang="zh-CN" sz="1400" dirty="0" smtClean="0">
              <a:latin typeface="微软雅黑" pitchFamily="34" charset="-122"/>
              <a:ea typeface="微软雅黑" pitchFamily="34" charset="-122"/>
            </a:endParaRPr>
          </a:p>
          <a:p>
            <a:endParaRPr lang="en-US" altLang="zh-CN" sz="1400" dirty="0">
              <a:latin typeface="微软雅黑" pitchFamily="34" charset="-122"/>
              <a:ea typeface="微软雅黑" pitchFamily="34" charset="-122"/>
            </a:endParaRPr>
          </a:p>
          <a:p>
            <a:pPr marL="285750" indent="-285750">
              <a:buFont typeface="Wingdings" panose="05000000000000000000" pitchFamily="2" charset="2"/>
              <a:buChar char="Ø"/>
            </a:pPr>
            <a:r>
              <a:rPr lang="zh-CN" altLang="en-US" sz="1400" b="1" dirty="0">
                <a:latin typeface="微软雅黑" panose="020B0503020204020204" pitchFamily="34" charset="-122"/>
                <a:ea typeface="微软雅黑" panose="020B0503020204020204" pitchFamily="34" charset="-122"/>
              </a:rPr>
              <a:t>基本概念</a:t>
            </a:r>
            <a:r>
              <a:rPr lang="zh-CN" altLang="en-US" sz="1400" dirty="0" smtClean="0">
                <a:latin typeface="微软雅黑" pitchFamily="34" charset="-122"/>
                <a:ea typeface="微软雅黑" pitchFamily="34" charset="-122"/>
              </a:rPr>
              <a:t>：在市场经济条件下进行大宗货物的买卖、工程建设项目的发包与承包，以及服务项目的采购与提供时，所采取的一种交易方式。招标与投标是一种商品交易行为，是交易过程的两个方面。招标是</a:t>
            </a:r>
            <a:r>
              <a:rPr lang="zh-CN" altLang="en-US" sz="1400" dirty="0">
                <a:latin typeface="微软雅黑" pitchFamily="34" charset="-122"/>
                <a:ea typeface="微软雅黑" pitchFamily="34" charset="-122"/>
              </a:rPr>
              <a:t>招标</a:t>
            </a:r>
            <a:r>
              <a:rPr lang="zh-CN" altLang="en-US" sz="1400" dirty="0" smtClean="0">
                <a:latin typeface="微软雅黑" pitchFamily="34" charset="-122"/>
                <a:ea typeface="微软雅黑" pitchFamily="34" charset="-122"/>
              </a:rPr>
              <a:t>人（采购方）在招投标过程中的行为，投标则是投标人（供应商、承包商）在招投标过程中的行为。最终的行为结果是签订采购合同，产生招标人与投标人之间的合同关系。</a:t>
            </a:r>
            <a:endParaRPr lang="en-US" altLang="zh-CN" sz="1400" dirty="0" smtClean="0">
              <a:latin typeface="微软雅黑" pitchFamily="34" charset="-122"/>
              <a:ea typeface="微软雅黑" pitchFamily="34" charset="-122"/>
            </a:endParaRPr>
          </a:p>
          <a:p>
            <a:endParaRPr lang="en-US" altLang="zh-CN" sz="1400" dirty="0">
              <a:latin typeface="微软雅黑" pitchFamily="34" charset="-122"/>
              <a:ea typeface="微软雅黑" pitchFamily="34" charset="-122"/>
            </a:endParaRPr>
          </a:p>
          <a:p>
            <a:pPr marL="285750" indent="-285750">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建设工程招标</a:t>
            </a:r>
            <a:r>
              <a:rPr lang="zh-CN" altLang="en-US" sz="1400" dirty="0">
                <a:latin typeface="微软雅黑" pitchFamily="34" charset="-122"/>
                <a:ea typeface="微软雅黑" pitchFamily="34" charset="-122"/>
              </a:rPr>
              <a:t>：</a:t>
            </a:r>
            <a:r>
              <a:rPr lang="zh-CN" altLang="en-US" sz="1400" dirty="0" smtClean="0">
                <a:latin typeface="微软雅黑" panose="020B0503020204020204" pitchFamily="34" charset="-122"/>
                <a:ea typeface="微软雅黑" panose="020B0503020204020204" pitchFamily="34" charset="-122"/>
              </a:rPr>
              <a:t>是</a:t>
            </a:r>
            <a:r>
              <a:rPr lang="zh-CN" altLang="en-US" sz="1400" dirty="0">
                <a:latin typeface="微软雅黑" panose="020B0503020204020204" pitchFamily="34" charset="-122"/>
                <a:ea typeface="微软雅黑" panose="020B0503020204020204" pitchFamily="34" charset="-122"/>
              </a:rPr>
              <a:t>指</a:t>
            </a:r>
            <a:r>
              <a:rPr lang="zh-CN" altLang="en-US" sz="1400" dirty="0">
                <a:solidFill>
                  <a:srgbClr val="FF0000"/>
                </a:solidFill>
                <a:latin typeface="微软雅黑" panose="020B0503020204020204" pitchFamily="34" charset="-122"/>
                <a:ea typeface="微软雅黑" panose="020B0503020204020204" pitchFamily="34" charset="-122"/>
              </a:rPr>
              <a:t>招标人</a:t>
            </a:r>
            <a:r>
              <a:rPr lang="zh-CN" altLang="en-US" sz="1400" dirty="0">
                <a:latin typeface="微软雅黑" panose="020B0503020204020204" pitchFamily="34" charset="-122"/>
                <a:ea typeface="微软雅黑" panose="020B0503020204020204" pitchFamily="34" charset="-122"/>
              </a:rPr>
              <a:t>事先提出工程的</a:t>
            </a:r>
            <a:r>
              <a:rPr lang="zh-CN" altLang="en-US" sz="1400" dirty="0">
                <a:solidFill>
                  <a:srgbClr val="FF0000"/>
                </a:solidFill>
                <a:latin typeface="微软雅黑" panose="020B0503020204020204" pitchFamily="34" charset="-122"/>
                <a:ea typeface="微软雅黑" panose="020B0503020204020204" pitchFamily="34" charset="-122"/>
              </a:rPr>
              <a:t>条件和要求</a:t>
            </a:r>
            <a:r>
              <a:rPr lang="zh-CN" altLang="en-US" sz="1400" dirty="0">
                <a:latin typeface="微软雅黑" panose="020B0503020204020204" pitchFamily="34" charset="-122"/>
                <a:ea typeface="微软雅黑" panose="020B0503020204020204" pitchFamily="34" charset="-122"/>
              </a:rPr>
              <a:t>，邀请众多</a:t>
            </a:r>
            <a:r>
              <a:rPr lang="zh-CN" altLang="en-US" sz="1400" dirty="0">
                <a:solidFill>
                  <a:srgbClr val="FF0000"/>
                </a:solidFill>
                <a:latin typeface="微软雅黑" panose="020B0503020204020204" pitchFamily="34" charset="-122"/>
                <a:ea typeface="微软雅黑" panose="020B0503020204020204" pitchFamily="34" charset="-122"/>
              </a:rPr>
              <a:t>投标人</a:t>
            </a:r>
            <a:r>
              <a:rPr lang="zh-CN" altLang="en-US" sz="1400" dirty="0">
                <a:latin typeface="微软雅黑" panose="020B0503020204020204" pitchFamily="34" charset="-122"/>
                <a:ea typeface="微软雅黑" panose="020B0503020204020204" pitchFamily="34" charset="-122"/>
              </a:rPr>
              <a:t>参加投标并按照</a:t>
            </a:r>
            <a:r>
              <a:rPr lang="zh-CN" altLang="en-US" sz="1400" dirty="0">
                <a:solidFill>
                  <a:srgbClr val="FF0000"/>
                </a:solidFill>
                <a:latin typeface="微软雅黑" panose="020B0503020204020204" pitchFamily="34" charset="-122"/>
                <a:ea typeface="微软雅黑" panose="020B0503020204020204" pitchFamily="34" charset="-122"/>
              </a:rPr>
              <a:t>规定程序</a:t>
            </a:r>
            <a:r>
              <a:rPr lang="zh-CN" altLang="en-US" sz="1400" dirty="0">
                <a:latin typeface="微软雅黑" panose="020B0503020204020204" pitchFamily="34" charset="-122"/>
                <a:ea typeface="微软雅黑" panose="020B0503020204020204" pitchFamily="34" charset="-122"/>
              </a:rPr>
              <a:t>从中选择承包商的一种市场交易行为。</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400" b="1" dirty="0">
                <a:latin typeface="微软雅黑" panose="020B0503020204020204" pitchFamily="34" charset="-122"/>
                <a:ea typeface="微软雅黑" panose="020B0503020204020204" pitchFamily="34" charset="-122"/>
              </a:rPr>
              <a:t>原则</a:t>
            </a:r>
            <a:r>
              <a:rPr lang="zh-CN" altLang="en-US" sz="1400" dirty="0">
                <a:latin typeface="微软雅黑" panose="020B0503020204020204" pitchFamily="34" charset="-122"/>
                <a:ea typeface="微软雅黑" panose="020B0503020204020204" pitchFamily="34" charset="-122"/>
              </a:rPr>
              <a:t>：公平、公正、公开和诚实信用</a:t>
            </a:r>
            <a:endParaRPr lang="en-US" altLang="zh-CN"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400" b="1" dirty="0">
                <a:latin typeface="微软雅黑" panose="020B0503020204020204" pitchFamily="34" charset="-122"/>
                <a:ea typeface="微软雅黑" panose="020B0503020204020204" pitchFamily="34" charset="-122"/>
              </a:rPr>
              <a:t>强制招标</a:t>
            </a:r>
            <a:r>
              <a:rPr lang="zh-CN" altLang="en-US" sz="1400" b="1" dirty="0" smtClean="0">
                <a:latin typeface="微软雅黑" panose="020B0503020204020204" pitchFamily="34" charset="-122"/>
                <a:ea typeface="微软雅黑" panose="020B0503020204020204" pitchFamily="34" charset="-122"/>
              </a:rPr>
              <a:t>制度适用情况</a:t>
            </a:r>
            <a:r>
              <a:rPr lang="zh-CN" altLang="en-US" sz="1400" dirty="0" smtClean="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1.</a:t>
            </a:r>
            <a:r>
              <a:rPr lang="zh-CN" altLang="en-US" sz="1400" dirty="0">
                <a:latin typeface="微软雅黑" panose="020B0503020204020204" pitchFamily="34" charset="-122"/>
                <a:ea typeface="微软雅黑" panose="020B0503020204020204" pitchFamily="34" charset="-122"/>
              </a:rPr>
              <a:t>大型基础设施、公用事业</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2.</a:t>
            </a:r>
            <a:r>
              <a:rPr lang="zh-CN" altLang="en-US" sz="1400" dirty="0">
                <a:latin typeface="微软雅黑" panose="020B0503020204020204" pitchFamily="34" charset="-122"/>
                <a:ea typeface="微软雅黑" panose="020B0503020204020204" pitchFamily="34" charset="-122"/>
              </a:rPr>
              <a:t>利用国有资产投资的</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3.</a:t>
            </a:r>
            <a:r>
              <a:rPr lang="zh-CN" altLang="en-US" sz="1400" dirty="0">
                <a:latin typeface="微软雅黑" pitchFamily="34" charset="-122"/>
                <a:ea typeface="微软雅黑" pitchFamily="34" charset="-122"/>
              </a:rPr>
              <a:t>利用外资</a:t>
            </a:r>
          </a:p>
          <a:p>
            <a:endParaRPr lang="zh-CN" altLang="en-US" sz="1400" dirty="0">
              <a:latin typeface="微软雅黑" pitchFamily="34" charset="-122"/>
              <a:ea typeface="微软雅黑" pitchFamily="34" charset="-122"/>
            </a:endParaRPr>
          </a:p>
        </p:txBody>
      </p:sp>
    </p:spTree>
    <p:extLst>
      <p:ext uri="{BB962C8B-B14F-4D97-AF65-F5344CB8AC3E}">
        <p14:creationId xmlns:p14="http://schemas.microsoft.com/office/powerpoint/2010/main" val="378417035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052" y="142389"/>
            <a:ext cx="2198743" cy="369332"/>
          </a:xfrm>
          <a:prstGeom prst="rect">
            <a:avLst/>
          </a:prstGeom>
        </p:spPr>
        <p:txBody>
          <a:bodyPr wrap="none">
            <a:spAutoFit/>
          </a:bodyPr>
          <a:lstStyle/>
          <a:p>
            <a:r>
              <a:rPr lang="en-US" altLang="zh-CN" b="1" dirty="0">
                <a:solidFill>
                  <a:srgbClr val="0080CB"/>
                </a:solidFill>
                <a:latin typeface="微软雅黑" pitchFamily="34" charset="-122"/>
                <a:ea typeface="微软雅黑" pitchFamily="34" charset="-122"/>
                <a:cs typeface="+mn-ea"/>
                <a:sym typeface="+mn-lt"/>
              </a:rPr>
              <a:t>Part </a:t>
            </a:r>
            <a:r>
              <a:rPr lang="en-US" altLang="zh-CN" b="1" dirty="0" smtClean="0">
                <a:solidFill>
                  <a:srgbClr val="0080CB"/>
                </a:solidFill>
                <a:latin typeface="微软雅黑" pitchFamily="34" charset="-122"/>
                <a:ea typeface="微软雅黑" pitchFamily="34" charset="-122"/>
                <a:cs typeface="+mn-ea"/>
                <a:sym typeface="+mn-lt"/>
              </a:rPr>
              <a:t>One </a:t>
            </a:r>
            <a:r>
              <a:rPr lang="zh-CN" altLang="en-US" b="1" dirty="0" smtClean="0">
                <a:solidFill>
                  <a:srgbClr val="0080CB"/>
                </a:solidFill>
                <a:latin typeface="微软雅黑" pitchFamily="34" charset="-122"/>
                <a:ea typeface="微软雅黑" pitchFamily="34" charset="-122"/>
                <a:cs typeface="+mn-ea"/>
                <a:sym typeface="+mn-lt"/>
              </a:rPr>
              <a:t>工程</a:t>
            </a:r>
            <a:r>
              <a:rPr lang="zh-CN" altLang="en-US" b="1" dirty="0">
                <a:solidFill>
                  <a:srgbClr val="0080CB"/>
                </a:solidFill>
                <a:latin typeface="微软雅黑" pitchFamily="34" charset="-122"/>
                <a:ea typeface="微软雅黑" pitchFamily="34" charset="-122"/>
                <a:cs typeface="+mn-ea"/>
                <a:sym typeface="+mn-lt"/>
              </a:rPr>
              <a:t>编制</a:t>
            </a:r>
            <a:endParaRPr lang="zh-CN" altLang="en-US" b="1" dirty="0">
              <a:solidFill>
                <a:srgbClr val="0080CB"/>
              </a:solidFill>
              <a:latin typeface="微软雅黑" pitchFamily="34" charset="-122"/>
              <a:ea typeface="微软雅黑" pitchFamily="34" charset="-122"/>
              <a:cs typeface="+mn-ea"/>
            </a:endParaRPr>
          </a:p>
        </p:txBody>
      </p:sp>
      <p:sp>
        <p:nvSpPr>
          <p:cNvPr id="2" name="TextBox 1"/>
          <p:cNvSpPr txBox="1"/>
          <p:nvPr/>
        </p:nvSpPr>
        <p:spPr>
          <a:xfrm>
            <a:off x="327923" y="750439"/>
            <a:ext cx="8343111" cy="3754874"/>
          </a:xfrm>
          <a:prstGeom prst="rect">
            <a:avLst/>
          </a:prstGeom>
          <a:noFill/>
        </p:spPr>
        <p:txBody>
          <a:bodyPr wrap="square" rtlCol="0">
            <a:spAutoFit/>
          </a:bodyPr>
          <a:lstStyle/>
          <a:p>
            <a:pPr marL="285750" indent="-285750">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招</a:t>
            </a:r>
            <a:r>
              <a:rPr lang="zh-CN" altLang="en-US" sz="1400" b="1" dirty="0" smtClean="0">
                <a:latin typeface="微软雅黑" panose="020B0503020204020204" pitchFamily="34" charset="-122"/>
                <a:ea typeface="微软雅黑" panose="020B0503020204020204" pitchFamily="34" charset="-122"/>
              </a:rPr>
              <a:t>标</a:t>
            </a:r>
            <a:r>
              <a:rPr lang="zh-CN" altLang="en-US" sz="1400" b="1" dirty="0">
                <a:latin typeface="微软雅黑" panose="020B0503020204020204" pitchFamily="34" charset="-122"/>
                <a:ea typeface="微软雅黑" panose="020B0503020204020204" pitchFamily="34" charset="-122"/>
              </a:rPr>
              <a:t>方式：</a:t>
            </a:r>
            <a:endParaRPr lang="en-US" altLang="zh-CN" sz="1400" b="1" dirty="0">
              <a:latin typeface="微软雅黑" panose="020B0503020204020204" pitchFamily="34" charset="-122"/>
              <a:ea typeface="微软雅黑" panose="020B0503020204020204" pitchFamily="34" charset="-122"/>
            </a:endParaRPr>
          </a:p>
          <a:p>
            <a:endParaRPr lang="en-US" altLang="zh-CN" sz="1400"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400" b="1" dirty="0">
                <a:latin typeface="微软雅黑" panose="020B0503020204020204" pitchFamily="34" charset="-122"/>
                <a:ea typeface="微软雅黑" panose="020B0503020204020204" pitchFamily="34" charset="-122"/>
              </a:rPr>
              <a:t>公开招标   </a:t>
            </a:r>
            <a:r>
              <a:rPr lang="zh-CN" altLang="en-US" sz="1400" dirty="0">
                <a:latin typeface="微软雅黑" panose="020B0503020204020204" pitchFamily="34" charset="-122"/>
                <a:ea typeface="微软雅黑" panose="020B0503020204020204" pitchFamily="34" charset="-122"/>
              </a:rPr>
              <a:t>又称竞争性招标</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       公开招标发布媒介：招标公告应当通过报刊或者其他媒介发布。我国指定</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中国日报</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中国经济导报</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中国建设报</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中国采购与招标网</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为发布依法必须招标项目的招标公告的媒介。</a:t>
            </a:r>
          </a:p>
          <a:p>
            <a:endParaRPr lang="en-US" alt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400" b="1" dirty="0">
                <a:latin typeface="微软雅黑" panose="020B0503020204020204" pitchFamily="34" charset="-122"/>
                <a:ea typeface="微软雅黑" panose="020B0503020204020204" pitchFamily="34" charset="-122"/>
              </a:rPr>
              <a:t>邀请招标   </a:t>
            </a:r>
            <a:endParaRPr lang="en-US" altLang="zh-CN" sz="14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特点：</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邀请招标不使用公开的公告形式；</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接受邀请的</a:t>
            </a:r>
            <a:r>
              <a:rPr lang="zh-CN" altLang="en-US" sz="1400" dirty="0" smtClean="0">
                <a:latin typeface="微软雅黑" panose="020B0503020204020204" pitchFamily="34" charset="-122"/>
                <a:ea typeface="微软雅黑" panose="020B0503020204020204" pitchFamily="34" charset="-122"/>
              </a:rPr>
              <a:t>单位</a:t>
            </a:r>
            <a:r>
              <a:rPr lang="zh-CN" altLang="en-US" sz="1400" dirty="0">
                <a:latin typeface="微软雅黑" panose="020B0503020204020204" pitchFamily="34" charset="-122"/>
                <a:ea typeface="微软雅黑" panose="020B0503020204020204" pitchFamily="34" charset="-122"/>
              </a:rPr>
              <a:t>才是合格投标人；</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投标人的数量</a:t>
            </a:r>
            <a:r>
              <a:rPr lang="zh-CN" altLang="en-US" sz="1400" dirty="0" smtClean="0">
                <a:latin typeface="微软雅黑" panose="020B0503020204020204" pitchFamily="34" charset="-122"/>
                <a:ea typeface="微软雅黑" panose="020B0503020204020204" pitchFamily="34" charset="-122"/>
              </a:rPr>
              <a:t>有限</a:t>
            </a:r>
            <a:endParaRPr lang="en-US" altLang="zh-CN" sz="1400" dirty="0" smtClean="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400" b="1" dirty="0">
                <a:latin typeface="微软雅黑" panose="020B0503020204020204" pitchFamily="34" charset="-122"/>
                <a:ea typeface="微软雅黑" panose="020B0503020204020204" pitchFamily="34" charset="-122"/>
              </a:rPr>
              <a:t>招标文件</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以</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施工标准招标文件</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为例，施工招标文件的内容构成包括</a:t>
            </a:r>
            <a:r>
              <a:rPr lang="zh-CN" altLang="en-US" sz="1400" dirty="0">
                <a:solidFill>
                  <a:srgbClr val="FF0000"/>
                </a:solidFill>
                <a:latin typeface="微软雅黑" panose="020B0503020204020204" pitchFamily="34" charset="-122"/>
                <a:ea typeface="微软雅黑" panose="020B0503020204020204" pitchFamily="34" charset="-122"/>
              </a:rPr>
              <a:t>四卷八章</a:t>
            </a:r>
            <a:endParaRPr lang="en-US" altLang="zh-CN" sz="1400" dirty="0">
              <a:solidFill>
                <a:srgbClr val="FF0000"/>
              </a:solidFill>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第一卷：第一章招标公告（未进行资格预审）；第一章 投标邀请书（适用于邀请招标），第一章 投标邀请书（带资格预审通过通知书）；第二章 投标人须知；第三章 评标办法（经评审的最低价投标价法）；第三章 评标办法（综合评估法）；第四章 合同价款及格式；第五章 </a:t>
            </a:r>
            <a:r>
              <a:rPr lang="zh-CN" altLang="en-US" sz="1400" b="1" dirty="0">
                <a:solidFill>
                  <a:srgbClr val="FF0000"/>
                </a:solidFill>
                <a:latin typeface="微软雅黑" panose="020B0503020204020204" pitchFamily="34" charset="-122"/>
                <a:ea typeface="微软雅黑" panose="020B0503020204020204" pitchFamily="34" charset="-122"/>
              </a:rPr>
              <a:t>工程量清单</a:t>
            </a:r>
            <a:endParaRPr lang="en-US" altLang="zh-CN" sz="1400" b="1" dirty="0">
              <a:solidFill>
                <a:srgbClr val="FF0000"/>
              </a:solidFill>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第二卷：第六章  图纸</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第三卷：第七章  技术标准和要求</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第四卷：第八章  投标文件</a:t>
            </a:r>
            <a:r>
              <a:rPr lang="zh-CN" altLang="en-US" sz="1400" dirty="0" smtClean="0">
                <a:latin typeface="微软雅黑" panose="020B0503020204020204" pitchFamily="34" charset="-122"/>
                <a:ea typeface="微软雅黑" panose="020B0503020204020204" pitchFamily="34" charset="-122"/>
              </a:rPr>
              <a:t>格式</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150745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052" y="142389"/>
            <a:ext cx="2198743" cy="369332"/>
          </a:xfrm>
          <a:prstGeom prst="rect">
            <a:avLst/>
          </a:prstGeom>
        </p:spPr>
        <p:txBody>
          <a:bodyPr wrap="none">
            <a:spAutoFit/>
          </a:bodyPr>
          <a:lstStyle/>
          <a:p>
            <a:r>
              <a:rPr lang="en-US" altLang="zh-CN" b="1" dirty="0">
                <a:solidFill>
                  <a:srgbClr val="0080CB"/>
                </a:solidFill>
                <a:latin typeface="微软雅黑" pitchFamily="34" charset="-122"/>
                <a:ea typeface="微软雅黑" pitchFamily="34" charset="-122"/>
                <a:cs typeface="+mn-ea"/>
                <a:sym typeface="+mn-lt"/>
              </a:rPr>
              <a:t>Part </a:t>
            </a:r>
            <a:r>
              <a:rPr lang="en-US" altLang="zh-CN" b="1" dirty="0" smtClean="0">
                <a:solidFill>
                  <a:srgbClr val="0080CB"/>
                </a:solidFill>
                <a:latin typeface="微软雅黑" pitchFamily="34" charset="-122"/>
                <a:ea typeface="微软雅黑" pitchFamily="34" charset="-122"/>
                <a:cs typeface="+mn-ea"/>
                <a:sym typeface="+mn-lt"/>
              </a:rPr>
              <a:t>One </a:t>
            </a:r>
            <a:r>
              <a:rPr lang="zh-CN" altLang="en-US" b="1" dirty="0" smtClean="0">
                <a:solidFill>
                  <a:srgbClr val="0080CB"/>
                </a:solidFill>
                <a:latin typeface="微软雅黑" pitchFamily="34" charset="-122"/>
                <a:ea typeface="微软雅黑" pitchFamily="34" charset="-122"/>
                <a:cs typeface="+mn-ea"/>
                <a:sym typeface="+mn-lt"/>
              </a:rPr>
              <a:t>工程</a:t>
            </a:r>
            <a:r>
              <a:rPr lang="zh-CN" altLang="en-US" b="1" dirty="0">
                <a:solidFill>
                  <a:srgbClr val="0080CB"/>
                </a:solidFill>
                <a:latin typeface="微软雅黑" pitchFamily="34" charset="-122"/>
                <a:ea typeface="微软雅黑" pitchFamily="34" charset="-122"/>
                <a:cs typeface="+mn-ea"/>
                <a:sym typeface="+mn-lt"/>
              </a:rPr>
              <a:t>编制</a:t>
            </a:r>
            <a:endParaRPr lang="zh-CN" altLang="en-US" b="1" dirty="0">
              <a:solidFill>
                <a:srgbClr val="0080CB"/>
              </a:solidFill>
              <a:latin typeface="微软雅黑" pitchFamily="34" charset="-122"/>
              <a:ea typeface="微软雅黑" pitchFamily="34" charset="-122"/>
              <a:cs typeface="+mn-ea"/>
            </a:endParaRPr>
          </a:p>
        </p:txBody>
      </p:sp>
      <p:sp>
        <p:nvSpPr>
          <p:cNvPr id="2" name="TextBox 1"/>
          <p:cNvSpPr txBox="1"/>
          <p:nvPr/>
        </p:nvSpPr>
        <p:spPr>
          <a:xfrm>
            <a:off x="327923" y="750439"/>
            <a:ext cx="8343111" cy="3754874"/>
          </a:xfrm>
          <a:prstGeom prst="rect">
            <a:avLst/>
          </a:prstGeom>
          <a:noFill/>
        </p:spPr>
        <p:txBody>
          <a:bodyPr wrap="square" rtlCol="0">
            <a:spAutoFit/>
          </a:bodyPr>
          <a:lstStyle/>
          <a:p>
            <a:pPr marL="285750" indent="-285750">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投标文件</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一</a:t>
            </a:r>
            <a:r>
              <a:rPr lang="zh-CN" altLang="en-US" sz="1400" dirty="0">
                <a:latin typeface="微软雅黑" panose="020B0503020204020204" pitchFamily="34" charset="-122"/>
                <a:ea typeface="微软雅黑" panose="020B0503020204020204" pitchFamily="34" charset="-122"/>
              </a:rPr>
              <a:t>、投标函及投标函附录</a:t>
            </a:r>
            <a:endParaRPr lang="en-US" altLang="zh-CN" sz="1400" dirty="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    二</a:t>
            </a:r>
            <a:r>
              <a:rPr lang="zh-CN" altLang="en-US" sz="1400" dirty="0">
                <a:latin typeface="微软雅黑" panose="020B0503020204020204" pitchFamily="34" charset="-122"/>
                <a:ea typeface="微软雅黑" panose="020B0503020204020204" pitchFamily="34" charset="-122"/>
              </a:rPr>
              <a:t>、法定代表人身份证明或者授权委托书</a:t>
            </a:r>
            <a:endParaRPr lang="en-US" altLang="zh-CN" sz="1400" b="1" dirty="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    三</a:t>
            </a:r>
            <a:r>
              <a:rPr lang="zh-CN" altLang="en-US" sz="1400" dirty="0">
                <a:latin typeface="微软雅黑" panose="020B0503020204020204" pitchFamily="34" charset="-122"/>
                <a:ea typeface="微软雅黑" panose="020B0503020204020204" pitchFamily="34" charset="-122"/>
              </a:rPr>
              <a:t>、联合体协议书</a:t>
            </a:r>
            <a:endParaRPr lang="en-US" altLang="zh-CN" sz="1400" dirty="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    四</a:t>
            </a:r>
            <a:r>
              <a:rPr lang="zh-CN" altLang="en-US" sz="1400" dirty="0">
                <a:latin typeface="微软雅黑" panose="020B0503020204020204" pitchFamily="34" charset="-122"/>
                <a:ea typeface="微软雅黑" panose="020B0503020204020204" pitchFamily="34" charset="-122"/>
              </a:rPr>
              <a:t>、投标保证金</a:t>
            </a:r>
            <a:endParaRPr lang="en-US" altLang="zh-CN" sz="1400" dirty="0">
              <a:latin typeface="微软雅黑" panose="020B0503020204020204" pitchFamily="34" charset="-122"/>
              <a:ea typeface="微软雅黑" panose="020B0503020204020204" pitchFamily="34" charset="-122"/>
            </a:endParaRPr>
          </a:p>
          <a:p>
            <a:r>
              <a:rPr lang="zh-CN" altLang="en-US" sz="1400" b="1" dirty="0" smtClean="0">
                <a:solidFill>
                  <a:srgbClr val="FF0000"/>
                </a:solidFill>
                <a:latin typeface="微软雅黑" panose="020B0503020204020204" pitchFamily="34" charset="-122"/>
                <a:ea typeface="微软雅黑" panose="020B0503020204020204" pitchFamily="34" charset="-122"/>
              </a:rPr>
              <a:t>    五</a:t>
            </a:r>
            <a:r>
              <a:rPr lang="zh-CN" altLang="en-US" sz="1400" b="1" dirty="0">
                <a:solidFill>
                  <a:srgbClr val="FF0000"/>
                </a:solidFill>
                <a:latin typeface="微软雅黑" panose="020B0503020204020204" pitchFamily="34" charset="-122"/>
                <a:ea typeface="微软雅黑" panose="020B0503020204020204" pitchFamily="34" charset="-122"/>
              </a:rPr>
              <a:t>、已标价工程量清单</a:t>
            </a:r>
            <a:endParaRPr lang="en-US" altLang="zh-CN" sz="1400" b="1" dirty="0">
              <a:solidFill>
                <a:srgbClr val="FF0000"/>
              </a:solidFill>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    六</a:t>
            </a:r>
            <a:r>
              <a:rPr lang="zh-CN" altLang="en-US" sz="1400" dirty="0">
                <a:latin typeface="微软雅黑" panose="020B0503020204020204" pitchFamily="34" charset="-122"/>
                <a:ea typeface="微软雅黑" panose="020B0503020204020204" pitchFamily="34" charset="-122"/>
              </a:rPr>
              <a:t>、施工组织设计：进度、投入的设备、施工总平面图、合同用款估算表等</a:t>
            </a:r>
            <a:endParaRPr lang="en-US" altLang="zh-CN" sz="1400" dirty="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    七</a:t>
            </a:r>
            <a:r>
              <a:rPr lang="zh-CN" altLang="en-US" sz="1400" dirty="0">
                <a:latin typeface="微软雅黑" panose="020B0503020204020204" pitchFamily="34" charset="-122"/>
                <a:ea typeface="微软雅黑" panose="020B0503020204020204" pitchFamily="34" charset="-122"/>
              </a:rPr>
              <a:t>、项目管理机构</a:t>
            </a:r>
            <a:endParaRPr lang="en-US" altLang="zh-CN" sz="1400" dirty="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    八</a:t>
            </a:r>
            <a:r>
              <a:rPr lang="zh-CN" altLang="en-US" sz="1400" dirty="0">
                <a:latin typeface="微软雅黑" panose="020B0503020204020204" pitchFamily="34" charset="-122"/>
                <a:ea typeface="微软雅黑" panose="020B0503020204020204" pitchFamily="34" charset="-122"/>
              </a:rPr>
              <a:t>、拟分包项目情况表</a:t>
            </a:r>
            <a:endParaRPr lang="en-US" altLang="zh-CN" sz="1400" dirty="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    九</a:t>
            </a:r>
            <a:r>
              <a:rPr lang="zh-CN" altLang="en-US" sz="1400" dirty="0">
                <a:latin typeface="微软雅黑" panose="020B0503020204020204" pitchFamily="34" charset="-122"/>
                <a:ea typeface="微软雅黑" panose="020B0503020204020204" pitchFamily="34" charset="-122"/>
              </a:rPr>
              <a:t>、资格审查情况</a:t>
            </a:r>
            <a:endParaRPr lang="en-US" altLang="zh-CN" sz="1400" dirty="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    十</a:t>
            </a:r>
            <a:r>
              <a:rPr lang="zh-CN" altLang="en-US" sz="1400" dirty="0">
                <a:latin typeface="微软雅黑" panose="020B0503020204020204" pitchFamily="34" charset="-122"/>
                <a:ea typeface="微软雅黑" panose="020B0503020204020204" pitchFamily="34" charset="-122"/>
              </a:rPr>
              <a:t>、其他</a:t>
            </a:r>
            <a:r>
              <a:rPr lang="zh-CN" altLang="en-US" sz="1400" dirty="0" smtClean="0">
                <a:latin typeface="微软雅黑" panose="020B0503020204020204" pitchFamily="34" charset="-122"/>
                <a:ea typeface="微软雅黑" panose="020B0503020204020204" pitchFamily="34" charset="-122"/>
              </a:rPr>
              <a:t>材料</a:t>
            </a:r>
            <a:endParaRPr lang="en-US" altLang="zh-CN" sz="1400" dirty="0" smtClean="0">
              <a:latin typeface="微软雅黑" panose="020B0503020204020204" pitchFamily="34" charset="-122"/>
              <a:ea typeface="微软雅黑" panose="020B0503020204020204" pitchFamily="34" charset="-122"/>
            </a:endParaRPr>
          </a:p>
          <a:p>
            <a:endParaRPr lang="en-US" altLang="zh-CN" sz="14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投标文件核心部分</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    一、</a:t>
            </a:r>
            <a:r>
              <a:rPr lang="zh-CN" altLang="en-US" sz="1400" b="1" dirty="0">
                <a:latin typeface="微软雅黑" panose="020B0503020204020204" pitchFamily="34" charset="-122"/>
                <a:ea typeface="微软雅黑" panose="020B0503020204020204" pitchFamily="34" charset="-122"/>
              </a:rPr>
              <a:t>施工组织设计：</a:t>
            </a:r>
            <a:endParaRPr lang="en-US" altLang="zh-CN" sz="1400" b="1" dirty="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    方案</a:t>
            </a:r>
            <a:r>
              <a:rPr lang="zh-CN" altLang="en-US" sz="1400" dirty="0">
                <a:latin typeface="微软雅黑" panose="020B0503020204020204" pitchFamily="34" charset="-122"/>
                <a:ea typeface="微软雅黑" panose="020B0503020204020204" pitchFamily="34" charset="-122"/>
              </a:rPr>
              <a:t>、进度计划、工料机供需计划、施工现场平面布置图</a:t>
            </a:r>
            <a:r>
              <a:rPr lang="en-US" altLang="zh-CN" sz="1400" dirty="0">
                <a:latin typeface="微软雅黑" panose="020B0503020204020204" pitchFamily="34" charset="-122"/>
                <a:ea typeface="微软雅黑" panose="020B0503020204020204" pitchFamily="34" charset="-122"/>
              </a:rPr>
              <a:t/>
            </a:r>
            <a:br>
              <a:rPr lang="en-US" altLang="zh-CN" sz="1400" dirty="0">
                <a:latin typeface="微软雅黑" panose="020B0503020204020204" pitchFamily="34" charset="-122"/>
                <a:ea typeface="微软雅黑" panose="020B0503020204020204" pitchFamily="34" charset="-122"/>
              </a:rPr>
            </a:b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二、</a:t>
            </a:r>
            <a:r>
              <a:rPr lang="zh-CN" altLang="en-US" sz="1400" b="1" dirty="0">
                <a:latin typeface="微软雅黑" panose="020B0503020204020204" pitchFamily="34" charset="-122"/>
                <a:ea typeface="微软雅黑" panose="020B0503020204020204" pitchFamily="34" charset="-122"/>
              </a:rPr>
              <a:t>报价：</a:t>
            </a:r>
            <a:endParaRPr lang="en-US" altLang="zh-CN" sz="1400" b="1" dirty="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    对</a:t>
            </a:r>
            <a:r>
              <a:rPr lang="zh-CN" altLang="en-US" sz="1400" dirty="0">
                <a:latin typeface="微软雅黑" panose="020B0503020204020204" pitchFamily="34" charset="-122"/>
                <a:ea typeface="微软雅黑" panose="020B0503020204020204" pitchFamily="34" charset="-122"/>
              </a:rPr>
              <a:t>清单拆分到供需可以直接套定额，计算出清单合</a:t>
            </a:r>
            <a:r>
              <a:rPr lang="zh-CN" altLang="en-US" sz="1400" dirty="0" smtClean="0">
                <a:latin typeface="微软雅黑" panose="020B0503020204020204" pitchFamily="34" charset="-122"/>
                <a:ea typeface="微软雅黑" panose="020B0503020204020204" pitchFamily="34" charset="-122"/>
              </a:rPr>
              <a:t>价，组成工程总造价</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227886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052" y="142389"/>
            <a:ext cx="2198743" cy="369332"/>
          </a:xfrm>
          <a:prstGeom prst="rect">
            <a:avLst/>
          </a:prstGeom>
        </p:spPr>
        <p:txBody>
          <a:bodyPr wrap="none">
            <a:spAutoFit/>
          </a:bodyPr>
          <a:lstStyle/>
          <a:p>
            <a:r>
              <a:rPr lang="en-US" altLang="zh-CN" b="1" dirty="0">
                <a:solidFill>
                  <a:srgbClr val="0080CB"/>
                </a:solidFill>
                <a:latin typeface="微软雅黑" pitchFamily="34" charset="-122"/>
                <a:ea typeface="微软雅黑" pitchFamily="34" charset="-122"/>
                <a:cs typeface="+mn-ea"/>
                <a:sym typeface="+mn-lt"/>
              </a:rPr>
              <a:t>Part </a:t>
            </a:r>
            <a:r>
              <a:rPr lang="en-US" altLang="zh-CN" b="1" dirty="0" smtClean="0">
                <a:solidFill>
                  <a:srgbClr val="0080CB"/>
                </a:solidFill>
                <a:latin typeface="微软雅黑" pitchFamily="34" charset="-122"/>
                <a:ea typeface="微软雅黑" pitchFamily="34" charset="-122"/>
                <a:cs typeface="+mn-ea"/>
                <a:sym typeface="+mn-lt"/>
              </a:rPr>
              <a:t>One </a:t>
            </a:r>
            <a:r>
              <a:rPr lang="zh-CN" altLang="en-US" b="1" dirty="0" smtClean="0">
                <a:solidFill>
                  <a:srgbClr val="0080CB"/>
                </a:solidFill>
                <a:latin typeface="微软雅黑" pitchFamily="34" charset="-122"/>
                <a:ea typeface="微软雅黑" pitchFamily="34" charset="-122"/>
                <a:cs typeface="+mn-ea"/>
                <a:sym typeface="+mn-lt"/>
              </a:rPr>
              <a:t>工程</a:t>
            </a:r>
            <a:r>
              <a:rPr lang="zh-CN" altLang="en-US" b="1" dirty="0">
                <a:solidFill>
                  <a:srgbClr val="0080CB"/>
                </a:solidFill>
                <a:latin typeface="微软雅黑" pitchFamily="34" charset="-122"/>
                <a:ea typeface="微软雅黑" pitchFamily="34" charset="-122"/>
                <a:cs typeface="+mn-ea"/>
                <a:sym typeface="+mn-lt"/>
              </a:rPr>
              <a:t>编制</a:t>
            </a:r>
            <a:endParaRPr lang="zh-CN" altLang="en-US" b="1" dirty="0">
              <a:solidFill>
                <a:srgbClr val="0080CB"/>
              </a:solidFill>
              <a:latin typeface="微软雅黑" pitchFamily="34" charset="-122"/>
              <a:ea typeface="微软雅黑" pitchFamily="34" charset="-122"/>
              <a:cs typeface="+mn-ea"/>
            </a:endParaRPr>
          </a:p>
        </p:txBody>
      </p:sp>
      <p:sp>
        <p:nvSpPr>
          <p:cNvPr id="2" name="TextBox 1"/>
          <p:cNvSpPr txBox="1"/>
          <p:nvPr/>
        </p:nvSpPr>
        <p:spPr>
          <a:xfrm>
            <a:off x="296118" y="885611"/>
            <a:ext cx="8343111" cy="1600438"/>
          </a:xfrm>
          <a:prstGeom prst="rect">
            <a:avLst/>
          </a:prstGeom>
          <a:noFill/>
        </p:spPr>
        <p:txBody>
          <a:bodyPr wrap="square" rtlCol="0">
            <a:spAutoFit/>
          </a:bodyPr>
          <a:lstStyle/>
          <a:p>
            <a:pPr marL="285750" indent="-285750">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投标文件分为三大块</a:t>
            </a:r>
            <a:r>
              <a:rPr lang="zh-CN" altLang="en-US" sz="1400" dirty="0">
                <a:latin typeface="微软雅黑" panose="020B0503020204020204" pitchFamily="34" charset="-122"/>
                <a:ea typeface="微软雅黑" panose="020B0503020204020204" pitchFamily="34" charset="-122"/>
              </a:rPr>
              <a:t>：经济标、商务标、技术标</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400" b="1" dirty="0" smtClean="0">
                <a:latin typeface="微软雅黑" panose="020B0503020204020204" pitchFamily="34" charset="-122"/>
                <a:ea typeface="微软雅黑" panose="020B0503020204020204" pitchFamily="34" charset="-122"/>
              </a:rPr>
              <a:t>经济</a:t>
            </a:r>
            <a:r>
              <a:rPr lang="zh-CN" altLang="en-US" sz="1400" b="1" dirty="0">
                <a:latin typeface="微软雅黑" panose="020B0503020204020204" pitchFamily="34" charset="-122"/>
                <a:ea typeface="微软雅黑" panose="020B0503020204020204" pitchFamily="34" charset="-122"/>
              </a:rPr>
              <a:t>标</a:t>
            </a:r>
            <a:r>
              <a:rPr lang="zh-CN" altLang="en-US" sz="1400" dirty="0">
                <a:latin typeface="微软雅黑" panose="020B0503020204020204" pitchFamily="34" charset="-122"/>
                <a:ea typeface="微软雅黑" panose="020B0503020204020204" pitchFamily="34" charset="-122"/>
              </a:rPr>
              <a:t>：主要指投标报价；</a:t>
            </a:r>
          </a:p>
          <a:p>
            <a:pPr marL="285750" indent="-285750">
              <a:buFont typeface="Wingdings" panose="05000000000000000000" pitchFamily="2" charset="2"/>
              <a:buChar char="Ø"/>
            </a:pPr>
            <a:r>
              <a:rPr lang="zh-CN" altLang="en-US" sz="1400" b="1" dirty="0" smtClean="0">
                <a:latin typeface="微软雅黑" panose="020B0503020204020204" pitchFamily="34" charset="-122"/>
                <a:ea typeface="微软雅黑" panose="020B0503020204020204" pitchFamily="34" charset="-122"/>
              </a:rPr>
              <a:t>商务</a:t>
            </a:r>
            <a:r>
              <a:rPr lang="zh-CN" altLang="en-US" sz="1400" b="1" dirty="0">
                <a:latin typeface="微软雅黑" panose="020B0503020204020204" pitchFamily="34" charset="-122"/>
                <a:ea typeface="微软雅黑" panose="020B0503020204020204" pitchFamily="34" charset="-122"/>
              </a:rPr>
              <a:t>标</a:t>
            </a:r>
            <a:r>
              <a:rPr lang="zh-CN" altLang="en-US" sz="1400" dirty="0">
                <a:latin typeface="微软雅黑" panose="020B0503020204020204" pitchFamily="34" charset="-122"/>
                <a:ea typeface="微软雅黑" panose="020B0503020204020204" pitchFamily="34" charset="-122"/>
              </a:rPr>
              <a:t>：就是公司的资质、执照、税务、获奖证书、公司业绩、安全生产许可证等方面的东西。</a:t>
            </a:r>
          </a:p>
          <a:p>
            <a:r>
              <a:rPr lang="zh-CN" altLang="en-US" sz="1400" dirty="0">
                <a:latin typeface="微软雅黑" panose="020B0503020204020204" pitchFamily="34" charset="-122"/>
                <a:ea typeface="微软雅黑" panose="020B0503020204020204" pitchFamily="34" charset="-122"/>
              </a:rPr>
              <a:t>也有工程项目将经济标与商务标合并，称为商务标。</a:t>
            </a:r>
          </a:p>
          <a:p>
            <a:pPr marL="285750" indent="-285750">
              <a:buFont typeface="Wingdings" panose="05000000000000000000" pitchFamily="2" charset="2"/>
              <a:buChar char="Ø"/>
            </a:pPr>
            <a:r>
              <a:rPr lang="zh-CN" altLang="en-US" sz="1400" b="1" dirty="0" smtClean="0">
                <a:latin typeface="微软雅黑" panose="020B0503020204020204" pitchFamily="34" charset="-122"/>
                <a:ea typeface="微软雅黑" panose="020B0503020204020204" pitchFamily="34" charset="-122"/>
              </a:rPr>
              <a:t>技术</a:t>
            </a:r>
            <a:r>
              <a:rPr lang="zh-CN" altLang="en-US" sz="1400" b="1" dirty="0">
                <a:latin typeface="微软雅黑" panose="020B0503020204020204" pitchFamily="34" charset="-122"/>
                <a:ea typeface="微软雅黑" panose="020B0503020204020204" pitchFamily="34" charset="-122"/>
              </a:rPr>
              <a:t>标</a:t>
            </a:r>
            <a:r>
              <a:rPr lang="zh-CN" altLang="en-US" sz="1400" dirty="0">
                <a:latin typeface="微软雅黑" panose="020B0503020204020204" pitchFamily="34" charset="-122"/>
                <a:ea typeface="微软雅黑" panose="020B0503020204020204" pitchFamily="34" charset="-122"/>
              </a:rPr>
              <a:t>：主要包括施工组织设计方面的内容，及按招标方要求可能涉及五大员证以及相关的三证，其具体看招标文件要求。</a:t>
            </a:r>
          </a:p>
        </p:txBody>
      </p:sp>
    </p:spTree>
    <p:extLst>
      <p:ext uri="{BB962C8B-B14F-4D97-AF65-F5344CB8AC3E}">
        <p14:creationId xmlns:p14="http://schemas.microsoft.com/office/powerpoint/2010/main" val="344565577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052" y="142389"/>
            <a:ext cx="2198743" cy="369332"/>
          </a:xfrm>
          <a:prstGeom prst="rect">
            <a:avLst/>
          </a:prstGeom>
        </p:spPr>
        <p:txBody>
          <a:bodyPr wrap="none">
            <a:spAutoFit/>
          </a:bodyPr>
          <a:lstStyle/>
          <a:p>
            <a:r>
              <a:rPr lang="en-US" altLang="zh-CN" b="1" dirty="0">
                <a:solidFill>
                  <a:srgbClr val="0080CB"/>
                </a:solidFill>
                <a:latin typeface="微软雅黑" pitchFamily="34" charset="-122"/>
                <a:ea typeface="微软雅黑" pitchFamily="34" charset="-122"/>
                <a:cs typeface="+mn-ea"/>
                <a:sym typeface="+mn-lt"/>
              </a:rPr>
              <a:t>Part </a:t>
            </a:r>
            <a:r>
              <a:rPr lang="en-US" altLang="zh-CN" b="1" dirty="0" smtClean="0">
                <a:solidFill>
                  <a:srgbClr val="0080CB"/>
                </a:solidFill>
                <a:latin typeface="微软雅黑" pitchFamily="34" charset="-122"/>
                <a:ea typeface="微软雅黑" pitchFamily="34" charset="-122"/>
                <a:cs typeface="+mn-ea"/>
                <a:sym typeface="+mn-lt"/>
              </a:rPr>
              <a:t>One </a:t>
            </a:r>
            <a:r>
              <a:rPr lang="zh-CN" altLang="en-US" b="1" dirty="0" smtClean="0">
                <a:solidFill>
                  <a:srgbClr val="0080CB"/>
                </a:solidFill>
                <a:latin typeface="微软雅黑" pitchFamily="34" charset="-122"/>
                <a:ea typeface="微软雅黑" pitchFamily="34" charset="-122"/>
                <a:cs typeface="+mn-ea"/>
                <a:sym typeface="+mn-lt"/>
              </a:rPr>
              <a:t>工程</a:t>
            </a:r>
            <a:r>
              <a:rPr lang="zh-CN" altLang="en-US" b="1" dirty="0">
                <a:solidFill>
                  <a:srgbClr val="0080CB"/>
                </a:solidFill>
                <a:latin typeface="微软雅黑" pitchFamily="34" charset="-122"/>
                <a:ea typeface="微软雅黑" pitchFamily="34" charset="-122"/>
                <a:cs typeface="+mn-ea"/>
                <a:sym typeface="+mn-lt"/>
              </a:rPr>
              <a:t>编制</a:t>
            </a:r>
            <a:endParaRPr lang="zh-CN" altLang="en-US" b="1" dirty="0">
              <a:solidFill>
                <a:srgbClr val="0080CB"/>
              </a:solidFill>
              <a:latin typeface="微软雅黑" pitchFamily="34" charset="-122"/>
              <a:ea typeface="微软雅黑" pitchFamily="34" charset="-122"/>
              <a:cs typeface="+mn-ea"/>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5710" y="707763"/>
            <a:ext cx="5568382" cy="4176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224970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052" y="142389"/>
            <a:ext cx="3664610" cy="369332"/>
          </a:xfrm>
          <a:prstGeom prst="rect">
            <a:avLst/>
          </a:prstGeom>
        </p:spPr>
        <p:txBody>
          <a:bodyPr wrap="square">
            <a:spAutoFit/>
          </a:bodyPr>
          <a:lstStyle/>
          <a:p>
            <a:r>
              <a:rPr lang="en-US" altLang="zh-CN" b="1" dirty="0">
                <a:solidFill>
                  <a:srgbClr val="0080CB"/>
                </a:solidFill>
                <a:latin typeface="微软雅黑" pitchFamily="34" charset="-122"/>
                <a:ea typeface="微软雅黑" pitchFamily="34" charset="-122"/>
                <a:cs typeface="+mn-ea"/>
                <a:sym typeface="+mn-lt"/>
              </a:rPr>
              <a:t>Part </a:t>
            </a:r>
            <a:r>
              <a:rPr lang="en-US" altLang="zh-CN" b="1" dirty="0" smtClean="0">
                <a:solidFill>
                  <a:srgbClr val="0080CB"/>
                </a:solidFill>
                <a:latin typeface="微软雅黑" pitchFamily="34" charset="-122"/>
                <a:ea typeface="微软雅黑" pitchFamily="34" charset="-122"/>
                <a:cs typeface="+mn-ea"/>
                <a:sym typeface="+mn-lt"/>
              </a:rPr>
              <a:t>One </a:t>
            </a:r>
            <a:r>
              <a:rPr lang="zh-CN" altLang="en-US" b="1" dirty="0" smtClean="0">
                <a:solidFill>
                  <a:srgbClr val="0080CB"/>
                </a:solidFill>
                <a:latin typeface="微软雅黑" pitchFamily="34" charset="-122"/>
                <a:ea typeface="微软雅黑" pitchFamily="34" charset="-122"/>
                <a:cs typeface="+mn-ea"/>
                <a:sym typeface="+mn-lt"/>
              </a:rPr>
              <a:t>工程编制</a:t>
            </a:r>
            <a:endParaRPr lang="zh-CN" altLang="en-US" b="1" dirty="0">
              <a:solidFill>
                <a:srgbClr val="0080CB"/>
              </a:solidFill>
              <a:latin typeface="微软雅黑" pitchFamily="34" charset="-122"/>
              <a:ea typeface="微软雅黑" pitchFamily="34" charset="-122"/>
              <a:cs typeface="+mn-ea"/>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99" y="747566"/>
            <a:ext cx="8099224" cy="3834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749862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5954</TotalTime>
  <Words>1680</Words>
  <Application>Microsoft Office PowerPoint</Application>
  <PresentationFormat>全屏显示(16:9)</PresentationFormat>
  <Paragraphs>150</Paragraphs>
  <Slides>21</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宋体</vt:lpstr>
      <vt:lpstr>Microsoft YaHei</vt:lpstr>
      <vt:lpstr>Microsoft YaHei</vt:lpstr>
      <vt:lpstr>Arial</vt:lpstr>
      <vt:lpstr>Calibri</vt:lpstr>
      <vt:lpstr>Calibri Light</vt:lpstr>
      <vt:lpstr>Times New Roman</vt:lpstr>
      <vt:lpstr>Wingdings</vt:lpstr>
      <vt:lpstr>Office 主题</vt:lpstr>
      <vt:lpstr>工程编制业务介绍 </vt:lpstr>
      <vt:lpstr>目录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1B-3-2-02  师宗浩</dc:creator>
  <cp:lastModifiedBy>李红祥(10029824)</cp:lastModifiedBy>
  <cp:revision>739</cp:revision>
  <dcterms:created xsi:type="dcterms:W3CDTF">2016-03-29T11:21:00Z</dcterms:created>
  <dcterms:modified xsi:type="dcterms:W3CDTF">2019-08-21T01:00:53Z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2052-10.1.0.5552</vt:lpwstr>
  </property>
</Properties>
</file>